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79" r:id="rId2"/>
    <p:sldId id="290" r:id="rId3"/>
    <p:sldId id="289" r:id="rId4"/>
    <p:sldId id="291" r:id="rId5"/>
    <p:sldId id="293" r:id="rId6"/>
    <p:sldId id="294" r:id="rId7"/>
    <p:sldId id="295" r:id="rId8"/>
    <p:sldId id="260" r:id="rId9"/>
    <p:sldId id="296" r:id="rId10"/>
    <p:sldId id="297" r:id="rId11"/>
    <p:sldId id="320" r:id="rId12"/>
    <p:sldId id="287" r:id="rId13"/>
    <p:sldId id="321" r:id="rId14"/>
    <p:sldId id="300" r:id="rId15"/>
    <p:sldId id="301" r:id="rId16"/>
    <p:sldId id="302" r:id="rId17"/>
    <p:sldId id="322" r:id="rId18"/>
    <p:sldId id="303" r:id="rId19"/>
    <p:sldId id="304" r:id="rId20"/>
    <p:sldId id="305" r:id="rId21"/>
    <p:sldId id="306" r:id="rId22"/>
    <p:sldId id="307" r:id="rId23"/>
    <p:sldId id="309" r:id="rId24"/>
    <p:sldId id="323" r:id="rId25"/>
    <p:sldId id="308" r:id="rId26"/>
    <p:sldId id="310" r:id="rId27"/>
    <p:sldId id="311" r:id="rId28"/>
    <p:sldId id="312" r:id="rId29"/>
    <p:sldId id="314" r:id="rId30"/>
    <p:sldId id="313" r:id="rId31"/>
    <p:sldId id="315" r:id="rId32"/>
    <p:sldId id="324" r:id="rId33"/>
    <p:sldId id="317" r:id="rId34"/>
    <p:sldId id="325" r:id="rId35"/>
    <p:sldId id="318" r:id="rId36"/>
    <p:sldId id="326" r:id="rId37"/>
    <p:sldId id="327" r:id="rId38"/>
    <p:sldId id="328" r:id="rId39"/>
    <p:sldId id="329" r:id="rId40"/>
    <p:sldId id="330" r:id="rId41"/>
    <p:sldId id="288"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8C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47" autoAdjust="0"/>
  </p:normalViewPr>
  <p:slideViewPr>
    <p:cSldViewPr>
      <p:cViewPr varScale="1">
        <p:scale>
          <a:sx n="59" d="100"/>
          <a:sy n="59" d="100"/>
        </p:scale>
        <p:origin x="142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ata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ata13.xml.rels><?xml version="1.0" encoding="UTF-8" standalone="yes"?>
<Relationships xmlns="http://schemas.openxmlformats.org/package/2006/relationships"><Relationship Id="rId1" Type="http://schemas.openxmlformats.org/officeDocument/2006/relationships/image" Target="../media/image74.png"/></Relationships>
</file>

<file path=ppt/diagrams/_rels/data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ata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ata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ata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74.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rawing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DBEBD-3F45-422E-8738-68E9FCC6D9E2}" type="doc">
      <dgm:prSet loTypeId="urn:microsoft.com/office/officeart/2005/8/layout/vList3" loCatId="picture" qsTypeId="urn:microsoft.com/office/officeart/2005/8/quickstyle/simple1" qsCatId="simple" csTypeId="urn:microsoft.com/office/officeart/2005/8/colors/accent1_2" csCatId="accent1" phldr="1"/>
      <dgm:spPr/>
    </dgm:pt>
    <dgm:pt modelId="{CFE5B252-2194-40C9-A9E6-23BAA21566DE}">
      <dgm:prSet phldrT="[Text]"/>
      <dgm:spPr/>
      <dgm:t>
        <a:bodyPr/>
        <a:lstStyle/>
        <a:p>
          <a:r>
            <a:rPr lang="en-US" b="1" dirty="0"/>
            <a:t>Motivation</a:t>
          </a:r>
        </a:p>
        <a:p>
          <a:r>
            <a:rPr lang="en-US" b="1" dirty="0"/>
            <a:t>Geographic Variation</a:t>
          </a:r>
        </a:p>
      </dgm:t>
    </dgm:pt>
    <dgm:pt modelId="{DC114DA8-0B90-46B5-B838-49D028A0B79A}" type="parTrans" cxnId="{9A1CD3C9-75F7-49C1-87A7-141FD58B4C3C}">
      <dgm:prSet/>
      <dgm:spPr/>
      <dgm:t>
        <a:bodyPr/>
        <a:lstStyle/>
        <a:p>
          <a:endParaRPr lang="en-US"/>
        </a:p>
      </dgm:t>
    </dgm:pt>
    <dgm:pt modelId="{F7B883CB-DBE8-4405-BF0C-E6E96C0C82AC}" type="sibTrans" cxnId="{9A1CD3C9-75F7-49C1-87A7-141FD58B4C3C}">
      <dgm:prSet/>
      <dgm:spPr/>
      <dgm:t>
        <a:bodyPr/>
        <a:lstStyle/>
        <a:p>
          <a:endParaRPr lang="en-US"/>
        </a:p>
      </dgm:t>
    </dgm:pt>
    <dgm:pt modelId="{3B0D56D4-70EC-438F-86BB-E15DD036A609}">
      <dgm:prSet phldrT="[Text]"/>
      <dgm:spPr/>
      <dgm:t>
        <a:bodyPr/>
        <a:lstStyle/>
        <a:p>
          <a:r>
            <a:rPr lang="en-US" b="1" dirty="0"/>
            <a:t>Research Case</a:t>
          </a:r>
        </a:p>
        <a:p>
          <a:r>
            <a:rPr lang="en-US" b="1" dirty="0"/>
            <a:t>Australia – Medicare Local &amp; Primary Health Network</a:t>
          </a:r>
        </a:p>
      </dgm:t>
    </dgm:pt>
    <dgm:pt modelId="{9D03DC44-71F7-4FB1-9813-1DFCF811A878}" type="parTrans" cxnId="{EB3C1725-7BC8-4534-AF1D-31DBF63C2A92}">
      <dgm:prSet/>
      <dgm:spPr/>
      <dgm:t>
        <a:bodyPr/>
        <a:lstStyle/>
        <a:p>
          <a:endParaRPr lang="en-US"/>
        </a:p>
      </dgm:t>
    </dgm:pt>
    <dgm:pt modelId="{CCEA1B5B-358D-412E-ADEA-C71872C46601}" type="sibTrans" cxnId="{EB3C1725-7BC8-4534-AF1D-31DBF63C2A92}">
      <dgm:prSet/>
      <dgm:spPr/>
      <dgm:t>
        <a:bodyPr/>
        <a:lstStyle/>
        <a:p>
          <a:endParaRPr lang="en-US"/>
        </a:p>
      </dgm:t>
    </dgm:pt>
    <dgm:pt modelId="{A4B95E74-0930-433C-ABC2-663CBEBB77E5}">
      <dgm:prSet phldrT="[Text]"/>
      <dgm:spPr/>
      <dgm:t>
        <a:bodyPr/>
        <a:lstStyle/>
        <a:p>
          <a:r>
            <a:rPr lang="en-US" b="1" dirty="0"/>
            <a:t>Research Objectives</a:t>
          </a:r>
        </a:p>
      </dgm:t>
    </dgm:pt>
    <dgm:pt modelId="{424D9E8F-5E75-4CAD-8878-F656E7450637}" type="parTrans" cxnId="{EC9290EB-45B3-48A7-9DD9-F9CB2F76A811}">
      <dgm:prSet/>
      <dgm:spPr/>
      <dgm:t>
        <a:bodyPr/>
        <a:lstStyle/>
        <a:p>
          <a:endParaRPr lang="en-US"/>
        </a:p>
      </dgm:t>
    </dgm:pt>
    <dgm:pt modelId="{CEB71365-8031-4644-99B2-477BDB6C0976}" type="sibTrans" cxnId="{EC9290EB-45B3-48A7-9DD9-F9CB2F76A811}">
      <dgm:prSet/>
      <dgm:spPr/>
      <dgm:t>
        <a:bodyPr/>
        <a:lstStyle/>
        <a:p>
          <a:endParaRPr lang="en-US"/>
        </a:p>
      </dgm:t>
    </dgm:pt>
    <dgm:pt modelId="{23F97FFE-5744-4629-90FC-CBDFF45836F1}">
      <dgm:prSet phldrT="[Text]"/>
      <dgm:spPr/>
      <dgm:t>
        <a:bodyPr/>
        <a:lstStyle/>
        <a:p>
          <a:r>
            <a:rPr lang="en-US" b="1" dirty="0"/>
            <a:t>Literature Review</a:t>
          </a:r>
        </a:p>
        <a:p>
          <a:r>
            <a:rPr lang="en-US" b="1" dirty="0"/>
            <a:t>Access to Health Care</a:t>
          </a:r>
        </a:p>
      </dgm:t>
    </dgm:pt>
    <dgm:pt modelId="{323143B9-6E49-44DF-9B6F-97D2F16396A9}" type="parTrans" cxnId="{F67A70A5-8EA8-4801-BEDA-C70928B98B72}">
      <dgm:prSet/>
      <dgm:spPr/>
      <dgm:t>
        <a:bodyPr/>
        <a:lstStyle/>
        <a:p>
          <a:endParaRPr lang="en-US"/>
        </a:p>
      </dgm:t>
    </dgm:pt>
    <dgm:pt modelId="{A2D79938-1A8B-4D7F-98DA-E2A8AEBC7DD8}" type="sibTrans" cxnId="{F67A70A5-8EA8-4801-BEDA-C70928B98B72}">
      <dgm:prSet/>
      <dgm:spPr/>
      <dgm:t>
        <a:bodyPr/>
        <a:lstStyle/>
        <a:p>
          <a:endParaRPr lang="en-US"/>
        </a:p>
      </dgm:t>
    </dgm:pt>
    <dgm:pt modelId="{60EA8093-AA91-4AD1-9657-7B662DD81235}">
      <dgm:prSet phldrT="[Text]"/>
      <dgm:spPr/>
      <dgm:t>
        <a:bodyPr/>
        <a:lstStyle/>
        <a:p>
          <a:r>
            <a:rPr lang="en-US" b="1" dirty="0"/>
            <a:t>Limitations</a:t>
          </a:r>
        </a:p>
        <a:p>
          <a:r>
            <a:rPr lang="en-US" b="1" dirty="0"/>
            <a:t>Potential Accessibility Vs Revealed Accessibility</a:t>
          </a:r>
        </a:p>
      </dgm:t>
    </dgm:pt>
    <dgm:pt modelId="{A2ACC60A-2384-4529-BD27-6D625581EF0A}" type="parTrans" cxnId="{3136ABD1-24AC-4B97-ACB1-A958608F7A5D}">
      <dgm:prSet/>
      <dgm:spPr/>
      <dgm:t>
        <a:bodyPr/>
        <a:lstStyle/>
        <a:p>
          <a:endParaRPr lang="en-US"/>
        </a:p>
      </dgm:t>
    </dgm:pt>
    <dgm:pt modelId="{1B269F7E-6528-417E-994F-C98736176BF9}" type="sibTrans" cxnId="{3136ABD1-24AC-4B97-ACB1-A958608F7A5D}">
      <dgm:prSet/>
      <dgm:spPr/>
      <dgm:t>
        <a:bodyPr/>
        <a:lstStyle/>
        <a:p>
          <a:endParaRPr lang="en-US"/>
        </a:p>
      </dgm:t>
    </dgm:pt>
    <dgm:pt modelId="{0F1A9D7B-916E-41D1-9C28-B673330FA281}">
      <dgm:prSet phldrT="[Text]"/>
      <dgm:spPr/>
      <dgm:t>
        <a:bodyPr/>
        <a:lstStyle/>
        <a:p>
          <a:r>
            <a:rPr lang="en-US" b="1" dirty="0">
              <a:solidFill>
                <a:schemeClr val="bg1"/>
              </a:solidFill>
            </a:rPr>
            <a:t>Research Methodology</a:t>
          </a:r>
        </a:p>
        <a:p>
          <a:r>
            <a:rPr lang="en-US" b="1" dirty="0">
              <a:solidFill>
                <a:schemeClr val="bg1"/>
              </a:solidFill>
            </a:rPr>
            <a:t>PHN peer Grouping – RPCSA Design – Supply/Demand</a:t>
          </a:r>
        </a:p>
      </dgm:t>
    </dgm:pt>
    <dgm:pt modelId="{EDC5693B-A988-4B3B-9760-5EB5DB15C5E6}" type="parTrans" cxnId="{E2715048-E1F1-4A99-B45D-F50BE7DE4710}">
      <dgm:prSet/>
      <dgm:spPr/>
      <dgm:t>
        <a:bodyPr/>
        <a:lstStyle/>
        <a:p>
          <a:endParaRPr lang="en-US"/>
        </a:p>
      </dgm:t>
    </dgm:pt>
    <dgm:pt modelId="{36437A42-EB9C-447E-892A-FE98FF075E6F}" type="sibTrans" cxnId="{E2715048-E1F1-4A99-B45D-F50BE7DE4710}">
      <dgm:prSet/>
      <dgm:spPr/>
      <dgm:t>
        <a:bodyPr/>
        <a:lstStyle/>
        <a:p>
          <a:endParaRPr lang="en-US"/>
        </a:p>
      </dgm:t>
    </dgm:pt>
    <dgm:pt modelId="{EB96A3B5-FE27-4DEE-B10A-B811B5D50B4B}">
      <dgm:prSet phldrT="[Text]"/>
      <dgm:spPr/>
      <dgm:t>
        <a:bodyPr/>
        <a:lstStyle/>
        <a:p>
          <a:r>
            <a:rPr lang="en-US" b="1" dirty="0"/>
            <a:t>Research </a:t>
          </a:r>
        </a:p>
        <a:p>
          <a:r>
            <a:rPr lang="en-US" b="1" dirty="0"/>
            <a:t>Architecture &amp; Plan</a:t>
          </a:r>
        </a:p>
      </dgm:t>
    </dgm:pt>
    <dgm:pt modelId="{DD2B39FC-6CB4-4C05-9FE3-55F0DE4C63A6}" type="parTrans" cxnId="{C377DA1F-395A-4DC1-9BAD-C6BF23FE9ADE}">
      <dgm:prSet/>
      <dgm:spPr/>
      <dgm:t>
        <a:bodyPr/>
        <a:lstStyle/>
        <a:p>
          <a:endParaRPr lang="en-US"/>
        </a:p>
      </dgm:t>
    </dgm:pt>
    <dgm:pt modelId="{B2508419-518E-420F-9D88-065CBCA4914C}" type="sibTrans" cxnId="{C377DA1F-395A-4DC1-9BAD-C6BF23FE9ADE}">
      <dgm:prSet/>
      <dgm:spPr/>
      <dgm:t>
        <a:bodyPr/>
        <a:lstStyle/>
        <a:p>
          <a:endParaRPr lang="en-US"/>
        </a:p>
      </dgm:t>
    </dgm:pt>
    <dgm:pt modelId="{9ECF9D55-0217-4B6B-A776-617514C1F08F}" type="pres">
      <dgm:prSet presAssocID="{11ADBEBD-3F45-422E-8738-68E9FCC6D9E2}" presName="linearFlow" presStyleCnt="0">
        <dgm:presLayoutVars>
          <dgm:dir/>
          <dgm:resizeHandles val="exact"/>
        </dgm:presLayoutVars>
      </dgm:prSet>
      <dgm:spPr/>
    </dgm:pt>
    <dgm:pt modelId="{CBC7AFB8-A4B5-443E-9D40-C361C3735C70}" type="pres">
      <dgm:prSet presAssocID="{CFE5B252-2194-40C9-A9E6-23BAA21566DE}" presName="composite" presStyleCnt="0"/>
      <dgm:spPr/>
    </dgm:pt>
    <dgm:pt modelId="{600E711F-3B5F-4827-87D6-F5AFA9E13D32}" type="pres">
      <dgm:prSet presAssocID="{CFE5B252-2194-40C9-A9E6-23BAA21566DE}"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4A39DB49-F33F-40EC-B733-4F911AB612EA}" type="pres">
      <dgm:prSet presAssocID="{CFE5B252-2194-40C9-A9E6-23BAA21566DE}" presName="txShp" presStyleLbl="node1" presStyleIdx="0" presStyleCnt="7">
        <dgm:presLayoutVars>
          <dgm:bulletEnabled val="1"/>
        </dgm:presLayoutVars>
      </dgm:prSet>
      <dgm:spPr/>
    </dgm:pt>
    <dgm:pt modelId="{AE098BA0-5551-41E4-B933-611987D2FD3A}" type="pres">
      <dgm:prSet presAssocID="{F7B883CB-DBE8-4405-BF0C-E6E96C0C82AC}" presName="spacing" presStyleCnt="0"/>
      <dgm:spPr/>
    </dgm:pt>
    <dgm:pt modelId="{2DE54278-7ADA-4E53-AE84-B500DC0417AD}" type="pres">
      <dgm:prSet presAssocID="{3B0D56D4-70EC-438F-86BB-E15DD036A609}" presName="composite" presStyleCnt="0"/>
      <dgm:spPr/>
    </dgm:pt>
    <dgm:pt modelId="{695225D5-706A-4C22-A66D-CCAEF18280A0}" type="pres">
      <dgm:prSet presAssocID="{3B0D56D4-70EC-438F-86BB-E15DD036A609}" presName="imgShp"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AD1771A1-BBAE-4D15-A216-1149D24CCA4C}" type="pres">
      <dgm:prSet presAssocID="{3B0D56D4-70EC-438F-86BB-E15DD036A609}" presName="txShp" presStyleLbl="node1" presStyleIdx="1" presStyleCnt="7">
        <dgm:presLayoutVars>
          <dgm:bulletEnabled val="1"/>
        </dgm:presLayoutVars>
      </dgm:prSet>
      <dgm:spPr/>
    </dgm:pt>
    <dgm:pt modelId="{F6C7A643-C58C-4B13-BD56-6CC7E7D687ED}" type="pres">
      <dgm:prSet presAssocID="{CCEA1B5B-358D-412E-ADEA-C71872C46601}" presName="spacing" presStyleCnt="0"/>
      <dgm:spPr/>
    </dgm:pt>
    <dgm:pt modelId="{162FE6BD-F9FA-4640-8D70-52258A3B4A36}" type="pres">
      <dgm:prSet presAssocID="{A4B95E74-0930-433C-ABC2-663CBEBB77E5}" presName="composite" presStyleCnt="0"/>
      <dgm:spPr/>
    </dgm:pt>
    <dgm:pt modelId="{AAA14A7B-1423-4B65-849A-EBB862906A8F}" type="pres">
      <dgm:prSet presAssocID="{A4B95E74-0930-433C-ABC2-663CBEBB77E5}" presName="imgShp"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9D201DBA-DF6A-4B0C-8C11-0C2DE432374E}" type="pres">
      <dgm:prSet presAssocID="{A4B95E74-0930-433C-ABC2-663CBEBB77E5}" presName="txShp" presStyleLbl="node1" presStyleIdx="2" presStyleCnt="7">
        <dgm:presLayoutVars>
          <dgm:bulletEnabled val="1"/>
        </dgm:presLayoutVars>
      </dgm:prSet>
      <dgm:spPr/>
    </dgm:pt>
    <dgm:pt modelId="{2A9F89B3-1064-4BCA-9743-7FCF3756FC40}" type="pres">
      <dgm:prSet presAssocID="{CEB71365-8031-4644-99B2-477BDB6C0976}" presName="spacing" presStyleCnt="0"/>
      <dgm:spPr/>
    </dgm:pt>
    <dgm:pt modelId="{3E13BEC5-5E2E-427F-9C60-87A104CB685E}" type="pres">
      <dgm:prSet presAssocID="{23F97FFE-5744-4629-90FC-CBDFF45836F1}" presName="composite" presStyleCnt="0"/>
      <dgm:spPr/>
    </dgm:pt>
    <dgm:pt modelId="{4F326DF5-FF97-4868-A1DA-41CB8741B7F2}" type="pres">
      <dgm:prSet presAssocID="{23F97FFE-5744-4629-90FC-CBDFF45836F1}" presName="imgShp"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 modelId="{0739021E-54B3-4434-85ED-D88A5CD57074}" type="pres">
      <dgm:prSet presAssocID="{23F97FFE-5744-4629-90FC-CBDFF45836F1}" presName="txShp" presStyleLbl="node1" presStyleIdx="3" presStyleCnt="7">
        <dgm:presLayoutVars>
          <dgm:bulletEnabled val="1"/>
        </dgm:presLayoutVars>
      </dgm:prSet>
      <dgm:spPr/>
    </dgm:pt>
    <dgm:pt modelId="{350DD8CA-31D1-4340-9977-2C393FEF45F1}" type="pres">
      <dgm:prSet presAssocID="{A2D79938-1A8B-4D7F-98DA-E2A8AEBC7DD8}" presName="spacing" presStyleCnt="0"/>
      <dgm:spPr/>
    </dgm:pt>
    <dgm:pt modelId="{F5D87F0D-61E4-480F-8DD3-9F3DD1E1BB0A}" type="pres">
      <dgm:prSet presAssocID="{60EA8093-AA91-4AD1-9657-7B662DD81235}" presName="composite" presStyleCnt="0"/>
      <dgm:spPr/>
    </dgm:pt>
    <dgm:pt modelId="{CEDA8BFA-BBDC-48A7-B6E2-9B22B16AD8F0}" type="pres">
      <dgm:prSet presAssocID="{60EA8093-AA91-4AD1-9657-7B662DD81235}" presName="imgShp"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dgm:spPr>
    </dgm:pt>
    <dgm:pt modelId="{DC54DDCC-9B26-4185-903C-633E842DD7F2}" type="pres">
      <dgm:prSet presAssocID="{60EA8093-AA91-4AD1-9657-7B662DD81235}" presName="txShp" presStyleLbl="node1" presStyleIdx="4" presStyleCnt="7">
        <dgm:presLayoutVars>
          <dgm:bulletEnabled val="1"/>
        </dgm:presLayoutVars>
      </dgm:prSet>
      <dgm:spPr/>
    </dgm:pt>
    <dgm:pt modelId="{C1ECADCB-3AEE-443A-86BE-9EB166F08B1E}" type="pres">
      <dgm:prSet presAssocID="{1B269F7E-6528-417E-994F-C98736176BF9}" presName="spacing" presStyleCnt="0"/>
      <dgm:spPr/>
    </dgm:pt>
    <dgm:pt modelId="{934CFD0F-BAEA-4E52-92A1-B0DFD5D59B63}" type="pres">
      <dgm:prSet presAssocID="{0F1A9D7B-916E-41D1-9C28-B673330FA281}" presName="composite" presStyleCnt="0"/>
      <dgm:spPr/>
    </dgm:pt>
    <dgm:pt modelId="{AD28E9CA-668B-4AFD-8166-558CCDFD7BAB}" type="pres">
      <dgm:prSet presAssocID="{0F1A9D7B-916E-41D1-9C28-B673330FA281}" presName="imgShp"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 r="-3000"/>
          </a:stretch>
        </a:blipFill>
      </dgm:spPr>
    </dgm:pt>
    <dgm:pt modelId="{1305AB41-B14D-4B2D-8931-814DA97BF55B}" type="pres">
      <dgm:prSet presAssocID="{0F1A9D7B-916E-41D1-9C28-B673330FA281}" presName="txShp" presStyleLbl="node1" presStyleIdx="5" presStyleCnt="7">
        <dgm:presLayoutVars>
          <dgm:bulletEnabled val="1"/>
        </dgm:presLayoutVars>
      </dgm:prSet>
      <dgm:spPr/>
    </dgm:pt>
    <dgm:pt modelId="{7B089893-20CF-450B-9C44-7C5131BF543D}" type="pres">
      <dgm:prSet presAssocID="{36437A42-EB9C-447E-892A-FE98FF075E6F}" presName="spacing" presStyleCnt="0"/>
      <dgm:spPr/>
    </dgm:pt>
    <dgm:pt modelId="{32FABCB9-B1C7-4549-AF91-0052FC5FE2A3}" type="pres">
      <dgm:prSet presAssocID="{EB96A3B5-FE27-4DEE-B10A-B811B5D50B4B}" presName="composite" presStyleCnt="0"/>
      <dgm:spPr/>
    </dgm:pt>
    <dgm:pt modelId="{C3F2F4D0-2440-4B8B-B6BD-41AAAEE56702}" type="pres">
      <dgm:prSet presAssocID="{EB96A3B5-FE27-4DEE-B10A-B811B5D50B4B}" presName="imgShp" presStyleLbl="fgImgPlace1" presStyleIdx="6"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dgm:spPr>
    </dgm:pt>
    <dgm:pt modelId="{D092C598-5825-4DA0-A203-0E814D4670CE}" type="pres">
      <dgm:prSet presAssocID="{EB96A3B5-FE27-4DEE-B10A-B811B5D50B4B}" presName="txShp" presStyleLbl="node1" presStyleIdx="6" presStyleCnt="7">
        <dgm:presLayoutVars>
          <dgm:bulletEnabled val="1"/>
        </dgm:presLayoutVars>
      </dgm:prSet>
      <dgm:spPr/>
    </dgm:pt>
  </dgm:ptLst>
  <dgm:cxnLst>
    <dgm:cxn modelId="{C377DA1F-395A-4DC1-9BAD-C6BF23FE9ADE}" srcId="{11ADBEBD-3F45-422E-8738-68E9FCC6D9E2}" destId="{EB96A3B5-FE27-4DEE-B10A-B811B5D50B4B}" srcOrd="6" destOrd="0" parTransId="{DD2B39FC-6CB4-4C05-9FE3-55F0DE4C63A6}" sibTransId="{B2508419-518E-420F-9D88-065CBCA4914C}"/>
    <dgm:cxn modelId="{81B18B8C-460E-4BA2-A5C4-6147F68B432A}" type="presOf" srcId="{60EA8093-AA91-4AD1-9657-7B662DD81235}" destId="{DC54DDCC-9B26-4185-903C-633E842DD7F2}" srcOrd="0" destOrd="0" presId="urn:microsoft.com/office/officeart/2005/8/layout/vList3"/>
    <dgm:cxn modelId="{A72BAD8A-A3AD-43C1-B601-3FECBDBED65F}" type="presOf" srcId="{3B0D56D4-70EC-438F-86BB-E15DD036A609}" destId="{AD1771A1-BBAE-4D15-A216-1149D24CCA4C}" srcOrd="0" destOrd="0" presId="urn:microsoft.com/office/officeart/2005/8/layout/vList3"/>
    <dgm:cxn modelId="{E2715048-E1F1-4A99-B45D-F50BE7DE4710}" srcId="{11ADBEBD-3F45-422E-8738-68E9FCC6D9E2}" destId="{0F1A9D7B-916E-41D1-9C28-B673330FA281}" srcOrd="5" destOrd="0" parTransId="{EDC5693B-A988-4B3B-9760-5EB5DB15C5E6}" sibTransId="{36437A42-EB9C-447E-892A-FE98FF075E6F}"/>
    <dgm:cxn modelId="{EB3C1725-7BC8-4534-AF1D-31DBF63C2A92}" srcId="{11ADBEBD-3F45-422E-8738-68E9FCC6D9E2}" destId="{3B0D56D4-70EC-438F-86BB-E15DD036A609}" srcOrd="1" destOrd="0" parTransId="{9D03DC44-71F7-4FB1-9813-1DFCF811A878}" sibTransId="{CCEA1B5B-358D-412E-ADEA-C71872C46601}"/>
    <dgm:cxn modelId="{953E6A59-C785-4600-AA06-0DDF8330282B}" type="presOf" srcId="{0F1A9D7B-916E-41D1-9C28-B673330FA281}" destId="{1305AB41-B14D-4B2D-8931-814DA97BF55B}" srcOrd="0" destOrd="0" presId="urn:microsoft.com/office/officeart/2005/8/layout/vList3"/>
    <dgm:cxn modelId="{466AD1B7-49FE-4E61-BCCE-7CE201E31175}" type="presOf" srcId="{EB96A3B5-FE27-4DEE-B10A-B811B5D50B4B}" destId="{D092C598-5825-4DA0-A203-0E814D4670CE}" srcOrd="0" destOrd="0" presId="urn:microsoft.com/office/officeart/2005/8/layout/vList3"/>
    <dgm:cxn modelId="{DFD640DF-D86A-45DF-B1A4-2392633D018E}" type="presOf" srcId="{CFE5B252-2194-40C9-A9E6-23BAA21566DE}" destId="{4A39DB49-F33F-40EC-B733-4F911AB612EA}" srcOrd="0" destOrd="0" presId="urn:microsoft.com/office/officeart/2005/8/layout/vList3"/>
    <dgm:cxn modelId="{9ABD187B-E7A2-4A9B-A33E-E4F36B9C2C60}" type="presOf" srcId="{11ADBEBD-3F45-422E-8738-68E9FCC6D9E2}" destId="{9ECF9D55-0217-4B6B-A776-617514C1F08F}" srcOrd="0" destOrd="0" presId="urn:microsoft.com/office/officeart/2005/8/layout/vList3"/>
    <dgm:cxn modelId="{65877E70-6903-4B13-82BC-A71CDF1AE4DF}" type="presOf" srcId="{A4B95E74-0930-433C-ABC2-663CBEBB77E5}" destId="{9D201DBA-DF6A-4B0C-8C11-0C2DE432374E}" srcOrd="0" destOrd="0" presId="urn:microsoft.com/office/officeart/2005/8/layout/vList3"/>
    <dgm:cxn modelId="{0D515F04-4A5F-4F99-91F0-753A6473263F}" type="presOf" srcId="{23F97FFE-5744-4629-90FC-CBDFF45836F1}" destId="{0739021E-54B3-4434-85ED-D88A5CD57074}" srcOrd="0" destOrd="0" presId="urn:microsoft.com/office/officeart/2005/8/layout/vList3"/>
    <dgm:cxn modelId="{3136ABD1-24AC-4B97-ACB1-A958608F7A5D}" srcId="{11ADBEBD-3F45-422E-8738-68E9FCC6D9E2}" destId="{60EA8093-AA91-4AD1-9657-7B662DD81235}" srcOrd="4" destOrd="0" parTransId="{A2ACC60A-2384-4529-BD27-6D625581EF0A}" sibTransId="{1B269F7E-6528-417E-994F-C98736176BF9}"/>
    <dgm:cxn modelId="{F67A70A5-8EA8-4801-BEDA-C70928B98B72}" srcId="{11ADBEBD-3F45-422E-8738-68E9FCC6D9E2}" destId="{23F97FFE-5744-4629-90FC-CBDFF45836F1}" srcOrd="3" destOrd="0" parTransId="{323143B9-6E49-44DF-9B6F-97D2F16396A9}" sibTransId="{A2D79938-1A8B-4D7F-98DA-E2A8AEBC7DD8}"/>
    <dgm:cxn modelId="{EC9290EB-45B3-48A7-9DD9-F9CB2F76A811}" srcId="{11ADBEBD-3F45-422E-8738-68E9FCC6D9E2}" destId="{A4B95E74-0930-433C-ABC2-663CBEBB77E5}" srcOrd="2" destOrd="0" parTransId="{424D9E8F-5E75-4CAD-8878-F656E7450637}" sibTransId="{CEB71365-8031-4644-99B2-477BDB6C0976}"/>
    <dgm:cxn modelId="{9A1CD3C9-75F7-49C1-87A7-141FD58B4C3C}" srcId="{11ADBEBD-3F45-422E-8738-68E9FCC6D9E2}" destId="{CFE5B252-2194-40C9-A9E6-23BAA21566DE}" srcOrd="0" destOrd="0" parTransId="{DC114DA8-0B90-46B5-B838-49D028A0B79A}" sibTransId="{F7B883CB-DBE8-4405-BF0C-E6E96C0C82AC}"/>
    <dgm:cxn modelId="{F10ACDB4-1E20-4D6F-B9F1-D47FCD123E43}" type="presParOf" srcId="{9ECF9D55-0217-4B6B-A776-617514C1F08F}" destId="{CBC7AFB8-A4B5-443E-9D40-C361C3735C70}" srcOrd="0" destOrd="0" presId="urn:microsoft.com/office/officeart/2005/8/layout/vList3"/>
    <dgm:cxn modelId="{6D731537-CADD-417D-A7A0-3EFA2AB7FF0E}" type="presParOf" srcId="{CBC7AFB8-A4B5-443E-9D40-C361C3735C70}" destId="{600E711F-3B5F-4827-87D6-F5AFA9E13D32}" srcOrd="0" destOrd="0" presId="urn:microsoft.com/office/officeart/2005/8/layout/vList3"/>
    <dgm:cxn modelId="{DEFEE564-1A36-452A-A766-D387B3144E18}" type="presParOf" srcId="{CBC7AFB8-A4B5-443E-9D40-C361C3735C70}" destId="{4A39DB49-F33F-40EC-B733-4F911AB612EA}" srcOrd="1" destOrd="0" presId="urn:microsoft.com/office/officeart/2005/8/layout/vList3"/>
    <dgm:cxn modelId="{A449E614-5ECB-4D21-9FD5-7B775F39DC08}" type="presParOf" srcId="{9ECF9D55-0217-4B6B-A776-617514C1F08F}" destId="{AE098BA0-5551-41E4-B933-611987D2FD3A}" srcOrd="1" destOrd="0" presId="urn:microsoft.com/office/officeart/2005/8/layout/vList3"/>
    <dgm:cxn modelId="{97B54E5C-82A8-4479-A545-89B35D5BFC60}" type="presParOf" srcId="{9ECF9D55-0217-4B6B-A776-617514C1F08F}" destId="{2DE54278-7ADA-4E53-AE84-B500DC0417AD}" srcOrd="2" destOrd="0" presId="urn:microsoft.com/office/officeart/2005/8/layout/vList3"/>
    <dgm:cxn modelId="{656F98D9-8475-4238-91A9-66AE5D187977}" type="presParOf" srcId="{2DE54278-7ADA-4E53-AE84-B500DC0417AD}" destId="{695225D5-706A-4C22-A66D-CCAEF18280A0}" srcOrd="0" destOrd="0" presId="urn:microsoft.com/office/officeart/2005/8/layout/vList3"/>
    <dgm:cxn modelId="{BCD7C323-FAAB-457A-A8E8-34B7F07694B2}" type="presParOf" srcId="{2DE54278-7ADA-4E53-AE84-B500DC0417AD}" destId="{AD1771A1-BBAE-4D15-A216-1149D24CCA4C}" srcOrd="1" destOrd="0" presId="urn:microsoft.com/office/officeart/2005/8/layout/vList3"/>
    <dgm:cxn modelId="{F775BCB0-CFAD-4182-A3CF-33B098E9C295}" type="presParOf" srcId="{9ECF9D55-0217-4B6B-A776-617514C1F08F}" destId="{F6C7A643-C58C-4B13-BD56-6CC7E7D687ED}" srcOrd="3" destOrd="0" presId="urn:microsoft.com/office/officeart/2005/8/layout/vList3"/>
    <dgm:cxn modelId="{15E2D843-0B7C-4BCF-A93B-BCFA7DEE2FDD}" type="presParOf" srcId="{9ECF9D55-0217-4B6B-A776-617514C1F08F}" destId="{162FE6BD-F9FA-4640-8D70-52258A3B4A36}" srcOrd="4" destOrd="0" presId="urn:microsoft.com/office/officeart/2005/8/layout/vList3"/>
    <dgm:cxn modelId="{3B79846A-1C95-4449-9A24-3F623456C796}" type="presParOf" srcId="{162FE6BD-F9FA-4640-8D70-52258A3B4A36}" destId="{AAA14A7B-1423-4B65-849A-EBB862906A8F}" srcOrd="0" destOrd="0" presId="urn:microsoft.com/office/officeart/2005/8/layout/vList3"/>
    <dgm:cxn modelId="{2A96A59E-642D-405D-A678-4983127EA41B}" type="presParOf" srcId="{162FE6BD-F9FA-4640-8D70-52258A3B4A36}" destId="{9D201DBA-DF6A-4B0C-8C11-0C2DE432374E}" srcOrd="1" destOrd="0" presId="urn:microsoft.com/office/officeart/2005/8/layout/vList3"/>
    <dgm:cxn modelId="{D8C9A4A4-BD4E-4778-9A14-B080ECF46B06}" type="presParOf" srcId="{9ECF9D55-0217-4B6B-A776-617514C1F08F}" destId="{2A9F89B3-1064-4BCA-9743-7FCF3756FC40}" srcOrd="5" destOrd="0" presId="urn:microsoft.com/office/officeart/2005/8/layout/vList3"/>
    <dgm:cxn modelId="{43D8A70F-CF2A-4302-AB57-8016D0610BFB}" type="presParOf" srcId="{9ECF9D55-0217-4B6B-A776-617514C1F08F}" destId="{3E13BEC5-5E2E-427F-9C60-87A104CB685E}" srcOrd="6" destOrd="0" presId="urn:microsoft.com/office/officeart/2005/8/layout/vList3"/>
    <dgm:cxn modelId="{452BB1AA-C9B3-4DF2-8498-722261DDDEAC}" type="presParOf" srcId="{3E13BEC5-5E2E-427F-9C60-87A104CB685E}" destId="{4F326DF5-FF97-4868-A1DA-41CB8741B7F2}" srcOrd="0" destOrd="0" presId="urn:microsoft.com/office/officeart/2005/8/layout/vList3"/>
    <dgm:cxn modelId="{C4E3DF44-2806-4965-8F25-647D8ACDC3D8}" type="presParOf" srcId="{3E13BEC5-5E2E-427F-9C60-87A104CB685E}" destId="{0739021E-54B3-4434-85ED-D88A5CD57074}" srcOrd="1" destOrd="0" presId="urn:microsoft.com/office/officeart/2005/8/layout/vList3"/>
    <dgm:cxn modelId="{4A90C7A8-961D-4E37-B2EC-73AF757F9395}" type="presParOf" srcId="{9ECF9D55-0217-4B6B-A776-617514C1F08F}" destId="{350DD8CA-31D1-4340-9977-2C393FEF45F1}" srcOrd="7" destOrd="0" presId="urn:microsoft.com/office/officeart/2005/8/layout/vList3"/>
    <dgm:cxn modelId="{12F130EA-34C9-4AFA-906A-041FD9ED0C0F}" type="presParOf" srcId="{9ECF9D55-0217-4B6B-A776-617514C1F08F}" destId="{F5D87F0D-61E4-480F-8DD3-9F3DD1E1BB0A}" srcOrd="8" destOrd="0" presId="urn:microsoft.com/office/officeart/2005/8/layout/vList3"/>
    <dgm:cxn modelId="{D5DC0795-50E7-46F1-8D95-698F54023D16}" type="presParOf" srcId="{F5D87F0D-61E4-480F-8DD3-9F3DD1E1BB0A}" destId="{CEDA8BFA-BBDC-48A7-B6E2-9B22B16AD8F0}" srcOrd="0" destOrd="0" presId="urn:microsoft.com/office/officeart/2005/8/layout/vList3"/>
    <dgm:cxn modelId="{CB1FE93F-405D-4B20-BCDF-870848CE6CCD}" type="presParOf" srcId="{F5D87F0D-61E4-480F-8DD3-9F3DD1E1BB0A}" destId="{DC54DDCC-9B26-4185-903C-633E842DD7F2}" srcOrd="1" destOrd="0" presId="urn:microsoft.com/office/officeart/2005/8/layout/vList3"/>
    <dgm:cxn modelId="{E97E229A-0FF7-4EA9-BC25-A0AA88F64651}" type="presParOf" srcId="{9ECF9D55-0217-4B6B-A776-617514C1F08F}" destId="{C1ECADCB-3AEE-443A-86BE-9EB166F08B1E}" srcOrd="9" destOrd="0" presId="urn:microsoft.com/office/officeart/2005/8/layout/vList3"/>
    <dgm:cxn modelId="{1A910FCD-C0A2-4EF1-AAC6-434E6E04258A}" type="presParOf" srcId="{9ECF9D55-0217-4B6B-A776-617514C1F08F}" destId="{934CFD0F-BAEA-4E52-92A1-B0DFD5D59B63}" srcOrd="10" destOrd="0" presId="urn:microsoft.com/office/officeart/2005/8/layout/vList3"/>
    <dgm:cxn modelId="{DDCE7848-11B4-4724-A4DD-1F7DE201D59F}" type="presParOf" srcId="{934CFD0F-BAEA-4E52-92A1-B0DFD5D59B63}" destId="{AD28E9CA-668B-4AFD-8166-558CCDFD7BAB}" srcOrd="0" destOrd="0" presId="urn:microsoft.com/office/officeart/2005/8/layout/vList3"/>
    <dgm:cxn modelId="{CB4C2009-88EB-4B81-B37E-16FCEC1AD017}" type="presParOf" srcId="{934CFD0F-BAEA-4E52-92A1-B0DFD5D59B63}" destId="{1305AB41-B14D-4B2D-8931-814DA97BF55B}" srcOrd="1" destOrd="0" presId="urn:microsoft.com/office/officeart/2005/8/layout/vList3"/>
    <dgm:cxn modelId="{FD5036AF-A8FE-4237-81E2-8CC9D9B76904}" type="presParOf" srcId="{9ECF9D55-0217-4B6B-A776-617514C1F08F}" destId="{7B089893-20CF-450B-9C44-7C5131BF543D}" srcOrd="11" destOrd="0" presId="urn:microsoft.com/office/officeart/2005/8/layout/vList3"/>
    <dgm:cxn modelId="{6DBF0C36-5E3B-4D74-8DCB-556A291979E8}" type="presParOf" srcId="{9ECF9D55-0217-4B6B-A776-617514C1F08F}" destId="{32FABCB9-B1C7-4549-AF91-0052FC5FE2A3}" srcOrd="12" destOrd="0" presId="urn:microsoft.com/office/officeart/2005/8/layout/vList3"/>
    <dgm:cxn modelId="{52287814-0D67-4D44-BD28-8146D7EDBD4E}" type="presParOf" srcId="{32FABCB9-B1C7-4549-AF91-0052FC5FE2A3}" destId="{C3F2F4D0-2440-4B8B-B6BD-41AAAEE56702}" srcOrd="0" destOrd="0" presId="urn:microsoft.com/office/officeart/2005/8/layout/vList3"/>
    <dgm:cxn modelId="{23408EF8-D165-4E52-BD2E-7C85725BFDCE}" type="presParOf" srcId="{32FABCB9-B1C7-4549-AF91-0052FC5FE2A3}" destId="{D092C598-5825-4DA0-A203-0E814D4670C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ADBEBD-3F45-422E-8738-68E9FCC6D9E2}" type="doc">
      <dgm:prSet loTypeId="urn:microsoft.com/office/officeart/2005/8/layout/vList3" loCatId="picture" qsTypeId="urn:microsoft.com/office/officeart/2005/8/quickstyle/simple1" qsCatId="simple" csTypeId="urn:microsoft.com/office/officeart/2005/8/colors/accent1_2" csCatId="accent1" phldr="1"/>
      <dgm:spPr/>
    </dgm:pt>
    <dgm:pt modelId="{CFE5B252-2194-40C9-A9E6-23BAA21566DE}">
      <dgm:prSet phldrT="[Text]"/>
      <dgm:spPr/>
      <dgm:t>
        <a:bodyPr/>
        <a:lstStyle/>
        <a:p>
          <a:r>
            <a:rPr lang="en-US" b="1" dirty="0"/>
            <a:t>Motivation</a:t>
          </a:r>
        </a:p>
        <a:p>
          <a:r>
            <a:rPr lang="en-US" b="1" dirty="0"/>
            <a:t>Geographic Variation</a:t>
          </a:r>
        </a:p>
      </dgm:t>
    </dgm:pt>
    <dgm:pt modelId="{DC114DA8-0B90-46B5-B838-49D028A0B79A}" type="parTrans" cxnId="{9A1CD3C9-75F7-49C1-87A7-141FD58B4C3C}">
      <dgm:prSet/>
      <dgm:spPr/>
      <dgm:t>
        <a:bodyPr/>
        <a:lstStyle/>
        <a:p>
          <a:endParaRPr lang="en-US"/>
        </a:p>
      </dgm:t>
    </dgm:pt>
    <dgm:pt modelId="{F7B883CB-DBE8-4405-BF0C-E6E96C0C82AC}" type="sibTrans" cxnId="{9A1CD3C9-75F7-49C1-87A7-141FD58B4C3C}">
      <dgm:prSet/>
      <dgm:spPr/>
      <dgm:t>
        <a:bodyPr/>
        <a:lstStyle/>
        <a:p>
          <a:endParaRPr lang="en-US"/>
        </a:p>
      </dgm:t>
    </dgm:pt>
    <dgm:pt modelId="{3B0D56D4-70EC-438F-86BB-E15DD036A609}">
      <dgm:prSet phldrT="[Text]"/>
      <dgm:spPr/>
      <dgm:t>
        <a:bodyPr/>
        <a:lstStyle/>
        <a:p>
          <a:r>
            <a:rPr lang="en-US" b="1" dirty="0"/>
            <a:t>Research Case</a:t>
          </a:r>
        </a:p>
        <a:p>
          <a:r>
            <a:rPr lang="en-US" b="1" dirty="0"/>
            <a:t>Australia – Medicare Local &amp; Primary Health Network</a:t>
          </a:r>
        </a:p>
      </dgm:t>
    </dgm:pt>
    <dgm:pt modelId="{9D03DC44-71F7-4FB1-9813-1DFCF811A878}" type="parTrans" cxnId="{EB3C1725-7BC8-4534-AF1D-31DBF63C2A92}">
      <dgm:prSet/>
      <dgm:spPr/>
      <dgm:t>
        <a:bodyPr/>
        <a:lstStyle/>
        <a:p>
          <a:endParaRPr lang="en-US"/>
        </a:p>
      </dgm:t>
    </dgm:pt>
    <dgm:pt modelId="{CCEA1B5B-358D-412E-ADEA-C71872C46601}" type="sibTrans" cxnId="{EB3C1725-7BC8-4534-AF1D-31DBF63C2A92}">
      <dgm:prSet/>
      <dgm:spPr/>
      <dgm:t>
        <a:bodyPr/>
        <a:lstStyle/>
        <a:p>
          <a:endParaRPr lang="en-US"/>
        </a:p>
      </dgm:t>
    </dgm:pt>
    <dgm:pt modelId="{A4B95E74-0930-433C-ABC2-663CBEBB77E5}">
      <dgm:prSet phldrT="[Text]"/>
      <dgm:spPr/>
      <dgm:t>
        <a:bodyPr/>
        <a:lstStyle/>
        <a:p>
          <a:r>
            <a:rPr lang="en-US" b="1" dirty="0"/>
            <a:t>Research Objectives</a:t>
          </a:r>
        </a:p>
      </dgm:t>
    </dgm:pt>
    <dgm:pt modelId="{424D9E8F-5E75-4CAD-8878-F656E7450637}" type="parTrans" cxnId="{EC9290EB-45B3-48A7-9DD9-F9CB2F76A811}">
      <dgm:prSet/>
      <dgm:spPr/>
      <dgm:t>
        <a:bodyPr/>
        <a:lstStyle/>
        <a:p>
          <a:endParaRPr lang="en-US"/>
        </a:p>
      </dgm:t>
    </dgm:pt>
    <dgm:pt modelId="{CEB71365-8031-4644-99B2-477BDB6C0976}" type="sibTrans" cxnId="{EC9290EB-45B3-48A7-9DD9-F9CB2F76A811}">
      <dgm:prSet/>
      <dgm:spPr/>
      <dgm:t>
        <a:bodyPr/>
        <a:lstStyle/>
        <a:p>
          <a:endParaRPr lang="en-US"/>
        </a:p>
      </dgm:t>
    </dgm:pt>
    <dgm:pt modelId="{23F97FFE-5744-4629-90FC-CBDFF45836F1}">
      <dgm:prSet phldrT="[Text]"/>
      <dgm:spPr/>
      <dgm:t>
        <a:bodyPr/>
        <a:lstStyle/>
        <a:p>
          <a:r>
            <a:rPr lang="en-US" b="1" dirty="0"/>
            <a:t>Literature Review</a:t>
          </a:r>
        </a:p>
        <a:p>
          <a:r>
            <a:rPr lang="en-US" b="1" dirty="0"/>
            <a:t>Access to Health Care</a:t>
          </a:r>
        </a:p>
      </dgm:t>
    </dgm:pt>
    <dgm:pt modelId="{323143B9-6E49-44DF-9B6F-97D2F16396A9}" type="parTrans" cxnId="{F67A70A5-8EA8-4801-BEDA-C70928B98B72}">
      <dgm:prSet/>
      <dgm:spPr/>
      <dgm:t>
        <a:bodyPr/>
        <a:lstStyle/>
        <a:p>
          <a:endParaRPr lang="en-US"/>
        </a:p>
      </dgm:t>
    </dgm:pt>
    <dgm:pt modelId="{A2D79938-1A8B-4D7F-98DA-E2A8AEBC7DD8}" type="sibTrans" cxnId="{F67A70A5-8EA8-4801-BEDA-C70928B98B72}">
      <dgm:prSet/>
      <dgm:spPr/>
      <dgm:t>
        <a:bodyPr/>
        <a:lstStyle/>
        <a:p>
          <a:endParaRPr lang="en-US"/>
        </a:p>
      </dgm:t>
    </dgm:pt>
    <dgm:pt modelId="{60EA8093-AA91-4AD1-9657-7B662DD81235}">
      <dgm:prSet phldrT="[Text]"/>
      <dgm:spPr/>
      <dgm:t>
        <a:bodyPr/>
        <a:lstStyle/>
        <a:p>
          <a:r>
            <a:rPr lang="en-US" b="1" dirty="0"/>
            <a:t>Limitations</a:t>
          </a:r>
        </a:p>
        <a:p>
          <a:r>
            <a:rPr lang="en-US" b="1" dirty="0"/>
            <a:t>Potential Accessibility Vs Revealed Accessibility</a:t>
          </a:r>
        </a:p>
      </dgm:t>
    </dgm:pt>
    <dgm:pt modelId="{A2ACC60A-2384-4529-BD27-6D625581EF0A}" type="parTrans" cxnId="{3136ABD1-24AC-4B97-ACB1-A958608F7A5D}">
      <dgm:prSet/>
      <dgm:spPr/>
      <dgm:t>
        <a:bodyPr/>
        <a:lstStyle/>
        <a:p>
          <a:endParaRPr lang="en-US"/>
        </a:p>
      </dgm:t>
    </dgm:pt>
    <dgm:pt modelId="{1B269F7E-6528-417E-994F-C98736176BF9}" type="sibTrans" cxnId="{3136ABD1-24AC-4B97-ACB1-A958608F7A5D}">
      <dgm:prSet/>
      <dgm:spPr/>
      <dgm:t>
        <a:bodyPr/>
        <a:lstStyle/>
        <a:p>
          <a:endParaRPr lang="en-US"/>
        </a:p>
      </dgm:t>
    </dgm:pt>
    <dgm:pt modelId="{0F1A9D7B-916E-41D1-9C28-B673330FA281}">
      <dgm:prSet phldrT="[Text]"/>
      <dgm:spPr>
        <a:ln w="38100">
          <a:solidFill>
            <a:srgbClr val="FF0000"/>
          </a:solidFill>
        </a:ln>
      </dgm:spPr>
      <dgm:t>
        <a:bodyPr/>
        <a:lstStyle/>
        <a:p>
          <a:r>
            <a:rPr lang="en-US" b="1" dirty="0">
              <a:solidFill>
                <a:srgbClr val="FFFF00"/>
              </a:solidFill>
            </a:rPr>
            <a:t>Research Methodology</a:t>
          </a:r>
        </a:p>
        <a:p>
          <a:r>
            <a:rPr lang="en-US" b="1" dirty="0">
              <a:solidFill>
                <a:schemeClr val="bg1"/>
              </a:solidFill>
            </a:rPr>
            <a:t>PHN peer Grouping </a:t>
          </a:r>
          <a:r>
            <a:rPr lang="en-US" b="1" dirty="0">
              <a:solidFill>
                <a:srgbClr val="FFFF00"/>
              </a:solidFill>
            </a:rPr>
            <a:t>– </a:t>
          </a:r>
          <a:r>
            <a:rPr lang="en-US" b="1" dirty="0">
              <a:solidFill>
                <a:schemeClr val="bg1"/>
              </a:solidFill>
            </a:rPr>
            <a:t>RPCSA Design </a:t>
          </a:r>
          <a:r>
            <a:rPr lang="en-US" b="1" dirty="0">
              <a:solidFill>
                <a:srgbClr val="FFFF00"/>
              </a:solidFill>
            </a:rPr>
            <a:t>– Supply/Demand</a:t>
          </a:r>
        </a:p>
      </dgm:t>
    </dgm:pt>
    <dgm:pt modelId="{EDC5693B-A988-4B3B-9760-5EB5DB15C5E6}" type="parTrans" cxnId="{E2715048-E1F1-4A99-B45D-F50BE7DE4710}">
      <dgm:prSet/>
      <dgm:spPr/>
      <dgm:t>
        <a:bodyPr/>
        <a:lstStyle/>
        <a:p>
          <a:endParaRPr lang="en-US"/>
        </a:p>
      </dgm:t>
    </dgm:pt>
    <dgm:pt modelId="{36437A42-EB9C-447E-892A-FE98FF075E6F}" type="sibTrans" cxnId="{E2715048-E1F1-4A99-B45D-F50BE7DE4710}">
      <dgm:prSet/>
      <dgm:spPr/>
      <dgm:t>
        <a:bodyPr/>
        <a:lstStyle/>
        <a:p>
          <a:endParaRPr lang="en-US"/>
        </a:p>
      </dgm:t>
    </dgm:pt>
    <dgm:pt modelId="{EB96A3B5-FE27-4DEE-B10A-B811B5D50B4B}">
      <dgm:prSet phldrT="[Text]"/>
      <dgm:spPr/>
      <dgm:t>
        <a:bodyPr/>
        <a:lstStyle/>
        <a:p>
          <a:r>
            <a:rPr lang="en-US" b="1" dirty="0"/>
            <a:t>Research Plan</a:t>
          </a:r>
        </a:p>
      </dgm:t>
    </dgm:pt>
    <dgm:pt modelId="{DD2B39FC-6CB4-4C05-9FE3-55F0DE4C63A6}" type="parTrans" cxnId="{C377DA1F-395A-4DC1-9BAD-C6BF23FE9ADE}">
      <dgm:prSet/>
      <dgm:spPr/>
      <dgm:t>
        <a:bodyPr/>
        <a:lstStyle/>
        <a:p>
          <a:endParaRPr lang="en-US"/>
        </a:p>
      </dgm:t>
    </dgm:pt>
    <dgm:pt modelId="{B2508419-518E-420F-9D88-065CBCA4914C}" type="sibTrans" cxnId="{C377DA1F-395A-4DC1-9BAD-C6BF23FE9ADE}">
      <dgm:prSet/>
      <dgm:spPr/>
      <dgm:t>
        <a:bodyPr/>
        <a:lstStyle/>
        <a:p>
          <a:endParaRPr lang="en-US"/>
        </a:p>
      </dgm:t>
    </dgm:pt>
    <dgm:pt modelId="{9ECF9D55-0217-4B6B-A776-617514C1F08F}" type="pres">
      <dgm:prSet presAssocID="{11ADBEBD-3F45-422E-8738-68E9FCC6D9E2}" presName="linearFlow" presStyleCnt="0">
        <dgm:presLayoutVars>
          <dgm:dir/>
          <dgm:resizeHandles val="exact"/>
        </dgm:presLayoutVars>
      </dgm:prSet>
      <dgm:spPr/>
    </dgm:pt>
    <dgm:pt modelId="{CBC7AFB8-A4B5-443E-9D40-C361C3735C70}" type="pres">
      <dgm:prSet presAssocID="{CFE5B252-2194-40C9-A9E6-23BAA21566DE}" presName="composite" presStyleCnt="0"/>
      <dgm:spPr/>
    </dgm:pt>
    <dgm:pt modelId="{600E711F-3B5F-4827-87D6-F5AFA9E13D32}" type="pres">
      <dgm:prSet presAssocID="{CFE5B252-2194-40C9-A9E6-23BAA21566DE}"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4A39DB49-F33F-40EC-B733-4F911AB612EA}" type="pres">
      <dgm:prSet presAssocID="{CFE5B252-2194-40C9-A9E6-23BAA21566DE}" presName="txShp" presStyleLbl="node1" presStyleIdx="0" presStyleCnt="7">
        <dgm:presLayoutVars>
          <dgm:bulletEnabled val="1"/>
        </dgm:presLayoutVars>
      </dgm:prSet>
      <dgm:spPr/>
    </dgm:pt>
    <dgm:pt modelId="{AE098BA0-5551-41E4-B933-611987D2FD3A}" type="pres">
      <dgm:prSet presAssocID="{F7B883CB-DBE8-4405-BF0C-E6E96C0C82AC}" presName="spacing" presStyleCnt="0"/>
      <dgm:spPr/>
    </dgm:pt>
    <dgm:pt modelId="{2DE54278-7ADA-4E53-AE84-B500DC0417AD}" type="pres">
      <dgm:prSet presAssocID="{3B0D56D4-70EC-438F-86BB-E15DD036A609}" presName="composite" presStyleCnt="0"/>
      <dgm:spPr/>
    </dgm:pt>
    <dgm:pt modelId="{695225D5-706A-4C22-A66D-CCAEF18280A0}" type="pres">
      <dgm:prSet presAssocID="{3B0D56D4-70EC-438F-86BB-E15DD036A609}" presName="imgShp"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AD1771A1-BBAE-4D15-A216-1149D24CCA4C}" type="pres">
      <dgm:prSet presAssocID="{3B0D56D4-70EC-438F-86BB-E15DD036A609}" presName="txShp" presStyleLbl="node1" presStyleIdx="1" presStyleCnt="7">
        <dgm:presLayoutVars>
          <dgm:bulletEnabled val="1"/>
        </dgm:presLayoutVars>
      </dgm:prSet>
      <dgm:spPr/>
    </dgm:pt>
    <dgm:pt modelId="{F6C7A643-C58C-4B13-BD56-6CC7E7D687ED}" type="pres">
      <dgm:prSet presAssocID="{CCEA1B5B-358D-412E-ADEA-C71872C46601}" presName="spacing" presStyleCnt="0"/>
      <dgm:spPr/>
    </dgm:pt>
    <dgm:pt modelId="{162FE6BD-F9FA-4640-8D70-52258A3B4A36}" type="pres">
      <dgm:prSet presAssocID="{A4B95E74-0930-433C-ABC2-663CBEBB77E5}" presName="composite" presStyleCnt="0"/>
      <dgm:spPr/>
    </dgm:pt>
    <dgm:pt modelId="{AAA14A7B-1423-4B65-849A-EBB862906A8F}" type="pres">
      <dgm:prSet presAssocID="{A4B95E74-0930-433C-ABC2-663CBEBB77E5}" presName="imgShp"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9D201DBA-DF6A-4B0C-8C11-0C2DE432374E}" type="pres">
      <dgm:prSet presAssocID="{A4B95E74-0930-433C-ABC2-663CBEBB77E5}" presName="txShp" presStyleLbl="node1" presStyleIdx="2" presStyleCnt="7">
        <dgm:presLayoutVars>
          <dgm:bulletEnabled val="1"/>
        </dgm:presLayoutVars>
      </dgm:prSet>
      <dgm:spPr/>
    </dgm:pt>
    <dgm:pt modelId="{2A9F89B3-1064-4BCA-9743-7FCF3756FC40}" type="pres">
      <dgm:prSet presAssocID="{CEB71365-8031-4644-99B2-477BDB6C0976}" presName="spacing" presStyleCnt="0"/>
      <dgm:spPr/>
    </dgm:pt>
    <dgm:pt modelId="{3E13BEC5-5E2E-427F-9C60-87A104CB685E}" type="pres">
      <dgm:prSet presAssocID="{23F97FFE-5744-4629-90FC-CBDFF45836F1}" presName="composite" presStyleCnt="0"/>
      <dgm:spPr/>
    </dgm:pt>
    <dgm:pt modelId="{4F326DF5-FF97-4868-A1DA-41CB8741B7F2}" type="pres">
      <dgm:prSet presAssocID="{23F97FFE-5744-4629-90FC-CBDFF45836F1}" presName="imgShp"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 modelId="{0739021E-54B3-4434-85ED-D88A5CD57074}" type="pres">
      <dgm:prSet presAssocID="{23F97FFE-5744-4629-90FC-CBDFF45836F1}" presName="txShp" presStyleLbl="node1" presStyleIdx="3" presStyleCnt="7">
        <dgm:presLayoutVars>
          <dgm:bulletEnabled val="1"/>
        </dgm:presLayoutVars>
      </dgm:prSet>
      <dgm:spPr/>
    </dgm:pt>
    <dgm:pt modelId="{350DD8CA-31D1-4340-9977-2C393FEF45F1}" type="pres">
      <dgm:prSet presAssocID="{A2D79938-1A8B-4D7F-98DA-E2A8AEBC7DD8}" presName="spacing" presStyleCnt="0"/>
      <dgm:spPr/>
    </dgm:pt>
    <dgm:pt modelId="{F5D87F0D-61E4-480F-8DD3-9F3DD1E1BB0A}" type="pres">
      <dgm:prSet presAssocID="{60EA8093-AA91-4AD1-9657-7B662DD81235}" presName="composite" presStyleCnt="0"/>
      <dgm:spPr/>
    </dgm:pt>
    <dgm:pt modelId="{CEDA8BFA-BBDC-48A7-B6E2-9B22B16AD8F0}" type="pres">
      <dgm:prSet presAssocID="{60EA8093-AA91-4AD1-9657-7B662DD81235}" presName="imgShp"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dgm:spPr>
    </dgm:pt>
    <dgm:pt modelId="{DC54DDCC-9B26-4185-903C-633E842DD7F2}" type="pres">
      <dgm:prSet presAssocID="{60EA8093-AA91-4AD1-9657-7B662DD81235}" presName="txShp" presStyleLbl="node1" presStyleIdx="4" presStyleCnt="7">
        <dgm:presLayoutVars>
          <dgm:bulletEnabled val="1"/>
        </dgm:presLayoutVars>
      </dgm:prSet>
      <dgm:spPr/>
    </dgm:pt>
    <dgm:pt modelId="{C1ECADCB-3AEE-443A-86BE-9EB166F08B1E}" type="pres">
      <dgm:prSet presAssocID="{1B269F7E-6528-417E-994F-C98736176BF9}" presName="spacing" presStyleCnt="0"/>
      <dgm:spPr/>
    </dgm:pt>
    <dgm:pt modelId="{934CFD0F-BAEA-4E52-92A1-B0DFD5D59B63}" type="pres">
      <dgm:prSet presAssocID="{0F1A9D7B-916E-41D1-9C28-B673330FA281}" presName="composite" presStyleCnt="0"/>
      <dgm:spPr/>
    </dgm:pt>
    <dgm:pt modelId="{AD28E9CA-668B-4AFD-8166-558CCDFD7BAB}" type="pres">
      <dgm:prSet presAssocID="{0F1A9D7B-916E-41D1-9C28-B673330FA281}" presName="imgShp"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 r="-3000"/>
          </a:stretch>
        </a:blipFill>
        <a:ln w="50800">
          <a:solidFill>
            <a:srgbClr val="FF0000"/>
          </a:solidFill>
        </a:ln>
      </dgm:spPr>
    </dgm:pt>
    <dgm:pt modelId="{1305AB41-B14D-4B2D-8931-814DA97BF55B}" type="pres">
      <dgm:prSet presAssocID="{0F1A9D7B-916E-41D1-9C28-B673330FA281}" presName="txShp" presStyleLbl="node1" presStyleIdx="5" presStyleCnt="7">
        <dgm:presLayoutVars>
          <dgm:bulletEnabled val="1"/>
        </dgm:presLayoutVars>
      </dgm:prSet>
      <dgm:spPr/>
    </dgm:pt>
    <dgm:pt modelId="{7B089893-20CF-450B-9C44-7C5131BF543D}" type="pres">
      <dgm:prSet presAssocID="{36437A42-EB9C-447E-892A-FE98FF075E6F}" presName="spacing" presStyleCnt="0"/>
      <dgm:spPr/>
    </dgm:pt>
    <dgm:pt modelId="{32FABCB9-B1C7-4549-AF91-0052FC5FE2A3}" type="pres">
      <dgm:prSet presAssocID="{EB96A3B5-FE27-4DEE-B10A-B811B5D50B4B}" presName="composite" presStyleCnt="0"/>
      <dgm:spPr/>
    </dgm:pt>
    <dgm:pt modelId="{C3F2F4D0-2440-4B8B-B6BD-41AAAEE56702}" type="pres">
      <dgm:prSet presAssocID="{EB96A3B5-FE27-4DEE-B10A-B811B5D50B4B}" presName="imgShp" presStyleLbl="fgImgPlace1" presStyleIdx="6"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dgm:spPr>
    </dgm:pt>
    <dgm:pt modelId="{D092C598-5825-4DA0-A203-0E814D4670CE}" type="pres">
      <dgm:prSet presAssocID="{EB96A3B5-FE27-4DEE-B10A-B811B5D50B4B}" presName="txShp" presStyleLbl="node1" presStyleIdx="6" presStyleCnt="7">
        <dgm:presLayoutVars>
          <dgm:bulletEnabled val="1"/>
        </dgm:presLayoutVars>
      </dgm:prSet>
      <dgm:spPr/>
    </dgm:pt>
  </dgm:ptLst>
  <dgm:cxnLst>
    <dgm:cxn modelId="{A72BAD8A-A3AD-43C1-B601-3FECBDBED65F}" type="presOf" srcId="{3B0D56D4-70EC-438F-86BB-E15DD036A609}" destId="{AD1771A1-BBAE-4D15-A216-1149D24CCA4C}" srcOrd="0" destOrd="0" presId="urn:microsoft.com/office/officeart/2005/8/layout/vList3"/>
    <dgm:cxn modelId="{953E6A59-C785-4600-AA06-0DDF8330282B}" type="presOf" srcId="{0F1A9D7B-916E-41D1-9C28-B673330FA281}" destId="{1305AB41-B14D-4B2D-8931-814DA97BF55B}" srcOrd="0" destOrd="0" presId="urn:microsoft.com/office/officeart/2005/8/layout/vList3"/>
    <dgm:cxn modelId="{F67A70A5-8EA8-4801-BEDA-C70928B98B72}" srcId="{11ADBEBD-3F45-422E-8738-68E9FCC6D9E2}" destId="{23F97FFE-5744-4629-90FC-CBDFF45836F1}" srcOrd="3" destOrd="0" parTransId="{323143B9-6E49-44DF-9B6F-97D2F16396A9}" sibTransId="{A2D79938-1A8B-4D7F-98DA-E2A8AEBC7DD8}"/>
    <dgm:cxn modelId="{81B18B8C-460E-4BA2-A5C4-6147F68B432A}" type="presOf" srcId="{60EA8093-AA91-4AD1-9657-7B662DD81235}" destId="{DC54DDCC-9B26-4185-903C-633E842DD7F2}" srcOrd="0" destOrd="0" presId="urn:microsoft.com/office/officeart/2005/8/layout/vList3"/>
    <dgm:cxn modelId="{C377DA1F-395A-4DC1-9BAD-C6BF23FE9ADE}" srcId="{11ADBEBD-3F45-422E-8738-68E9FCC6D9E2}" destId="{EB96A3B5-FE27-4DEE-B10A-B811B5D50B4B}" srcOrd="6" destOrd="0" parTransId="{DD2B39FC-6CB4-4C05-9FE3-55F0DE4C63A6}" sibTransId="{B2508419-518E-420F-9D88-065CBCA4914C}"/>
    <dgm:cxn modelId="{466AD1B7-49FE-4E61-BCCE-7CE201E31175}" type="presOf" srcId="{EB96A3B5-FE27-4DEE-B10A-B811B5D50B4B}" destId="{D092C598-5825-4DA0-A203-0E814D4670CE}" srcOrd="0" destOrd="0" presId="urn:microsoft.com/office/officeart/2005/8/layout/vList3"/>
    <dgm:cxn modelId="{E2715048-E1F1-4A99-B45D-F50BE7DE4710}" srcId="{11ADBEBD-3F45-422E-8738-68E9FCC6D9E2}" destId="{0F1A9D7B-916E-41D1-9C28-B673330FA281}" srcOrd="5" destOrd="0" parTransId="{EDC5693B-A988-4B3B-9760-5EB5DB15C5E6}" sibTransId="{36437A42-EB9C-447E-892A-FE98FF075E6F}"/>
    <dgm:cxn modelId="{EC9290EB-45B3-48A7-9DD9-F9CB2F76A811}" srcId="{11ADBEBD-3F45-422E-8738-68E9FCC6D9E2}" destId="{A4B95E74-0930-433C-ABC2-663CBEBB77E5}" srcOrd="2" destOrd="0" parTransId="{424D9E8F-5E75-4CAD-8878-F656E7450637}" sibTransId="{CEB71365-8031-4644-99B2-477BDB6C0976}"/>
    <dgm:cxn modelId="{65877E70-6903-4B13-82BC-A71CDF1AE4DF}" type="presOf" srcId="{A4B95E74-0930-433C-ABC2-663CBEBB77E5}" destId="{9D201DBA-DF6A-4B0C-8C11-0C2DE432374E}" srcOrd="0" destOrd="0" presId="urn:microsoft.com/office/officeart/2005/8/layout/vList3"/>
    <dgm:cxn modelId="{DFD640DF-D86A-45DF-B1A4-2392633D018E}" type="presOf" srcId="{CFE5B252-2194-40C9-A9E6-23BAA21566DE}" destId="{4A39DB49-F33F-40EC-B733-4F911AB612EA}" srcOrd="0" destOrd="0" presId="urn:microsoft.com/office/officeart/2005/8/layout/vList3"/>
    <dgm:cxn modelId="{EB3C1725-7BC8-4534-AF1D-31DBF63C2A92}" srcId="{11ADBEBD-3F45-422E-8738-68E9FCC6D9E2}" destId="{3B0D56D4-70EC-438F-86BB-E15DD036A609}" srcOrd="1" destOrd="0" parTransId="{9D03DC44-71F7-4FB1-9813-1DFCF811A878}" sibTransId="{CCEA1B5B-358D-412E-ADEA-C71872C46601}"/>
    <dgm:cxn modelId="{9ABD187B-E7A2-4A9B-A33E-E4F36B9C2C60}" type="presOf" srcId="{11ADBEBD-3F45-422E-8738-68E9FCC6D9E2}" destId="{9ECF9D55-0217-4B6B-A776-617514C1F08F}" srcOrd="0" destOrd="0" presId="urn:microsoft.com/office/officeart/2005/8/layout/vList3"/>
    <dgm:cxn modelId="{0D515F04-4A5F-4F99-91F0-753A6473263F}" type="presOf" srcId="{23F97FFE-5744-4629-90FC-CBDFF45836F1}" destId="{0739021E-54B3-4434-85ED-D88A5CD57074}" srcOrd="0" destOrd="0" presId="urn:microsoft.com/office/officeart/2005/8/layout/vList3"/>
    <dgm:cxn modelId="{3136ABD1-24AC-4B97-ACB1-A958608F7A5D}" srcId="{11ADBEBD-3F45-422E-8738-68E9FCC6D9E2}" destId="{60EA8093-AA91-4AD1-9657-7B662DD81235}" srcOrd="4" destOrd="0" parTransId="{A2ACC60A-2384-4529-BD27-6D625581EF0A}" sibTransId="{1B269F7E-6528-417E-994F-C98736176BF9}"/>
    <dgm:cxn modelId="{9A1CD3C9-75F7-49C1-87A7-141FD58B4C3C}" srcId="{11ADBEBD-3F45-422E-8738-68E9FCC6D9E2}" destId="{CFE5B252-2194-40C9-A9E6-23BAA21566DE}" srcOrd="0" destOrd="0" parTransId="{DC114DA8-0B90-46B5-B838-49D028A0B79A}" sibTransId="{F7B883CB-DBE8-4405-BF0C-E6E96C0C82AC}"/>
    <dgm:cxn modelId="{F10ACDB4-1E20-4D6F-B9F1-D47FCD123E43}" type="presParOf" srcId="{9ECF9D55-0217-4B6B-A776-617514C1F08F}" destId="{CBC7AFB8-A4B5-443E-9D40-C361C3735C70}" srcOrd="0" destOrd="0" presId="urn:microsoft.com/office/officeart/2005/8/layout/vList3"/>
    <dgm:cxn modelId="{6D731537-CADD-417D-A7A0-3EFA2AB7FF0E}" type="presParOf" srcId="{CBC7AFB8-A4B5-443E-9D40-C361C3735C70}" destId="{600E711F-3B5F-4827-87D6-F5AFA9E13D32}" srcOrd="0" destOrd="0" presId="urn:microsoft.com/office/officeart/2005/8/layout/vList3"/>
    <dgm:cxn modelId="{DEFEE564-1A36-452A-A766-D387B3144E18}" type="presParOf" srcId="{CBC7AFB8-A4B5-443E-9D40-C361C3735C70}" destId="{4A39DB49-F33F-40EC-B733-4F911AB612EA}" srcOrd="1" destOrd="0" presId="urn:microsoft.com/office/officeart/2005/8/layout/vList3"/>
    <dgm:cxn modelId="{A449E614-5ECB-4D21-9FD5-7B775F39DC08}" type="presParOf" srcId="{9ECF9D55-0217-4B6B-A776-617514C1F08F}" destId="{AE098BA0-5551-41E4-B933-611987D2FD3A}" srcOrd="1" destOrd="0" presId="urn:microsoft.com/office/officeart/2005/8/layout/vList3"/>
    <dgm:cxn modelId="{97B54E5C-82A8-4479-A545-89B35D5BFC60}" type="presParOf" srcId="{9ECF9D55-0217-4B6B-A776-617514C1F08F}" destId="{2DE54278-7ADA-4E53-AE84-B500DC0417AD}" srcOrd="2" destOrd="0" presId="urn:microsoft.com/office/officeart/2005/8/layout/vList3"/>
    <dgm:cxn modelId="{656F98D9-8475-4238-91A9-66AE5D187977}" type="presParOf" srcId="{2DE54278-7ADA-4E53-AE84-B500DC0417AD}" destId="{695225D5-706A-4C22-A66D-CCAEF18280A0}" srcOrd="0" destOrd="0" presId="urn:microsoft.com/office/officeart/2005/8/layout/vList3"/>
    <dgm:cxn modelId="{BCD7C323-FAAB-457A-A8E8-34B7F07694B2}" type="presParOf" srcId="{2DE54278-7ADA-4E53-AE84-B500DC0417AD}" destId="{AD1771A1-BBAE-4D15-A216-1149D24CCA4C}" srcOrd="1" destOrd="0" presId="urn:microsoft.com/office/officeart/2005/8/layout/vList3"/>
    <dgm:cxn modelId="{F775BCB0-CFAD-4182-A3CF-33B098E9C295}" type="presParOf" srcId="{9ECF9D55-0217-4B6B-A776-617514C1F08F}" destId="{F6C7A643-C58C-4B13-BD56-6CC7E7D687ED}" srcOrd="3" destOrd="0" presId="urn:microsoft.com/office/officeart/2005/8/layout/vList3"/>
    <dgm:cxn modelId="{15E2D843-0B7C-4BCF-A93B-BCFA7DEE2FDD}" type="presParOf" srcId="{9ECF9D55-0217-4B6B-A776-617514C1F08F}" destId="{162FE6BD-F9FA-4640-8D70-52258A3B4A36}" srcOrd="4" destOrd="0" presId="urn:microsoft.com/office/officeart/2005/8/layout/vList3"/>
    <dgm:cxn modelId="{3B79846A-1C95-4449-9A24-3F623456C796}" type="presParOf" srcId="{162FE6BD-F9FA-4640-8D70-52258A3B4A36}" destId="{AAA14A7B-1423-4B65-849A-EBB862906A8F}" srcOrd="0" destOrd="0" presId="urn:microsoft.com/office/officeart/2005/8/layout/vList3"/>
    <dgm:cxn modelId="{2A96A59E-642D-405D-A678-4983127EA41B}" type="presParOf" srcId="{162FE6BD-F9FA-4640-8D70-52258A3B4A36}" destId="{9D201DBA-DF6A-4B0C-8C11-0C2DE432374E}" srcOrd="1" destOrd="0" presId="urn:microsoft.com/office/officeart/2005/8/layout/vList3"/>
    <dgm:cxn modelId="{D8C9A4A4-BD4E-4778-9A14-B080ECF46B06}" type="presParOf" srcId="{9ECF9D55-0217-4B6B-A776-617514C1F08F}" destId="{2A9F89B3-1064-4BCA-9743-7FCF3756FC40}" srcOrd="5" destOrd="0" presId="urn:microsoft.com/office/officeart/2005/8/layout/vList3"/>
    <dgm:cxn modelId="{43D8A70F-CF2A-4302-AB57-8016D0610BFB}" type="presParOf" srcId="{9ECF9D55-0217-4B6B-A776-617514C1F08F}" destId="{3E13BEC5-5E2E-427F-9C60-87A104CB685E}" srcOrd="6" destOrd="0" presId="urn:microsoft.com/office/officeart/2005/8/layout/vList3"/>
    <dgm:cxn modelId="{452BB1AA-C9B3-4DF2-8498-722261DDDEAC}" type="presParOf" srcId="{3E13BEC5-5E2E-427F-9C60-87A104CB685E}" destId="{4F326DF5-FF97-4868-A1DA-41CB8741B7F2}" srcOrd="0" destOrd="0" presId="urn:microsoft.com/office/officeart/2005/8/layout/vList3"/>
    <dgm:cxn modelId="{C4E3DF44-2806-4965-8F25-647D8ACDC3D8}" type="presParOf" srcId="{3E13BEC5-5E2E-427F-9C60-87A104CB685E}" destId="{0739021E-54B3-4434-85ED-D88A5CD57074}" srcOrd="1" destOrd="0" presId="urn:microsoft.com/office/officeart/2005/8/layout/vList3"/>
    <dgm:cxn modelId="{4A90C7A8-961D-4E37-B2EC-73AF757F9395}" type="presParOf" srcId="{9ECF9D55-0217-4B6B-A776-617514C1F08F}" destId="{350DD8CA-31D1-4340-9977-2C393FEF45F1}" srcOrd="7" destOrd="0" presId="urn:microsoft.com/office/officeart/2005/8/layout/vList3"/>
    <dgm:cxn modelId="{12F130EA-34C9-4AFA-906A-041FD9ED0C0F}" type="presParOf" srcId="{9ECF9D55-0217-4B6B-A776-617514C1F08F}" destId="{F5D87F0D-61E4-480F-8DD3-9F3DD1E1BB0A}" srcOrd="8" destOrd="0" presId="urn:microsoft.com/office/officeart/2005/8/layout/vList3"/>
    <dgm:cxn modelId="{D5DC0795-50E7-46F1-8D95-698F54023D16}" type="presParOf" srcId="{F5D87F0D-61E4-480F-8DD3-9F3DD1E1BB0A}" destId="{CEDA8BFA-BBDC-48A7-B6E2-9B22B16AD8F0}" srcOrd="0" destOrd="0" presId="urn:microsoft.com/office/officeart/2005/8/layout/vList3"/>
    <dgm:cxn modelId="{CB1FE93F-405D-4B20-BCDF-870848CE6CCD}" type="presParOf" srcId="{F5D87F0D-61E4-480F-8DD3-9F3DD1E1BB0A}" destId="{DC54DDCC-9B26-4185-903C-633E842DD7F2}" srcOrd="1" destOrd="0" presId="urn:microsoft.com/office/officeart/2005/8/layout/vList3"/>
    <dgm:cxn modelId="{E97E229A-0FF7-4EA9-BC25-A0AA88F64651}" type="presParOf" srcId="{9ECF9D55-0217-4B6B-A776-617514C1F08F}" destId="{C1ECADCB-3AEE-443A-86BE-9EB166F08B1E}" srcOrd="9" destOrd="0" presId="urn:microsoft.com/office/officeart/2005/8/layout/vList3"/>
    <dgm:cxn modelId="{1A910FCD-C0A2-4EF1-AAC6-434E6E04258A}" type="presParOf" srcId="{9ECF9D55-0217-4B6B-A776-617514C1F08F}" destId="{934CFD0F-BAEA-4E52-92A1-B0DFD5D59B63}" srcOrd="10" destOrd="0" presId="urn:microsoft.com/office/officeart/2005/8/layout/vList3"/>
    <dgm:cxn modelId="{DDCE7848-11B4-4724-A4DD-1F7DE201D59F}" type="presParOf" srcId="{934CFD0F-BAEA-4E52-92A1-B0DFD5D59B63}" destId="{AD28E9CA-668B-4AFD-8166-558CCDFD7BAB}" srcOrd="0" destOrd="0" presId="urn:microsoft.com/office/officeart/2005/8/layout/vList3"/>
    <dgm:cxn modelId="{CB4C2009-88EB-4B81-B37E-16FCEC1AD017}" type="presParOf" srcId="{934CFD0F-BAEA-4E52-92A1-B0DFD5D59B63}" destId="{1305AB41-B14D-4B2D-8931-814DA97BF55B}" srcOrd="1" destOrd="0" presId="urn:microsoft.com/office/officeart/2005/8/layout/vList3"/>
    <dgm:cxn modelId="{FD5036AF-A8FE-4237-81E2-8CC9D9B76904}" type="presParOf" srcId="{9ECF9D55-0217-4B6B-A776-617514C1F08F}" destId="{7B089893-20CF-450B-9C44-7C5131BF543D}" srcOrd="11" destOrd="0" presId="urn:microsoft.com/office/officeart/2005/8/layout/vList3"/>
    <dgm:cxn modelId="{6DBF0C36-5E3B-4D74-8DCB-556A291979E8}" type="presParOf" srcId="{9ECF9D55-0217-4B6B-A776-617514C1F08F}" destId="{32FABCB9-B1C7-4549-AF91-0052FC5FE2A3}" srcOrd="12" destOrd="0" presId="urn:microsoft.com/office/officeart/2005/8/layout/vList3"/>
    <dgm:cxn modelId="{52287814-0D67-4D44-BD28-8146D7EDBD4E}" type="presParOf" srcId="{32FABCB9-B1C7-4549-AF91-0052FC5FE2A3}" destId="{C3F2F4D0-2440-4B8B-B6BD-41AAAEE56702}" srcOrd="0" destOrd="0" presId="urn:microsoft.com/office/officeart/2005/8/layout/vList3"/>
    <dgm:cxn modelId="{23408EF8-D165-4E52-BD2E-7C85725BFDCE}" type="presParOf" srcId="{32FABCB9-B1C7-4549-AF91-0052FC5FE2A3}" destId="{D092C598-5825-4DA0-A203-0E814D4670C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1FECC2-FD4A-45DD-8B04-EF9364DDF8F3}"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39E313AE-F621-4394-977C-F53D61C8B2C9}">
      <dgm:prSet phldrT="[Text]"/>
      <dgm:spPr/>
      <dgm:t>
        <a:bodyPr/>
        <a:lstStyle/>
        <a:p>
          <a:r>
            <a:rPr lang="en-US" dirty="0"/>
            <a:t>RPCSA</a:t>
          </a:r>
        </a:p>
        <a:p>
          <a:r>
            <a:rPr lang="en-US" dirty="0"/>
            <a:t>Model</a:t>
          </a:r>
        </a:p>
      </dgm:t>
    </dgm:pt>
    <dgm:pt modelId="{53687434-5C8C-449E-91DA-F8A6F8944BFB}" type="parTrans" cxnId="{6C52B6F1-33F5-43A5-B64A-5CC1A57A291F}">
      <dgm:prSet/>
      <dgm:spPr/>
      <dgm:t>
        <a:bodyPr/>
        <a:lstStyle/>
        <a:p>
          <a:endParaRPr lang="en-US"/>
        </a:p>
      </dgm:t>
    </dgm:pt>
    <dgm:pt modelId="{8D6015AD-F734-4BB7-90C6-537DE9D26A1A}" type="sibTrans" cxnId="{6C52B6F1-33F5-43A5-B64A-5CC1A57A291F}">
      <dgm:prSet/>
      <dgm:spPr/>
      <dgm:t>
        <a:bodyPr/>
        <a:lstStyle/>
        <a:p>
          <a:endParaRPr lang="en-US"/>
        </a:p>
      </dgm:t>
    </dgm:pt>
    <dgm:pt modelId="{A30070AD-72AE-48CC-8F14-7E92A9C79498}">
      <dgm:prSet phldrT="[Text]"/>
      <dgm:spPr/>
      <dgm:t>
        <a:bodyPr/>
        <a:lstStyle/>
        <a:p>
          <a:r>
            <a:rPr lang="en-US" dirty="0"/>
            <a:t>Analysis</a:t>
          </a:r>
        </a:p>
        <a:p>
          <a:r>
            <a:rPr lang="en-US" dirty="0"/>
            <a:t>Spatial</a:t>
          </a:r>
        </a:p>
        <a:p>
          <a:r>
            <a:rPr lang="en-US" dirty="0"/>
            <a:t>DBMS</a:t>
          </a:r>
        </a:p>
      </dgm:t>
    </dgm:pt>
    <dgm:pt modelId="{47BFE85E-DA49-42C5-A368-5B14B2F36581}" type="parTrans" cxnId="{849EDEE9-0720-4F46-934C-9EA754B28662}">
      <dgm:prSet/>
      <dgm:spPr/>
      <dgm:t>
        <a:bodyPr/>
        <a:lstStyle/>
        <a:p>
          <a:endParaRPr lang="en-US"/>
        </a:p>
      </dgm:t>
    </dgm:pt>
    <dgm:pt modelId="{A4DB44D2-2D60-4D0A-AC82-5583E4644682}" type="sibTrans" cxnId="{849EDEE9-0720-4F46-934C-9EA754B28662}">
      <dgm:prSet/>
      <dgm:spPr/>
      <dgm:t>
        <a:bodyPr/>
        <a:lstStyle/>
        <a:p>
          <a:endParaRPr lang="en-US"/>
        </a:p>
      </dgm:t>
    </dgm:pt>
    <dgm:pt modelId="{3FB5B61E-BC13-4FF0-BDC0-40B403D8FBE2}">
      <dgm:prSet phldrT="[Text]"/>
      <dgm:spPr/>
      <dgm:t>
        <a:bodyPr/>
        <a:lstStyle/>
        <a:p>
          <a:r>
            <a:rPr lang="en-US" dirty="0"/>
            <a:t>Spatial </a:t>
          </a:r>
        </a:p>
        <a:p>
          <a:r>
            <a:rPr lang="en-US" dirty="0"/>
            <a:t>Data Base</a:t>
          </a:r>
        </a:p>
      </dgm:t>
    </dgm:pt>
    <dgm:pt modelId="{1C177C74-3443-4BC7-93A2-2135CC1A1BEA}" type="parTrans" cxnId="{2E9550EF-FE16-450B-BEA4-849E34C7D19F}">
      <dgm:prSet/>
      <dgm:spPr/>
      <dgm:t>
        <a:bodyPr/>
        <a:lstStyle/>
        <a:p>
          <a:endParaRPr lang="en-US"/>
        </a:p>
      </dgm:t>
    </dgm:pt>
    <dgm:pt modelId="{82725349-FF56-4784-A3FA-B3D5525525A0}" type="sibTrans" cxnId="{2E9550EF-FE16-450B-BEA4-849E34C7D19F}">
      <dgm:prSet/>
      <dgm:spPr/>
      <dgm:t>
        <a:bodyPr/>
        <a:lstStyle/>
        <a:p>
          <a:endParaRPr lang="en-US"/>
        </a:p>
      </dgm:t>
    </dgm:pt>
    <dgm:pt modelId="{F0925930-AB1F-477D-B6B1-CD16071CB33C}" type="pres">
      <dgm:prSet presAssocID="{3B1FECC2-FD4A-45DD-8B04-EF9364DDF8F3}" presName="diagram" presStyleCnt="0">
        <dgm:presLayoutVars>
          <dgm:dir/>
          <dgm:resizeHandles val="exact"/>
        </dgm:presLayoutVars>
      </dgm:prSet>
      <dgm:spPr/>
    </dgm:pt>
    <dgm:pt modelId="{C110B243-CD8B-409E-8D8D-B98A70681E0B}" type="pres">
      <dgm:prSet presAssocID="{39E313AE-F621-4394-977C-F53D61C8B2C9}" presName="node" presStyleLbl="node1" presStyleIdx="0" presStyleCnt="3">
        <dgm:presLayoutVars>
          <dgm:bulletEnabled val="1"/>
        </dgm:presLayoutVars>
      </dgm:prSet>
      <dgm:spPr/>
    </dgm:pt>
    <dgm:pt modelId="{E86479F2-4E08-48A0-8581-820DDF46E693}" type="pres">
      <dgm:prSet presAssocID="{8D6015AD-F734-4BB7-90C6-537DE9D26A1A}" presName="sibTrans" presStyleCnt="0"/>
      <dgm:spPr/>
    </dgm:pt>
    <dgm:pt modelId="{87F5A548-1678-495A-8C06-BE3E16D4A275}" type="pres">
      <dgm:prSet presAssocID="{A30070AD-72AE-48CC-8F14-7E92A9C79498}" presName="node" presStyleLbl="node1" presStyleIdx="1" presStyleCnt="3">
        <dgm:presLayoutVars>
          <dgm:bulletEnabled val="1"/>
        </dgm:presLayoutVars>
      </dgm:prSet>
      <dgm:spPr/>
    </dgm:pt>
    <dgm:pt modelId="{2AA1A38E-FB96-475B-BABF-24A983A4F45F}" type="pres">
      <dgm:prSet presAssocID="{A4DB44D2-2D60-4D0A-AC82-5583E4644682}" presName="sibTrans" presStyleCnt="0"/>
      <dgm:spPr/>
    </dgm:pt>
    <dgm:pt modelId="{E378E17C-EF80-4749-99E0-DCFA6EAF4DC2}" type="pres">
      <dgm:prSet presAssocID="{3FB5B61E-BC13-4FF0-BDC0-40B403D8FBE2}" presName="node" presStyleLbl="node1" presStyleIdx="2" presStyleCnt="3">
        <dgm:presLayoutVars>
          <dgm:bulletEnabled val="1"/>
        </dgm:presLayoutVars>
      </dgm:prSet>
      <dgm:spPr/>
    </dgm:pt>
  </dgm:ptLst>
  <dgm:cxnLst>
    <dgm:cxn modelId="{849EDEE9-0720-4F46-934C-9EA754B28662}" srcId="{3B1FECC2-FD4A-45DD-8B04-EF9364DDF8F3}" destId="{A30070AD-72AE-48CC-8F14-7E92A9C79498}" srcOrd="1" destOrd="0" parTransId="{47BFE85E-DA49-42C5-A368-5B14B2F36581}" sibTransId="{A4DB44D2-2D60-4D0A-AC82-5583E4644682}"/>
    <dgm:cxn modelId="{6C52B6F1-33F5-43A5-B64A-5CC1A57A291F}" srcId="{3B1FECC2-FD4A-45DD-8B04-EF9364DDF8F3}" destId="{39E313AE-F621-4394-977C-F53D61C8B2C9}" srcOrd="0" destOrd="0" parTransId="{53687434-5C8C-449E-91DA-F8A6F8944BFB}" sibTransId="{8D6015AD-F734-4BB7-90C6-537DE9D26A1A}"/>
    <dgm:cxn modelId="{7013C480-9045-42F5-84C9-5081C3BC6F72}" type="presOf" srcId="{3B1FECC2-FD4A-45DD-8B04-EF9364DDF8F3}" destId="{F0925930-AB1F-477D-B6B1-CD16071CB33C}" srcOrd="0" destOrd="0" presId="urn:microsoft.com/office/officeart/2005/8/layout/default"/>
    <dgm:cxn modelId="{DBD8B834-DAFE-427F-A63B-BCB823A50A0D}" type="presOf" srcId="{3FB5B61E-BC13-4FF0-BDC0-40B403D8FBE2}" destId="{E378E17C-EF80-4749-99E0-DCFA6EAF4DC2}" srcOrd="0" destOrd="0" presId="urn:microsoft.com/office/officeart/2005/8/layout/default"/>
    <dgm:cxn modelId="{FA998B77-B68B-4304-9BDA-50B808770224}" type="presOf" srcId="{A30070AD-72AE-48CC-8F14-7E92A9C79498}" destId="{87F5A548-1678-495A-8C06-BE3E16D4A275}" srcOrd="0" destOrd="0" presId="urn:microsoft.com/office/officeart/2005/8/layout/default"/>
    <dgm:cxn modelId="{8D48C67E-7D15-47AE-AB10-C0CFFDD4C7F7}" type="presOf" srcId="{39E313AE-F621-4394-977C-F53D61C8B2C9}" destId="{C110B243-CD8B-409E-8D8D-B98A70681E0B}" srcOrd="0" destOrd="0" presId="urn:microsoft.com/office/officeart/2005/8/layout/default"/>
    <dgm:cxn modelId="{2E9550EF-FE16-450B-BEA4-849E34C7D19F}" srcId="{3B1FECC2-FD4A-45DD-8B04-EF9364DDF8F3}" destId="{3FB5B61E-BC13-4FF0-BDC0-40B403D8FBE2}" srcOrd="2" destOrd="0" parTransId="{1C177C74-3443-4BC7-93A2-2135CC1A1BEA}" sibTransId="{82725349-FF56-4784-A3FA-B3D5525525A0}"/>
    <dgm:cxn modelId="{7EBBB3A3-A4FE-4613-A7ED-3F2E8BC3902D}" type="presParOf" srcId="{F0925930-AB1F-477D-B6B1-CD16071CB33C}" destId="{C110B243-CD8B-409E-8D8D-B98A70681E0B}" srcOrd="0" destOrd="0" presId="urn:microsoft.com/office/officeart/2005/8/layout/default"/>
    <dgm:cxn modelId="{6DC79C18-CA66-4DAF-96A0-FBB40E592644}" type="presParOf" srcId="{F0925930-AB1F-477D-B6B1-CD16071CB33C}" destId="{E86479F2-4E08-48A0-8581-820DDF46E693}" srcOrd="1" destOrd="0" presId="urn:microsoft.com/office/officeart/2005/8/layout/default"/>
    <dgm:cxn modelId="{6D87BEEF-9064-4C15-ABFD-509B728D671D}" type="presParOf" srcId="{F0925930-AB1F-477D-B6B1-CD16071CB33C}" destId="{87F5A548-1678-495A-8C06-BE3E16D4A275}" srcOrd="2" destOrd="0" presId="urn:microsoft.com/office/officeart/2005/8/layout/default"/>
    <dgm:cxn modelId="{E851CB8E-7B26-428E-8B46-DBF919103965}" type="presParOf" srcId="{F0925930-AB1F-477D-B6B1-CD16071CB33C}" destId="{2AA1A38E-FB96-475B-BABF-24A983A4F45F}" srcOrd="3" destOrd="0" presId="urn:microsoft.com/office/officeart/2005/8/layout/default"/>
    <dgm:cxn modelId="{35EA8442-25B8-4763-84E8-31FA5E38960A}" type="presParOf" srcId="{F0925930-AB1F-477D-B6B1-CD16071CB33C}" destId="{E378E17C-EF80-4749-99E0-DCFA6EAF4DC2}" srcOrd="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654F82-0756-48D9-A952-3BC210244D3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E01EECE-3342-4531-AD0D-1314A802D24F}" type="pres">
      <dgm:prSet presAssocID="{65654F82-0756-48D9-A952-3BC210244D32}" presName="linear" presStyleCnt="0">
        <dgm:presLayoutVars>
          <dgm:dir/>
          <dgm:resizeHandles val="exact"/>
        </dgm:presLayoutVars>
      </dgm:prSet>
      <dgm:spPr/>
    </dgm:pt>
  </dgm:ptLst>
  <dgm:cxnLst>
    <dgm:cxn modelId="{78100A33-D951-4579-B0A7-271643F4B104}" type="presOf" srcId="{65654F82-0756-48D9-A952-3BC210244D32}" destId="{0E01EECE-3342-4531-AD0D-1314A802D24F}" srcOrd="0" destOrd="0" presId="urn:microsoft.com/office/officeart/2005/8/layout/vList4"/>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2005D6F-44DE-465A-9A13-50F52A64F76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C739F119-41C7-4CB1-9095-5AC436DCD685}">
      <dgm:prSet phldrT="[Text]"/>
      <dgm:spPr/>
      <dgm:t>
        <a:bodyPr/>
        <a:lstStyle/>
        <a:p>
          <a:r>
            <a:rPr lang="en-US" dirty="0"/>
            <a:t>PROVIDER</a:t>
          </a:r>
        </a:p>
      </dgm:t>
    </dgm:pt>
    <dgm:pt modelId="{F4ACB688-B239-4621-AB2A-1406CC2974A9}" type="sibTrans" cxnId="{CAE14AFF-D2BB-4246-8AD5-06BD5A099153}">
      <dgm:prSet/>
      <dgm:spPr/>
      <dgm:t>
        <a:bodyPr/>
        <a:lstStyle/>
        <a:p>
          <a:endParaRPr lang="en-US"/>
        </a:p>
      </dgm:t>
    </dgm:pt>
    <dgm:pt modelId="{29CCB6CB-6E60-4682-BB78-1CF8CD1D476B}" type="parTrans" cxnId="{CAE14AFF-D2BB-4246-8AD5-06BD5A099153}">
      <dgm:prSet/>
      <dgm:spPr/>
      <dgm:t>
        <a:bodyPr/>
        <a:lstStyle/>
        <a:p>
          <a:endParaRPr lang="en-US"/>
        </a:p>
      </dgm:t>
    </dgm:pt>
    <dgm:pt modelId="{36CB457F-56D2-4D52-B3DA-9F82925700A0}">
      <dgm:prSet custT="1"/>
      <dgm:spPr/>
      <dgm:t>
        <a:bodyPr/>
        <a:lstStyle/>
        <a:p>
          <a:r>
            <a:rPr lang="en-US" sz="1600" dirty="0"/>
            <a:t>Age Sex Ethnicity</a:t>
          </a:r>
        </a:p>
      </dgm:t>
    </dgm:pt>
    <dgm:pt modelId="{F19FA712-C7B8-4D1D-B7D9-C6EAA0418905}" type="parTrans" cxnId="{445C3A6E-B94E-41FD-B305-C73E3EB3699B}">
      <dgm:prSet/>
      <dgm:spPr/>
      <dgm:t>
        <a:bodyPr/>
        <a:lstStyle/>
        <a:p>
          <a:endParaRPr lang="en-US"/>
        </a:p>
      </dgm:t>
    </dgm:pt>
    <dgm:pt modelId="{75671586-537F-475C-80AF-31757BA2C0F8}" type="sibTrans" cxnId="{445C3A6E-B94E-41FD-B305-C73E3EB3699B}">
      <dgm:prSet/>
      <dgm:spPr/>
      <dgm:t>
        <a:bodyPr/>
        <a:lstStyle/>
        <a:p>
          <a:endParaRPr lang="en-US"/>
        </a:p>
      </dgm:t>
    </dgm:pt>
    <dgm:pt modelId="{6E5B19B2-FB68-4EB0-ABB3-1900F8CA3B5D}">
      <dgm:prSet custT="1"/>
      <dgm:spPr/>
      <dgm:t>
        <a:bodyPr/>
        <a:lstStyle/>
        <a:p>
          <a:r>
            <a:rPr lang="en-US" sz="1600" dirty="0"/>
            <a:t>Australia/overseas trained</a:t>
          </a:r>
        </a:p>
      </dgm:t>
    </dgm:pt>
    <dgm:pt modelId="{0B000BA7-27EB-4C5B-9AAC-D8591FD826D0}" type="parTrans" cxnId="{A9BC3148-E5F0-4826-BC79-0D6328BB5CDC}">
      <dgm:prSet/>
      <dgm:spPr/>
      <dgm:t>
        <a:bodyPr/>
        <a:lstStyle/>
        <a:p>
          <a:endParaRPr lang="en-US"/>
        </a:p>
      </dgm:t>
    </dgm:pt>
    <dgm:pt modelId="{EA646D4B-436B-49A5-B90C-3DDD59C968A0}" type="sibTrans" cxnId="{A9BC3148-E5F0-4826-BC79-0D6328BB5CDC}">
      <dgm:prSet/>
      <dgm:spPr/>
      <dgm:t>
        <a:bodyPr/>
        <a:lstStyle/>
        <a:p>
          <a:endParaRPr lang="en-US"/>
        </a:p>
      </dgm:t>
    </dgm:pt>
    <dgm:pt modelId="{0930C4FA-AB4D-4555-B82A-01C48CA9FFB8}">
      <dgm:prSet custT="1"/>
      <dgm:spPr/>
      <dgm:t>
        <a:bodyPr/>
        <a:lstStyle/>
        <a:p>
          <a:r>
            <a:rPr lang="en-US" sz="1600" dirty="0"/>
            <a:t>Limited registration</a:t>
          </a:r>
        </a:p>
      </dgm:t>
    </dgm:pt>
    <dgm:pt modelId="{91CA7843-3EF8-4C45-8BE6-E5E3ECCBC241}" type="parTrans" cxnId="{4EBE396C-CEF8-4490-B49B-94C9D80F0559}">
      <dgm:prSet/>
      <dgm:spPr/>
      <dgm:t>
        <a:bodyPr/>
        <a:lstStyle/>
        <a:p>
          <a:endParaRPr lang="en-US"/>
        </a:p>
      </dgm:t>
    </dgm:pt>
    <dgm:pt modelId="{A672DE51-1AC2-4B6E-B533-6615C7D641EE}" type="sibTrans" cxnId="{4EBE396C-CEF8-4490-B49B-94C9D80F0559}">
      <dgm:prSet/>
      <dgm:spPr/>
      <dgm:t>
        <a:bodyPr/>
        <a:lstStyle/>
        <a:p>
          <a:endParaRPr lang="en-US"/>
        </a:p>
      </dgm:t>
    </dgm:pt>
    <dgm:pt modelId="{86272FD4-93AB-414C-BE96-9BB126928CE3}">
      <dgm:prSet custT="1"/>
      <dgm:spPr/>
      <dgm:t>
        <a:bodyPr/>
        <a:lstStyle/>
        <a:p>
          <a:r>
            <a:rPr lang="en-US" sz="1600" dirty="0"/>
            <a:t>etc.</a:t>
          </a:r>
        </a:p>
      </dgm:t>
    </dgm:pt>
    <dgm:pt modelId="{6735BDDA-E13A-49FF-BC94-73BBC5B79A28}" type="parTrans" cxnId="{CE02F2D7-3FE8-4E1E-855E-A2B5E0FB4190}">
      <dgm:prSet/>
      <dgm:spPr/>
      <dgm:t>
        <a:bodyPr/>
        <a:lstStyle/>
        <a:p>
          <a:endParaRPr lang="en-US"/>
        </a:p>
      </dgm:t>
    </dgm:pt>
    <dgm:pt modelId="{3C41663B-546C-4ECD-BC8C-C3DA3A798C42}" type="sibTrans" cxnId="{CE02F2D7-3FE8-4E1E-855E-A2B5E0FB4190}">
      <dgm:prSet/>
      <dgm:spPr/>
      <dgm:t>
        <a:bodyPr/>
        <a:lstStyle/>
        <a:p>
          <a:endParaRPr lang="en-US"/>
        </a:p>
      </dgm:t>
    </dgm:pt>
    <dgm:pt modelId="{2F2FA13E-1A69-4E05-A5BE-2DFA3A750AA1}" type="pres">
      <dgm:prSet presAssocID="{22005D6F-44DE-465A-9A13-50F52A64F769}" presName="linearFlow" presStyleCnt="0">
        <dgm:presLayoutVars>
          <dgm:dir/>
          <dgm:animLvl val="lvl"/>
          <dgm:resizeHandles/>
        </dgm:presLayoutVars>
      </dgm:prSet>
      <dgm:spPr/>
    </dgm:pt>
    <dgm:pt modelId="{3AE90A10-658C-4EFC-B05C-A79ECB0038C9}" type="pres">
      <dgm:prSet presAssocID="{C739F119-41C7-4CB1-9095-5AC436DCD685}" presName="compositeNode" presStyleCnt="0">
        <dgm:presLayoutVars>
          <dgm:bulletEnabled val="1"/>
        </dgm:presLayoutVars>
      </dgm:prSet>
      <dgm:spPr/>
    </dgm:pt>
    <dgm:pt modelId="{0B713CF3-3DA5-4ED5-83AF-305C84B4CBC9}" type="pres">
      <dgm:prSet presAssocID="{C739F119-41C7-4CB1-9095-5AC436DCD685}" presName="image" presStyleLbl="fgImgPlace1" presStyleIdx="0" presStyleCnt="1" custLinFactNeighborX="-9641" custLinFactNeighborY="592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CDDCB297-6293-4CC5-BA93-9E13BEA53C57}" type="pres">
      <dgm:prSet presAssocID="{C739F119-41C7-4CB1-9095-5AC436DCD685}" presName="childNode" presStyleLbl="node1" presStyleIdx="0" presStyleCnt="1" custScaleX="110496" custScaleY="115796" custLinFactNeighborX="-1586" custLinFactNeighborY="115">
        <dgm:presLayoutVars>
          <dgm:bulletEnabled val="1"/>
        </dgm:presLayoutVars>
      </dgm:prSet>
      <dgm:spPr/>
    </dgm:pt>
    <dgm:pt modelId="{56176C9A-FA17-41A9-90D7-5926C2D284B7}" type="pres">
      <dgm:prSet presAssocID="{C739F119-41C7-4CB1-9095-5AC436DCD685}" presName="parentNode" presStyleLbl="revTx" presStyleIdx="0" presStyleCnt="1" custAng="5400000" custLinFactX="200000" custLinFactNeighborX="208110" custLinFactNeighborY="-65488">
        <dgm:presLayoutVars>
          <dgm:chMax val="0"/>
          <dgm:bulletEnabled val="1"/>
        </dgm:presLayoutVars>
      </dgm:prSet>
      <dgm:spPr/>
    </dgm:pt>
  </dgm:ptLst>
  <dgm:cxnLst>
    <dgm:cxn modelId="{C265F17D-3F9B-435B-BB8C-124AF7C8F98C}" type="presOf" srcId="{36CB457F-56D2-4D52-B3DA-9F82925700A0}" destId="{CDDCB297-6293-4CC5-BA93-9E13BEA53C57}" srcOrd="0" destOrd="0" presId="urn:microsoft.com/office/officeart/2005/8/layout/hList2"/>
    <dgm:cxn modelId="{4EBE396C-CEF8-4490-B49B-94C9D80F0559}" srcId="{C739F119-41C7-4CB1-9095-5AC436DCD685}" destId="{0930C4FA-AB4D-4555-B82A-01C48CA9FFB8}" srcOrd="2" destOrd="0" parTransId="{91CA7843-3EF8-4C45-8BE6-E5E3ECCBC241}" sibTransId="{A672DE51-1AC2-4B6E-B533-6615C7D641EE}"/>
    <dgm:cxn modelId="{B6825F36-EBB0-4E9B-A4F5-31E4145067C2}" type="presOf" srcId="{86272FD4-93AB-414C-BE96-9BB126928CE3}" destId="{CDDCB297-6293-4CC5-BA93-9E13BEA53C57}" srcOrd="0" destOrd="3" presId="urn:microsoft.com/office/officeart/2005/8/layout/hList2"/>
    <dgm:cxn modelId="{C6AA165D-2F0B-4AE7-A6A0-F5734D26F842}" type="presOf" srcId="{C739F119-41C7-4CB1-9095-5AC436DCD685}" destId="{56176C9A-FA17-41A9-90D7-5926C2D284B7}" srcOrd="0" destOrd="0" presId="urn:microsoft.com/office/officeart/2005/8/layout/hList2"/>
    <dgm:cxn modelId="{C529C6B9-B864-4926-8BB0-0229FA0FA2ED}" type="presOf" srcId="{0930C4FA-AB4D-4555-B82A-01C48CA9FFB8}" destId="{CDDCB297-6293-4CC5-BA93-9E13BEA53C57}" srcOrd="0" destOrd="2" presId="urn:microsoft.com/office/officeart/2005/8/layout/hList2"/>
    <dgm:cxn modelId="{A9BC3148-E5F0-4826-BC79-0D6328BB5CDC}" srcId="{C739F119-41C7-4CB1-9095-5AC436DCD685}" destId="{6E5B19B2-FB68-4EB0-ABB3-1900F8CA3B5D}" srcOrd="1" destOrd="0" parTransId="{0B000BA7-27EB-4C5B-9AAC-D8591FD826D0}" sibTransId="{EA646D4B-436B-49A5-B90C-3DDD59C968A0}"/>
    <dgm:cxn modelId="{4B3377E3-4E76-4CFE-A19B-984C189A1BA1}" type="presOf" srcId="{22005D6F-44DE-465A-9A13-50F52A64F769}" destId="{2F2FA13E-1A69-4E05-A5BE-2DFA3A750AA1}" srcOrd="0" destOrd="0" presId="urn:microsoft.com/office/officeart/2005/8/layout/hList2"/>
    <dgm:cxn modelId="{CE02F2D7-3FE8-4E1E-855E-A2B5E0FB4190}" srcId="{C739F119-41C7-4CB1-9095-5AC436DCD685}" destId="{86272FD4-93AB-414C-BE96-9BB126928CE3}" srcOrd="3" destOrd="0" parTransId="{6735BDDA-E13A-49FF-BC94-73BBC5B79A28}" sibTransId="{3C41663B-546C-4ECD-BC8C-C3DA3A798C42}"/>
    <dgm:cxn modelId="{445C3A6E-B94E-41FD-B305-C73E3EB3699B}" srcId="{C739F119-41C7-4CB1-9095-5AC436DCD685}" destId="{36CB457F-56D2-4D52-B3DA-9F82925700A0}" srcOrd="0" destOrd="0" parTransId="{F19FA712-C7B8-4D1D-B7D9-C6EAA0418905}" sibTransId="{75671586-537F-475C-80AF-31757BA2C0F8}"/>
    <dgm:cxn modelId="{CAE14AFF-D2BB-4246-8AD5-06BD5A099153}" srcId="{22005D6F-44DE-465A-9A13-50F52A64F769}" destId="{C739F119-41C7-4CB1-9095-5AC436DCD685}" srcOrd="0" destOrd="0" parTransId="{29CCB6CB-6E60-4682-BB78-1CF8CD1D476B}" sibTransId="{F4ACB688-B239-4621-AB2A-1406CC2974A9}"/>
    <dgm:cxn modelId="{7062444C-77FF-4AA4-8378-E1468205B67A}" type="presOf" srcId="{6E5B19B2-FB68-4EB0-ABB3-1900F8CA3B5D}" destId="{CDDCB297-6293-4CC5-BA93-9E13BEA53C57}" srcOrd="0" destOrd="1" presId="urn:microsoft.com/office/officeart/2005/8/layout/hList2"/>
    <dgm:cxn modelId="{A21A791C-F675-491C-A301-C5C4653933AC}" type="presParOf" srcId="{2F2FA13E-1A69-4E05-A5BE-2DFA3A750AA1}" destId="{3AE90A10-658C-4EFC-B05C-A79ECB0038C9}" srcOrd="0" destOrd="0" presId="urn:microsoft.com/office/officeart/2005/8/layout/hList2"/>
    <dgm:cxn modelId="{102A3F93-340C-42A8-8F4D-3A48AD8E904B}" type="presParOf" srcId="{3AE90A10-658C-4EFC-B05C-A79ECB0038C9}" destId="{0B713CF3-3DA5-4ED5-83AF-305C84B4CBC9}" srcOrd="0" destOrd="0" presId="urn:microsoft.com/office/officeart/2005/8/layout/hList2"/>
    <dgm:cxn modelId="{6AA4CD3D-A693-45FD-81B2-CF83ED261F5F}" type="presParOf" srcId="{3AE90A10-658C-4EFC-B05C-A79ECB0038C9}" destId="{CDDCB297-6293-4CC5-BA93-9E13BEA53C57}" srcOrd="1" destOrd="0" presId="urn:microsoft.com/office/officeart/2005/8/layout/hList2"/>
    <dgm:cxn modelId="{5F7EB24E-544D-49D8-B661-76DFC8A8E1A0}" type="presParOf" srcId="{3AE90A10-658C-4EFC-B05C-A79ECB0038C9}" destId="{56176C9A-FA17-41A9-90D7-5926C2D284B7}" srcOrd="2" destOrd="0" presId="urn:microsoft.com/office/officeart/2005/8/layout/hList2"/>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A1F563-58FE-4797-AA3F-75100595C590}" type="doc">
      <dgm:prSet loTypeId="urn:microsoft.com/office/officeart/2005/8/layout/default" loCatId="list" qsTypeId="urn:microsoft.com/office/officeart/2005/8/quickstyle/3d1" qsCatId="3D" csTypeId="urn:microsoft.com/office/officeart/2005/8/colors/colorful3" csCatId="colorful" phldr="1"/>
      <dgm:spPr/>
      <dgm:t>
        <a:bodyPr/>
        <a:lstStyle/>
        <a:p>
          <a:endParaRPr lang="en-US"/>
        </a:p>
      </dgm:t>
    </dgm:pt>
    <dgm:pt modelId="{FE9EDB3B-B5BB-45EF-9C1B-173BDDB6A07B}">
      <dgm:prSet phldrT="[Text]"/>
      <dgm:spPr/>
      <dgm:t>
        <a:bodyPr/>
        <a:lstStyle/>
        <a:p>
          <a:r>
            <a:rPr lang="en-US" dirty="0"/>
            <a:t>Propose and </a:t>
          </a:r>
        </a:p>
        <a:p>
          <a:r>
            <a:rPr lang="en-US" dirty="0"/>
            <a:t>Evaluate</a:t>
          </a:r>
        </a:p>
        <a:p>
          <a:r>
            <a:rPr lang="en-US" dirty="0"/>
            <a:t>Alternatives</a:t>
          </a:r>
        </a:p>
      </dgm:t>
    </dgm:pt>
    <dgm:pt modelId="{D7E4EF03-712A-43BF-98A4-B9326ED2EB5E}" type="parTrans" cxnId="{D9D6CA5F-D590-4CDD-AB1B-A96EF44F095B}">
      <dgm:prSet/>
      <dgm:spPr/>
      <dgm:t>
        <a:bodyPr/>
        <a:lstStyle/>
        <a:p>
          <a:endParaRPr lang="en-US"/>
        </a:p>
      </dgm:t>
    </dgm:pt>
    <dgm:pt modelId="{5B054266-C696-40DB-A0A6-4446AF7F0625}" type="sibTrans" cxnId="{D9D6CA5F-D590-4CDD-AB1B-A96EF44F095B}">
      <dgm:prSet/>
      <dgm:spPr/>
      <dgm:t>
        <a:bodyPr/>
        <a:lstStyle/>
        <a:p>
          <a:endParaRPr lang="en-US"/>
        </a:p>
      </dgm:t>
    </dgm:pt>
    <dgm:pt modelId="{951E95A2-0BFE-457D-9F44-4C6F8CEEA262}" type="pres">
      <dgm:prSet presAssocID="{2FA1F563-58FE-4797-AA3F-75100595C590}" presName="diagram" presStyleCnt="0">
        <dgm:presLayoutVars>
          <dgm:dir/>
          <dgm:resizeHandles val="exact"/>
        </dgm:presLayoutVars>
      </dgm:prSet>
      <dgm:spPr/>
    </dgm:pt>
    <dgm:pt modelId="{AC971EFB-DA19-4A19-8ADE-9966F98C8672}" type="pres">
      <dgm:prSet presAssocID="{FE9EDB3B-B5BB-45EF-9C1B-173BDDB6A07B}" presName="node" presStyleLbl="node1" presStyleIdx="0" presStyleCnt="1" custLinFactNeighborX="-8826" custLinFactNeighborY="16546">
        <dgm:presLayoutVars>
          <dgm:bulletEnabled val="1"/>
        </dgm:presLayoutVars>
      </dgm:prSet>
      <dgm:spPr/>
    </dgm:pt>
  </dgm:ptLst>
  <dgm:cxnLst>
    <dgm:cxn modelId="{D9D6CA5F-D590-4CDD-AB1B-A96EF44F095B}" srcId="{2FA1F563-58FE-4797-AA3F-75100595C590}" destId="{FE9EDB3B-B5BB-45EF-9C1B-173BDDB6A07B}" srcOrd="0" destOrd="0" parTransId="{D7E4EF03-712A-43BF-98A4-B9326ED2EB5E}" sibTransId="{5B054266-C696-40DB-A0A6-4446AF7F0625}"/>
    <dgm:cxn modelId="{603C6ABF-92D1-4B85-8D31-04C2CE0A3BED}" type="presOf" srcId="{2FA1F563-58FE-4797-AA3F-75100595C590}" destId="{951E95A2-0BFE-457D-9F44-4C6F8CEEA262}" srcOrd="0" destOrd="0" presId="urn:microsoft.com/office/officeart/2005/8/layout/default"/>
    <dgm:cxn modelId="{68D2467D-5823-400B-BEC2-AB3080598F1D}" type="presOf" srcId="{FE9EDB3B-B5BB-45EF-9C1B-173BDDB6A07B}" destId="{AC971EFB-DA19-4A19-8ADE-9966F98C8672}" srcOrd="0" destOrd="0" presId="urn:microsoft.com/office/officeart/2005/8/layout/default"/>
    <dgm:cxn modelId="{7AD00EDB-426E-4A62-9A6B-E88DD255F00C}" type="presParOf" srcId="{951E95A2-0BFE-457D-9F44-4C6F8CEEA262}" destId="{AC971EFB-DA19-4A19-8ADE-9966F98C8672}" srcOrd="0" destOrd="0" presId="urn:microsoft.com/office/officeart/2005/8/layout/default"/>
  </dgm:cxnLst>
  <dgm:bg>
    <a:noFill/>
  </dgm:bg>
  <dgm:whole/>
  <dgm:extLst>
    <a:ext uri="http://schemas.microsoft.com/office/drawing/2008/diagram">
      <dsp:dataModelExt xmlns:dsp="http://schemas.microsoft.com/office/drawing/2008/diagram" relId="rId3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1ADBEBD-3F45-422E-8738-68E9FCC6D9E2}" type="doc">
      <dgm:prSet loTypeId="urn:microsoft.com/office/officeart/2005/8/layout/vList3" loCatId="picture" qsTypeId="urn:microsoft.com/office/officeart/2005/8/quickstyle/simple1" qsCatId="simple" csTypeId="urn:microsoft.com/office/officeart/2005/8/colors/accent1_2" csCatId="accent1" phldr="1"/>
      <dgm:spPr/>
    </dgm:pt>
    <dgm:pt modelId="{CFE5B252-2194-40C9-A9E6-23BAA21566DE}">
      <dgm:prSet phldrT="[Text]"/>
      <dgm:spPr/>
      <dgm:t>
        <a:bodyPr/>
        <a:lstStyle/>
        <a:p>
          <a:r>
            <a:rPr lang="en-US" b="1" dirty="0"/>
            <a:t>Motivation</a:t>
          </a:r>
        </a:p>
        <a:p>
          <a:r>
            <a:rPr lang="en-US" b="1" dirty="0"/>
            <a:t>Geographic Variation</a:t>
          </a:r>
        </a:p>
      </dgm:t>
    </dgm:pt>
    <dgm:pt modelId="{DC114DA8-0B90-46B5-B838-49D028A0B79A}" type="parTrans" cxnId="{9A1CD3C9-75F7-49C1-87A7-141FD58B4C3C}">
      <dgm:prSet/>
      <dgm:spPr/>
      <dgm:t>
        <a:bodyPr/>
        <a:lstStyle/>
        <a:p>
          <a:endParaRPr lang="en-US"/>
        </a:p>
      </dgm:t>
    </dgm:pt>
    <dgm:pt modelId="{F7B883CB-DBE8-4405-BF0C-E6E96C0C82AC}" type="sibTrans" cxnId="{9A1CD3C9-75F7-49C1-87A7-141FD58B4C3C}">
      <dgm:prSet/>
      <dgm:spPr/>
      <dgm:t>
        <a:bodyPr/>
        <a:lstStyle/>
        <a:p>
          <a:endParaRPr lang="en-US"/>
        </a:p>
      </dgm:t>
    </dgm:pt>
    <dgm:pt modelId="{3B0D56D4-70EC-438F-86BB-E15DD036A609}">
      <dgm:prSet phldrT="[Text]"/>
      <dgm:spPr/>
      <dgm:t>
        <a:bodyPr/>
        <a:lstStyle/>
        <a:p>
          <a:r>
            <a:rPr lang="en-US" b="1" dirty="0"/>
            <a:t>Research Case</a:t>
          </a:r>
        </a:p>
        <a:p>
          <a:r>
            <a:rPr lang="en-US" b="1" dirty="0"/>
            <a:t>Australia – Medicare Local &amp; Primary Health Network</a:t>
          </a:r>
        </a:p>
      </dgm:t>
    </dgm:pt>
    <dgm:pt modelId="{9D03DC44-71F7-4FB1-9813-1DFCF811A878}" type="parTrans" cxnId="{EB3C1725-7BC8-4534-AF1D-31DBF63C2A92}">
      <dgm:prSet/>
      <dgm:spPr/>
      <dgm:t>
        <a:bodyPr/>
        <a:lstStyle/>
        <a:p>
          <a:endParaRPr lang="en-US"/>
        </a:p>
      </dgm:t>
    </dgm:pt>
    <dgm:pt modelId="{CCEA1B5B-358D-412E-ADEA-C71872C46601}" type="sibTrans" cxnId="{EB3C1725-7BC8-4534-AF1D-31DBF63C2A92}">
      <dgm:prSet/>
      <dgm:spPr/>
      <dgm:t>
        <a:bodyPr/>
        <a:lstStyle/>
        <a:p>
          <a:endParaRPr lang="en-US"/>
        </a:p>
      </dgm:t>
    </dgm:pt>
    <dgm:pt modelId="{A4B95E74-0930-433C-ABC2-663CBEBB77E5}">
      <dgm:prSet phldrT="[Text]"/>
      <dgm:spPr/>
      <dgm:t>
        <a:bodyPr/>
        <a:lstStyle/>
        <a:p>
          <a:r>
            <a:rPr lang="en-US" b="1" dirty="0"/>
            <a:t>Research Objectives</a:t>
          </a:r>
        </a:p>
      </dgm:t>
    </dgm:pt>
    <dgm:pt modelId="{424D9E8F-5E75-4CAD-8878-F656E7450637}" type="parTrans" cxnId="{EC9290EB-45B3-48A7-9DD9-F9CB2F76A811}">
      <dgm:prSet/>
      <dgm:spPr/>
      <dgm:t>
        <a:bodyPr/>
        <a:lstStyle/>
        <a:p>
          <a:endParaRPr lang="en-US"/>
        </a:p>
      </dgm:t>
    </dgm:pt>
    <dgm:pt modelId="{CEB71365-8031-4644-99B2-477BDB6C0976}" type="sibTrans" cxnId="{EC9290EB-45B3-48A7-9DD9-F9CB2F76A811}">
      <dgm:prSet/>
      <dgm:spPr/>
      <dgm:t>
        <a:bodyPr/>
        <a:lstStyle/>
        <a:p>
          <a:endParaRPr lang="en-US"/>
        </a:p>
      </dgm:t>
    </dgm:pt>
    <dgm:pt modelId="{23F97FFE-5744-4629-90FC-CBDFF45836F1}">
      <dgm:prSet phldrT="[Text]"/>
      <dgm:spPr/>
      <dgm:t>
        <a:bodyPr/>
        <a:lstStyle/>
        <a:p>
          <a:r>
            <a:rPr lang="en-US" b="1" dirty="0"/>
            <a:t>Literature Review</a:t>
          </a:r>
        </a:p>
        <a:p>
          <a:r>
            <a:rPr lang="en-US" b="1" dirty="0"/>
            <a:t>Access to Health Care</a:t>
          </a:r>
        </a:p>
      </dgm:t>
    </dgm:pt>
    <dgm:pt modelId="{323143B9-6E49-44DF-9B6F-97D2F16396A9}" type="parTrans" cxnId="{F67A70A5-8EA8-4801-BEDA-C70928B98B72}">
      <dgm:prSet/>
      <dgm:spPr/>
      <dgm:t>
        <a:bodyPr/>
        <a:lstStyle/>
        <a:p>
          <a:endParaRPr lang="en-US"/>
        </a:p>
      </dgm:t>
    </dgm:pt>
    <dgm:pt modelId="{A2D79938-1A8B-4D7F-98DA-E2A8AEBC7DD8}" type="sibTrans" cxnId="{F67A70A5-8EA8-4801-BEDA-C70928B98B72}">
      <dgm:prSet/>
      <dgm:spPr/>
      <dgm:t>
        <a:bodyPr/>
        <a:lstStyle/>
        <a:p>
          <a:endParaRPr lang="en-US"/>
        </a:p>
      </dgm:t>
    </dgm:pt>
    <dgm:pt modelId="{60EA8093-AA91-4AD1-9657-7B662DD81235}">
      <dgm:prSet phldrT="[Text]"/>
      <dgm:spPr/>
      <dgm:t>
        <a:bodyPr/>
        <a:lstStyle/>
        <a:p>
          <a:r>
            <a:rPr lang="en-US" b="1" dirty="0"/>
            <a:t>Limitations</a:t>
          </a:r>
        </a:p>
        <a:p>
          <a:r>
            <a:rPr lang="en-US" b="1" dirty="0"/>
            <a:t>Potential Accessibility Vs Revealed Accessibility</a:t>
          </a:r>
        </a:p>
      </dgm:t>
    </dgm:pt>
    <dgm:pt modelId="{A2ACC60A-2384-4529-BD27-6D625581EF0A}" type="parTrans" cxnId="{3136ABD1-24AC-4B97-ACB1-A958608F7A5D}">
      <dgm:prSet/>
      <dgm:spPr/>
      <dgm:t>
        <a:bodyPr/>
        <a:lstStyle/>
        <a:p>
          <a:endParaRPr lang="en-US"/>
        </a:p>
      </dgm:t>
    </dgm:pt>
    <dgm:pt modelId="{1B269F7E-6528-417E-994F-C98736176BF9}" type="sibTrans" cxnId="{3136ABD1-24AC-4B97-ACB1-A958608F7A5D}">
      <dgm:prSet/>
      <dgm:spPr/>
      <dgm:t>
        <a:bodyPr/>
        <a:lstStyle/>
        <a:p>
          <a:endParaRPr lang="en-US"/>
        </a:p>
      </dgm:t>
    </dgm:pt>
    <dgm:pt modelId="{0F1A9D7B-916E-41D1-9C28-B673330FA281}">
      <dgm:prSet phldrT="[Text]"/>
      <dgm:spPr/>
      <dgm:t>
        <a:bodyPr/>
        <a:lstStyle/>
        <a:p>
          <a:r>
            <a:rPr lang="en-US" b="1" dirty="0">
              <a:solidFill>
                <a:schemeClr val="bg1"/>
              </a:solidFill>
            </a:rPr>
            <a:t>Research Methodology</a:t>
          </a:r>
        </a:p>
        <a:p>
          <a:r>
            <a:rPr lang="en-US" b="1" dirty="0">
              <a:solidFill>
                <a:schemeClr val="bg1"/>
              </a:solidFill>
            </a:rPr>
            <a:t>PHN peer Grouping – RPCSA Design – Supply/Demand</a:t>
          </a:r>
        </a:p>
      </dgm:t>
    </dgm:pt>
    <dgm:pt modelId="{EDC5693B-A988-4B3B-9760-5EB5DB15C5E6}" type="parTrans" cxnId="{E2715048-E1F1-4A99-B45D-F50BE7DE4710}">
      <dgm:prSet/>
      <dgm:spPr/>
      <dgm:t>
        <a:bodyPr/>
        <a:lstStyle/>
        <a:p>
          <a:endParaRPr lang="en-US"/>
        </a:p>
      </dgm:t>
    </dgm:pt>
    <dgm:pt modelId="{36437A42-EB9C-447E-892A-FE98FF075E6F}" type="sibTrans" cxnId="{E2715048-E1F1-4A99-B45D-F50BE7DE4710}">
      <dgm:prSet/>
      <dgm:spPr/>
      <dgm:t>
        <a:bodyPr/>
        <a:lstStyle/>
        <a:p>
          <a:endParaRPr lang="en-US"/>
        </a:p>
      </dgm:t>
    </dgm:pt>
    <dgm:pt modelId="{EB96A3B5-FE27-4DEE-B10A-B811B5D50B4B}">
      <dgm:prSet phldrT="[Text]"/>
      <dgm:spPr>
        <a:ln w="50800">
          <a:solidFill>
            <a:srgbClr val="FF0000"/>
          </a:solidFill>
        </a:ln>
      </dgm:spPr>
      <dgm:t>
        <a:bodyPr/>
        <a:lstStyle/>
        <a:p>
          <a:r>
            <a:rPr lang="en-US" b="1" dirty="0"/>
            <a:t>Research </a:t>
          </a:r>
        </a:p>
        <a:p>
          <a:r>
            <a:rPr lang="en-US" b="1" dirty="0">
              <a:solidFill>
                <a:srgbClr val="FFFF00"/>
              </a:solidFill>
            </a:rPr>
            <a:t>Architecture</a:t>
          </a:r>
          <a:r>
            <a:rPr lang="en-US" b="1" dirty="0"/>
            <a:t> &amp; Plan</a:t>
          </a:r>
        </a:p>
      </dgm:t>
    </dgm:pt>
    <dgm:pt modelId="{DD2B39FC-6CB4-4C05-9FE3-55F0DE4C63A6}" type="parTrans" cxnId="{C377DA1F-395A-4DC1-9BAD-C6BF23FE9ADE}">
      <dgm:prSet/>
      <dgm:spPr/>
      <dgm:t>
        <a:bodyPr/>
        <a:lstStyle/>
        <a:p>
          <a:endParaRPr lang="en-US"/>
        </a:p>
      </dgm:t>
    </dgm:pt>
    <dgm:pt modelId="{B2508419-518E-420F-9D88-065CBCA4914C}" type="sibTrans" cxnId="{C377DA1F-395A-4DC1-9BAD-C6BF23FE9ADE}">
      <dgm:prSet/>
      <dgm:spPr/>
      <dgm:t>
        <a:bodyPr/>
        <a:lstStyle/>
        <a:p>
          <a:endParaRPr lang="en-US"/>
        </a:p>
      </dgm:t>
    </dgm:pt>
    <dgm:pt modelId="{9ECF9D55-0217-4B6B-A776-617514C1F08F}" type="pres">
      <dgm:prSet presAssocID="{11ADBEBD-3F45-422E-8738-68E9FCC6D9E2}" presName="linearFlow" presStyleCnt="0">
        <dgm:presLayoutVars>
          <dgm:dir/>
          <dgm:resizeHandles val="exact"/>
        </dgm:presLayoutVars>
      </dgm:prSet>
      <dgm:spPr/>
    </dgm:pt>
    <dgm:pt modelId="{CBC7AFB8-A4B5-443E-9D40-C361C3735C70}" type="pres">
      <dgm:prSet presAssocID="{CFE5B252-2194-40C9-A9E6-23BAA21566DE}" presName="composite" presStyleCnt="0"/>
      <dgm:spPr/>
    </dgm:pt>
    <dgm:pt modelId="{600E711F-3B5F-4827-87D6-F5AFA9E13D32}" type="pres">
      <dgm:prSet presAssocID="{CFE5B252-2194-40C9-A9E6-23BAA21566DE}"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4A39DB49-F33F-40EC-B733-4F911AB612EA}" type="pres">
      <dgm:prSet presAssocID="{CFE5B252-2194-40C9-A9E6-23BAA21566DE}" presName="txShp" presStyleLbl="node1" presStyleIdx="0" presStyleCnt="7">
        <dgm:presLayoutVars>
          <dgm:bulletEnabled val="1"/>
        </dgm:presLayoutVars>
      </dgm:prSet>
      <dgm:spPr/>
    </dgm:pt>
    <dgm:pt modelId="{AE098BA0-5551-41E4-B933-611987D2FD3A}" type="pres">
      <dgm:prSet presAssocID="{F7B883CB-DBE8-4405-BF0C-E6E96C0C82AC}" presName="spacing" presStyleCnt="0"/>
      <dgm:spPr/>
    </dgm:pt>
    <dgm:pt modelId="{2DE54278-7ADA-4E53-AE84-B500DC0417AD}" type="pres">
      <dgm:prSet presAssocID="{3B0D56D4-70EC-438F-86BB-E15DD036A609}" presName="composite" presStyleCnt="0"/>
      <dgm:spPr/>
    </dgm:pt>
    <dgm:pt modelId="{695225D5-706A-4C22-A66D-CCAEF18280A0}" type="pres">
      <dgm:prSet presAssocID="{3B0D56D4-70EC-438F-86BB-E15DD036A609}" presName="imgShp"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AD1771A1-BBAE-4D15-A216-1149D24CCA4C}" type="pres">
      <dgm:prSet presAssocID="{3B0D56D4-70EC-438F-86BB-E15DD036A609}" presName="txShp" presStyleLbl="node1" presStyleIdx="1" presStyleCnt="7">
        <dgm:presLayoutVars>
          <dgm:bulletEnabled val="1"/>
        </dgm:presLayoutVars>
      </dgm:prSet>
      <dgm:spPr/>
    </dgm:pt>
    <dgm:pt modelId="{F6C7A643-C58C-4B13-BD56-6CC7E7D687ED}" type="pres">
      <dgm:prSet presAssocID="{CCEA1B5B-358D-412E-ADEA-C71872C46601}" presName="spacing" presStyleCnt="0"/>
      <dgm:spPr/>
    </dgm:pt>
    <dgm:pt modelId="{162FE6BD-F9FA-4640-8D70-52258A3B4A36}" type="pres">
      <dgm:prSet presAssocID="{A4B95E74-0930-433C-ABC2-663CBEBB77E5}" presName="composite" presStyleCnt="0"/>
      <dgm:spPr/>
    </dgm:pt>
    <dgm:pt modelId="{AAA14A7B-1423-4B65-849A-EBB862906A8F}" type="pres">
      <dgm:prSet presAssocID="{A4B95E74-0930-433C-ABC2-663CBEBB77E5}" presName="imgShp"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9D201DBA-DF6A-4B0C-8C11-0C2DE432374E}" type="pres">
      <dgm:prSet presAssocID="{A4B95E74-0930-433C-ABC2-663CBEBB77E5}" presName="txShp" presStyleLbl="node1" presStyleIdx="2" presStyleCnt="7">
        <dgm:presLayoutVars>
          <dgm:bulletEnabled val="1"/>
        </dgm:presLayoutVars>
      </dgm:prSet>
      <dgm:spPr/>
    </dgm:pt>
    <dgm:pt modelId="{2A9F89B3-1064-4BCA-9743-7FCF3756FC40}" type="pres">
      <dgm:prSet presAssocID="{CEB71365-8031-4644-99B2-477BDB6C0976}" presName="spacing" presStyleCnt="0"/>
      <dgm:spPr/>
    </dgm:pt>
    <dgm:pt modelId="{3E13BEC5-5E2E-427F-9C60-87A104CB685E}" type="pres">
      <dgm:prSet presAssocID="{23F97FFE-5744-4629-90FC-CBDFF45836F1}" presName="composite" presStyleCnt="0"/>
      <dgm:spPr/>
    </dgm:pt>
    <dgm:pt modelId="{4F326DF5-FF97-4868-A1DA-41CB8741B7F2}" type="pres">
      <dgm:prSet presAssocID="{23F97FFE-5744-4629-90FC-CBDFF45836F1}" presName="imgShp"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 modelId="{0739021E-54B3-4434-85ED-D88A5CD57074}" type="pres">
      <dgm:prSet presAssocID="{23F97FFE-5744-4629-90FC-CBDFF45836F1}" presName="txShp" presStyleLbl="node1" presStyleIdx="3" presStyleCnt="7">
        <dgm:presLayoutVars>
          <dgm:bulletEnabled val="1"/>
        </dgm:presLayoutVars>
      </dgm:prSet>
      <dgm:spPr/>
    </dgm:pt>
    <dgm:pt modelId="{350DD8CA-31D1-4340-9977-2C393FEF45F1}" type="pres">
      <dgm:prSet presAssocID="{A2D79938-1A8B-4D7F-98DA-E2A8AEBC7DD8}" presName="spacing" presStyleCnt="0"/>
      <dgm:spPr/>
    </dgm:pt>
    <dgm:pt modelId="{F5D87F0D-61E4-480F-8DD3-9F3DD1E1BB0A}" type="pres">
      <dgm:prSet presAssocID="{60EA8093-AA91-4AD1-9657-7B662DD81235}" presName="composite" presStyleCnt="0"/>
      <dgm:spPr/>
    </dgm:pt>
    <dgm:pt modelId="{CEDA8BFA-BBDC-48A7-B6E2-9B22B16AD8F0}" type="pres">
      <dgm:prSet presAssocID="{60EA8093-AA91-4AD1-9657-7B662DD81235}" presName="imgShp"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dgm:spPr>
    </dgm:pt>
    <dgm:pt modelId="{DC54DDCC-9B26-4185-903C-633E842DD7F2}" type="pres">
      <dgm:prSet presAssocID="{60EA8093-AA91-4AD1-9657-7B662DD81235}" presName="txShp" presStyleLbl="node1" presStyleIdx="4" presStyleCnt="7">
        <dgm:presLayoutVars>
          <dgm:bulletEnabled val="1"/>
        </dgm:presLayoutVars>
      </dgm:prSet>
      <dgm:spPr/>
    </dgm:pt>
    <dgm:pt modelId="{C1ECADCB-3AEE-443A-86BE-9EB166F08B1E}" type="pres">
      <dgm:prSet presAssocID="{1B269F7E-6528-417E-994F-C98736176BF9}" presName="spacing" presStyleCnt="0"/>
      <dgm:spPr/>
    </dgm:pt>
    <dgm:pt modelId="{934CFD0F-BAEA-4E52-92A1-B0DFD5D59B63}" type="pres">
      <dgm:prSet presAssocID="{0F1A9D7B-916E-41D1-9C28-B673330FA281}" presName="composite" presStyleCnt="0"/>
      <dgm:spPr/>
    </dgm:pt>
    <dgm:pt modelId="{AD28E9CA-668B-4AFD-8166-558CCDFD7BAB}" type="pres">
      <dgm:prSet presAssocID="{0F1A9D7B-916E-41D1-9C28-B673330FA281}" presName="imgShp"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 r="-3000"/>
          </a:stretch>
        </a:blipFill>
      </dgm:spPr>
    </dgm:pt>
    <dgm:pt modelId="{1305AB41-B14D-4B2D-8931-814DA97BF55B}" type="pres">
      <dgm:prSet presAssocID="{0F1A9D7B-916E-41D1-9C28-B673330FA281}" presName="txShp" presStyleLbl="node1" presStyleIdx="5" presStyleCnt="7">
        <dgm:presLayoutVars>
          <dgm:bulletEnabled val="1"/>
        </dgm:presLayoutVars>
      </dgm:prSet>
      <dgm:spPr/>
    </dgm:pt>
    <dgm:pt modelId="{7B089893-20CF-450B-9C44-7C5131BF543D}" type="pres">
      <dgm:prSet presAssocID="{36437A42-EB9C-447E-892A-FE98FF075E6F}" presName="spacing" presStyleCnt="0"/>
      <dgm:spPr/>
    </dgm:pt>
    <dgm:pt modelId="{32FABCB9-B1C7-4549-AF91-0052FC5FE2A3}" type="pres">
      <dgm:prSet presAssocID="{EB96A3B5-FE27-4DEE-B10A-B811B5D50B4B}" presName="composite" presStyleCnt="0"/>
      <dgm:spPr/>
    </dgm:pt>
    <dgm:pt modelId="{C3F2F4D0-2440-4B8B-B6BD-41AAAEE56702}" type="pres">
      <dgm:prSet presAssocID="{EB96A3B5-FE27-4DEE-B10A-B811B5D50B4B}" presName="imgShp" presStyleLbl="fgImgPlace1" presStyleIdx="6"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a:ln w="38100">
          <a:solidFill>
            <a:srgbClr val="FF0000"/>
          </a:solidFill>
        </a:ln>
      </dgm:spPr>
    </dgm:pt>
    <dgm:pt modelId="{D092C598-5825-4DA0-A203-0E814D4670CE}" type="pres">
      <dgm:prSet presAssocID="{EB96A3B5-FE27-4DEE-B10A-B811B5D50B4B}" presName="txShp" presStyleLbl="node1" presStyleIdx="6" presStyleCnt="7">
        <dgm:presLayoutVars>
          <dgm:bulletEnabled val="1"/>
        </dgm:presLayoutVars>
      </dgm:prSet>
      <dgm:spPr/>
    </dgm:pt>
  </dgm:ptLst>
  <dgm:cxnLst>
    <dgm:cxn modelId="{A72BAD8A-A3AD-43C1-B601-3FECBDBED65F}" type="presOf" srcId="{3B0D56D4-70EC-438F-86BB-E15DD036A609}" destId="{AD1771A1-BBAE-4D15-A216-1149D24CCA4C}" srcOrd="0" destOrd="0" presId="urn:microsoft.com/office/officeart/2005/8/layout/vList3"/>
    <dgm:cxn modelId="{953E6A59-C785-4600-AA06-0DDF8330282B}" type="presOf" srcId="{0F1A9D7B-916E-41D1-9C28-B673330FA281}" destId="{1305AB41-B14D-4B2D-8931-814DA97BF55B}" srcOrd="0" destOrd="0" presId="urn:microsoft.com/office/officeart/2005/8/layout/vList3"/>
    <dgm:cxn modelId="{F67A70A5-8EA8-4801-BEDA-C70928B98B72}" srcId="{11ADBEBD-3F45-422E-8738-68E9FCC6D9E2}" destId="{23F97FFE-5744-4629-90FC-CBDFF45836F1}" srcOrd="3" destOrd="0" parTransId="{323143B9-6E49-44DF-9B6F-97D2F16396A9}" sibTransId="{A2D79938-1A8B-4D7F-98DA-E2A8AEBC7DD8}"/>
    <dgm:cxn modelId="{81B18B8C-460E-4BA2-A5C4-6147F68B432A}" type="presOf" srcId="{60EA8093-AA91-4AD1-9657-7B662DD81235}" destId="{DC54DDCC-9B26-4185-903C-633E842DD7F2}" srcOrd="0" destOrd="0" presId="urn:microsoft.com/office/officeart/2005/8/layout/vList3"/>
    <dgm:cxn modelId="{C377DA1F-395A-4DC1-9BAD-C6BF23FE9ADE}" srcId="{11ADBEBD-3F45-422E-8738-68E9FCC6D9E2}" destId="{EB96A3B5-FE27-4DEE-B10A-B811B5D50B4B}" srcOrd="6" destOrd="0" parTransId="{DD2B39FC-6CB4-4C05-9FE3-55F0DE4C63A6}" sibTransId="{B2508419-518E-420F-9D88-065CBCA4914C}"/>
    <dgm:cxn modelId="{466AD1B7-49FE-4E61-BCCE-7CE201E31175}" type="presOf" srcId="{EB96A3B5-FE27-4DEE-B10A-B811B5D50B4B}" destId="{D092C598-5825-4DA0-A203-0E814D4670CE}" srcOrd="0" destOrd="0" presId="urn:microsoft.com/office/officeart/2005/8/layout/vList3"/>
    <dgm:cxn modelId="{E2715048-E1F1-4A99-B45D-F50BE7DE4710}" srcId="{11ADBEBD-3F45-422E-8738-68E9FCC6D9E2}" destId="{0F1A9D7B-916E-41D1-9C28-B673330FA281}" srcOrd="5" destOrd="0" parTransId="{EDC5693B-A988-4B3B-9760-5EB5DB15C5E6}" sibTransId="{36437A42-EB9C-447E-892A-FE98FF075E6F}"/>
    <dgm:cxn modelId="{EC9290EB-45B3-48A7-9DD9-F9CB2F76A811}" srcId="{11ADBEBD-3F45-422E-8738-68E9FCC6D9E2}" destId="{A4B95E74-0930-433C-ABC2-663CBEBB77E5}" srcOrd="2" destOrd="0" parTransId="{424D9E8F-5E75-4CAD-8878-F656E7450637}" sibTransId="{CEB71365-8031-4644-99B2-477BDB6C0976}"/>
    <dgm:cxn modelId="{65877E70-6903-4B13-82BC-A71CDF1AE4DF}" type="presOf" srcId="{A4B95E74-0930-433C-ABC2-663CBEBB77E5}" destId="{9D201DBA-DF6A-4B0C-8C11-0C2DE432374E}" srcOrd="0" destOrd="0" presId="urn:microsoft.com/office/officeart/2005/8/layout/vList3"/>
    <dgm:cxn modelId="{DFD640DF-D86A-45DF-B1A4-2392633D018E}" type="presOf" srcId="{CFE5B252-2194-40C9-A9E6-23BAA21566DE}" destId="{4A39DB49-F33F-40EC-B733-4F911AB612EA}" srcOrd="0" destOrd="0" presId="urn:microsoft.com/office/officeart/2005/8/layout/vList3"/>
    <dgm:cxn modelId="{EB3C1725-7BC8-4534-AF1D-31DBF63C2A92}" srcId="{11ADBEBD-3F45-422E-8738-68E9FCC6D9E2}" destId="{3B0D56D4-70EC-438F-86BB-E15DD036A609}" srcOrd="1" destOrd="0" parTransId="{9D03DC44-71F7-4FB1-9813-1DFCF811A878}" sibTransId="{CCEA1B5B-358D-412E-ADEA-C71872C46601}"/>
    <dgm:cxn modelId="{9ABD187B-E7A2-4A9B-A33E-E4F36B9C2C60}" type="presOf" srcId="{11ADBEBD-3F45-422E-8738-68E9FCC6D9E2}" destId="{9ECF9D55-0217-4B6B-A776-617514C1F08F}" srcOrd="0" destOrd="0" presId="urn:microsoft.com/office/officeart/2005/8/layout/vList3"/>
    <dgm:cxn modelId="{0D515F04-4A5F-4F99-91F0-753A6473263F}" type="presOf" srcId="{23F97FFE-5744-4629-90FC-CBDFF45836F1}" destId="{0739021E-54B3-4434-85ED-D88A5CD57074}" srcOrd="0" destOrd="0" presId="urn:microsoft.com/office/officeart/2005/8/layout/vList3"/>
    <dgm:cxn modelId="{3136ABD1-24AC-4B97-ACB1-A958608F7A5D}" srcId="{11ADBEBD-3F45-422E-8738-68E9FCC6D9E2}" destId="{60EA8093-AA91-4AD1-9657-7B662DD81235}" srcOrd="4" destOrd="0" parTransId="{A2ACC60A-2384-4529-BD27-6D625581EF0A}" sibTransId="{1B269F7E-6528-417E-994F-C98736176BF9}"/>
    <dgm:cxn modelId="{9A1CD3C9-75F7-49C1-87A7-141FD58B4C3C}" srcId="{11ADBEBD-3F45-422E-8738-68E9FCC6D9E2}" destId="{CFE5B252-2194-40C9-A9E6-23BAA21566DE}" srcOrd="0" destOrd="0" parTransId="{DC114DA8-0B90-46B5-B838-49D028A0B79A}" sibTransId="{F7B883CB-DBE8-4405-BF0C-E6E96C0C82AC}"/>
    <dgm:cxn modelId="{F10ACDB4-1E20-4D6F-B9F1-D47FCD123E43}" type="presParOf" srcId="{9ECF9D55-0217-4B6B-A776-617514C1F08F}" destId="{CBC7AFB8-A4B5-443E-9D40-C361C3735C70}" srcOrd="0" destOrd="0" presId="urn:microsoft.com/office/officeart/2005/8/layout/vList3"/>
    <dgm:cxn modelId="{6D731537-CADD-417D-A7A0-3EFA2AB7FF0E}" type="presParOf" srcId="{CBC7AFB8-A4B5-443E-9D40-C361C3735C70}" destId="{600E711F-3B5F-4827-87D6-F5AFA9E13D32}" srcOrd="0" destOrd="0" presId="urn:microsoft.com/office/officeart/2005/8/layout/vList3"/>
    <dgm:cxn modelId="{DEFEE564-1A36-452A-A766-D387B3144E18}" type="presParOf" srcId="{CBC7AFB8-A4B5-443E-9D40-C361C3735C70}" destId="{4A39DB49-F33F-40EC-B733-4F911AB612EA}" srcOrd="1" destOrd="0" presId="urn:microsoft.com/office/officeart/2005/8/layout/vList3"/>
    <dgm:cxn modelId="{A449E614-5ECB-4D21-9FD5-7B775F39DC08}" type="presParOf" srcId="{9ECF9D55-0217-4B6B-A776-617514C1F08F}" destId="{AE098BA0-5551-41E4-B933-611987D2FD3A}" srcOrd="1" destOrd="0" presId="urn:microsoft.com/office/officeart/2005/8/layout/vList3"/>
    <dgm:cxn modelId="{97B54E5C-82A8-4479-A545-89B35D5BFC60}" type="presParOf" srcId="{9ECF9D55-0217-4B6B-A776-617514C1F08F}" destId="{2DE54278-7ADA-4E53-AE84-B500DC0417AD}" srcOrd="2" destOrd="0" presId="urn:microsoft.com/office/officeart/2005/8/layout/vList3"/>
    <dgm:cxn modelId="{656F98D9-8475-4238-91A9-66AE5D187977}" type="presParOf" srcId="{2DE54278-7ADA-4E53-AE84-B500DC0417AD}" destId="{695225D5-706A-4C22-A66D-CCAEF18280A0}" srcOrd="0" destOrd="0" presId="urn:microsoft.com/office/officeart/2005/8/layout/vList3"/>
    <dgm:cxn modelId="{BCD7C323-FAAB-457A-A8E8-34B7F07694B2}" type="presParOf" srcId="{2DE54278-7ADA-4E53-AE84-B500DC0417AD}" destId="{AD1771A1-BBAE-4D15-A216-1149D24CCA4C}" srcOrd="1" destOrd="0" presId="urn:microsoft.com/office/officeart/2005/8/layout/vList3"/>
    <dgm:cxn modelId="{F775BCB0-CFAD-4182-A3CF-33B098E9C295}" type="presParOf" srcId="{9ECF9D55-0217-4B6B-A776-617514C1F08F}" destId="{F6C7A643-C58C-4B13-BD56-6CC7E7D687ED}" srcOrd="3" destOrd="0" presId="urn:microsoft.com/office/officeart/2005/8/layout/vList3"/>
    <dgm:cxn modelId="{15E2D843-0B7C-4BCF-A93B-BCFA7DEE2FDD}" type="presParOf" srcId="{9ECF9D55-0217-4B6B-A776-617514C1F08F}" destId="{162FE6BD-F9FA-4640-8D70-52258A3B4A36}" srcOrd="4" destOrd="0" presId="urn:microsoft.com/office/officeart/2005/8/layout/vList3"/>
    <dgm:cxn modelId="{3B79846A-1C95-4449-9A24-3F623456C796}" type="presParOf" srcId="{162FE6BD-F9FA-4640-8D70-52258A3B4A36}" destId="{AAA14A7B-1423-4B65-849A-EBB862906A8F}" srcOrd="0" destOrd="0" presId="urn:microsoft.com/office/officeart/2005/8/layout/vList3"/>
    <dgm:cxn modelId="{2A96A59E-642D-405D-A678-4983127EA41B}" type="presParOf" srcId="{162FE6BD-F9FA-4640-8D70-52258A3B4A36}" destId="{9D201DBA-DF6A-4B0C-8C11-0C2DE432374E}" srcOrd="1" destOrd="0" presId="urn:microsoft.com/office/officeart/2005/8/layout/vList3"/>
    <dgm:cxn modelId="{D8C9A4A4-BD4E-4778-9A14-B080ECF46B06}" type="presParOf" srcId="{9ECF9D55-0217-4B6B-A776-617514C1F08F}" destId="{2A9F89B3-1064-4BCA-9743-7FCF3756FC40}" srcOrd="5" destOrd="0" presId="urn:microsoft.com/office/officeart/2005/8/layout/vList3"/>
    <dgm:cxn modelId="{43D8A70F-CF2A-4302-AB57-8016D0610BFB}" type="presParOf" srcId="{9ECF9D55-0217-4B6B-A776-617514C1F08F}" destId="{3E13BEC5-5E2E-427F-9C60-87A104CB685E}" srcOrd="6" destOrd="0" presId="urn:microsoft.com/office/officeart/2005/8/layout/vList3"/>
    <dgm:cxn modelId="{452BB1AA-C9B3-4DF2-8498-722261DDDEAC}" type="presParOf" srcId="{3E13BEC5-5E2E-427F-9C60-87A104CB685E}" destId="{4F326DF5-FF97-4868-A1DA-41CB8741B7F2}" srcOrd="0" destOrd="0" presId="urn:microsoft.com/office/officeart/2005/8/layout/vList3"/>
    <dgm:cxn modelId="{C4E3DF44-2806-4965-8F25-647D8ACDC3D8}" type="presParOf" srcId="{3E13BEC5-5E2E-427F-9C60-87A104CB685E}" destId="{0739021E-54B3-4434-85ED-D88A5CD57074}" srcOrd="1" destOrd="0" presId="urn:microsoft.com/office/officeart/2005/8/layout/vList3"/>
    <dgm:cxn modelId="{4A90C7A8-961D-4E37-B2EC-73AF757F9395}" type="presParOf" srcId="{9ECF9D55-0217-4B6B-A776-617514C1F08F}" destId="{350DD8CA-31D1-4340-9977-2C393FEF45F1}" srcOrd="7" destOrd="0" presId="urn:microsoft.com/office/officeart/2005/8/layout/vList3"/>
    <dgm:cxn modelId="{12F130EA-34C9-4AFA-906A-041FD9ED0C0F}" type="presParOf" srcId="{9ECF9D55-0217-4B6B-A776-617514C1F08F}" destId="{F5D87F0D-61E4-480F-8DD3-9F3DD1E1BB0A}" srcOrd="8" destOrd="0" presId="urn:microsoft.com/office/officeart/2005/8/layout/vList3"/>
    <dgm:cxn modelId="{D5DC0795-50E7-46F1-8D95-698F54023D16}" type="presParOf" srcId="{F5D87F0D-61E4-480F-8DD3-9F3DD1E1BB0A}" destId="{CEDA8BFA-BBDC-48A7-B6E2-9B22B16AD8F0}" srcOrd="0" destOrd="0" presId="urn:microsoft.com/office/officeart/2005/8/layout/vList3"/>
    <dgm:cxn modelId="{CB1FE93F-405D-4B20-BCDF-870848CE6CCD}" type="presParOf" srcId="{F5D87F0D-61E4-480F-8DD3-9F3DD1E1BB0A}" destId="{DC54DDCC-9B26-4185-903C-633E842DD7F2}" srcOrd="1" destOrd="0" presId="urn:microsoft.com/office/officeart/2005/8/layout/vList3"/>
    <dgm:cxn modelId="{E97E229A-0FF7-4EA9-BC25-A0AA88F64651}" type="presParOf" srcId="{9ECF9D55-0217-4B6B-A776-617514C1F08F}" destId="{C1ECADCB-3AEE-443A-86BE-9EB166F08B1E}" srcOrd="9" destOrd="0" presId="urn:microsoft.com/office/officeart/2005/8/layout/vList3"/>
    <dgm:cxn modelId="{1A910FCD-C0A2-4EF1-AAC6-434E6E04258A}" type="presParOf" srcId="{9ECF9D55-0217-4B6B-A776-617514C1F08F}" destId="{934CFD0F-BAEA-4E52-92A1-B0DFD5D59B63}" srcOrd="10" destOrd="0" presId="urn:microsoft.com/office/officeart/2005/8/layout/vList3"/>
    <dgm:cxn modelId="{DDCE7848-11B4-4724-A4DD-1F7DE201D59F}" type="presParOf" srcId="{934CFD0F-BAEA-4E52-92A1-B0DFD5D59B63}" destId="{AD28E9CA-668B-4AFD-8166-558CCDFD7BAB}" srcOrd="0" destOrd="0" presId="urn:microsoft.com/office/officeart/2005/8/layout/vList3"/>
    <dgm:cxn modelId="{CB4C2009-88EB-4B81-B37E-16FCEC1AD017}" type="presParOf" srcId="{934CFD0F-BAEA-4E52-92A1-B0DFD5D59B63}" destId="{1305AB41-B14D-4B2D-8931-814DA97BF55B}" srcOrd="1" destOrd="0" presId="urn:microsoft.com/office/officeart/2005/8/layout/vList3"/>
    <dgm:cxn modelId="{FD5036AF-A8FE-4237-81E2-8CC9D9B76904}" type="presParOf" srcId="{9ECF9D55-0217-4B6B-A776-617514C1F08F}" destId="{7B089893-20CF-450B-9C44-7C5131BF543D}" srcOrd="11" destOrd="0" presId="urn:microsoft.com/office/officeart/2005/8/layout/vList3"/>
    <dgm:cxn modelId="{6DBF0C36-5E3B-4D74-8DCB-556A291979E8}" type="presParOf" srcId="{9ECF9D55-0217-4B6B-A776-617514C1F08F}" destId="{32FABCB9-B1C7-4549-AF91-0052FC5FE2A3}" srcOrd="12" destOrd="0" presId="urn:microsoft.com/office/officeart/2005/8/layout/vList3"/>
    <dgm:cxn modelId="{52287814-0D67-4D44-BD28-8146D7EDBD4E}" type="presParOf" srcId="{32FABCB9-B1C7-4549-AF91-0052FC5FE2A3}" destId="{C3F2F4D0-2440-4B8B-B6BD-41AAAEE56702}" srcOrd="0" destOrd="0" presId="urn:microsoft.com/office/officeart/2005/8/layout/vList3"/>
    <dgm:cxn modelId="{23408EF8-D165-4E52-BD2E-7C85725BFDCE}" type="presParOf" srcId="{32FABCB9-B1C7-4549-AF91-0052FC5FE2A3}" destId="{D092C598-5825-4DA0-A203-0E814D4670C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5ADB6C-E53F-41A8-A3EE-3D61AC0AEE4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it-IT"/>
        </a:p>
      </dgm:t>
    </dgm:pt>
    <dgm:pt modelId="{33A31F4F-B229-4A8D-BC8C-526CCE1C510D}">
      <dgm:prSet phldrT="[Testo]"/>
      <dgm:spPr/>
      <dgm:t>
        <a:bodyPr/>
        <a:lstStyle/>
        <a:p>
          <a:r>
            <a:rPr lang="it-IT" dirty="0"/>
            <a:t>A</a:t>
          </a:r>
        </a:p>
      </dgm:t>
    </dgm:pt>
    <dgm:pt modelId="{98E2447C-8AB4-4705-BD4B-BE3F93149890}" type="parTrans" cxnId="{397C02D9-A04A-4549-811B-4A9427F2B06E}">
      <dgm:prSet/>
      <dgm:spPr/>
      <dgm:t>
        <a:bodyPr/>
        <a:lstStyle/>
        <a:p>
          <a:endParaRPr lang="it-IT"/>
        </a:p>
      </dgm:t>
    </dgm:pt>
    <dgm:pt modelId="{4FD43641-77AD-403D-AF3D-6498E8CD6DF9}" type="sibTrans" cxnId="{397C02D9-A04A-4549-811B-4A9427F2B06E}">
      <dgm:prSet/>
      <dgm:spPr/>
      <dgm:t>
        <a:bodyPr/>
        <a:lstStyle/>
        <a:p>
          <a:endParaRPr lang="it-IT"/>
        </a:p>
      </dgm:t>
    </dgm:pt>
    <dgm:pt modelId="{963F4596-53C9-4BB8-9D8A-50838FA7AEFC}">
      <dgm:prSet phldrT="[Testo]"/>
      <dgm:spPr/>
      <dgm:t>
        <a:bodyPr/>
        <a:lstStyle/>
        <a:p>
          <a:r>
            <a:rPr lang="it-IT" dirty="0"/>
            <a:t>A</a:t>
          </a:r>
        </a:p>
      </dgm:t>
    </dgm:pt>
    <dgm:pt modelId="{3D453DA6-7472-49C8-8044-BCF7B8752DEB}" type="parTrans" cxnId="{92DD23FE-DEE6-47BD-8D25-719F143BB02F}">
      <dgm:prSet/>
      <dgm:spPr/>
      <dgm:t>
        <a:bodyPr/>
        <a:lstStyle/>
        <a:p>
          <a:endParaRPr lang="it-IT"/>
        </a:p>
      </dgm:t>
    </dgm:pt>
    <dgm:pt modelId="{B9C57B06-D7A6-4DCF-85A3-08472A0F3C83}" type="sibTrans" cxnId="{92DD23FE-DEE6-47BD-8D25-719F143BB02F}">
      <dgm:prSet/>
      <dgm:spPr/>
      <dgm:t>
        <a:bodyPr/>
        <a:lstStyle/>
        <a:p>
          <a:endParaRPr lang="it-IT"/>
        </a:p>
      </dgm:t>
    </dgm:pt>
    <dgm:pt modelId="{72D1D2D0-683F-4152-B7A9-1D5E64984293}">
      <dgm:prSet phldrT="[Testo]"/>
      <dgm:spPr/>
      <dgm:t>
        <a:bodyPr/>
        <a:lstStyle/>
        <a:p>
          <a:r>
            <a:rPr lang="it-IT" dirty="0"/>
            <a:t>A</a:t>
          </a:r>
        </a:p>
      </dgm:t>
    </dgm:pt>
    <dgm:pt modelId="{CBB44925-560E-48C5-BCCF-FF87F2D4786F}" type="parTrans" cxnId="{C1731681-FD38-46F5-8F06-6F28480D10F7}">
      <dgm:prSet/>
      <dgm:spPr/>
      <dgm:t>
        <a:bodyPr/>
        <a:lstStyle/>
        <a:p>
          <a:endParaRPr lang="it-IT"/>
        </a:p>
      </dgm:t>
    </dgm:pt>
    <dgm:pt modelId="{2B724B92-6FB4-43AA-A08D-983E52D933C8}" type="sibTrans" cxnId="{C1731681-FD38-46F5-8F06-6F28480D10F7}">
      <dgm:prSet/>
      <dgm:spPr/>
      <dgm:t>
        <a:bodyPr/>
        <a:lstStyle/>
        <a:p>
          <a:endParaRPr lang="it-IT"/>
        </a:p>
      </dgm:t>
    </dgm:pt>
    <dgm:pt modelId="{6C2EE5D0-CF69-4479-B24E-4E22E8E666EB}" type="pres">
      <dgm:prSet presAssocID="{2A5ADB6C-E53F-41A8-A3EE-3D61AC0AEE4A}" presName="Name0" presStyleCnt="0">
        <dgm:presLayoutVars>
          <dgm:chMax/>
          <dgm:chPref/>
          <dgm:dir/>
          <dgm:animLvl val="lvl"/>
        </dgm:presLayoutVars>
      </dgm:prSet>
      <dgm:spPr/>
    </dgm:pt>
    <dgm:pt modelId="{A4C21A94-6A44-47F3-9C26-E6AC745DD718}" type="pres">
      <dgm:prSet presAssocID="{33A31F4F-B229-4A8D-BC8C-526CCE1C510D}" presName="composite" presStyleCnt="0"/>
      <dgm:spPr/>
    </dgm:pt>
    <dgm:pt modelId="{F172DD45-53D7-49A9-81A5-D55581E8F7F3}" type="pres">
      <dgm:prSet presAssocID="{33A31F4F-B229-4A8D-BC8C-526CCE1C510D}" presName="Parent1" presStyleLbl="node1" presStyleIdx="0" presStyleCnt="6">
        <dgm:presLayoutVars>
          <dgm:chMax val="1"/>
          <dgm:chPref val="1"/>
          <dgm:bulletEnabled val="1"/>
        </dgm:presLayoutVars>
      </dgm:prSet>
      <dgm:spPr/>
    </dgm:pt>
    <dgm:pt modelId="{EC74901E-5165-4C34-A1A5-50C523801D9F}" type="pres">
      <dgm:prSet presAssocID="{33A31F4F-B229-4A8D-BC8C-526CCE1C510D}" presName="Childtext1" presStyleLbl="revTx" presStyleIdx="0" presStyleCnt="3">
        <dgm:presLayoutVars>
          <dgm:chMax val="0"/>
          <dgm:chPref val="0"/>
          <dgm:bulletEnabled val="1"/>
        </dgm:presLayoutVars>
      </dgm:prSet>
      <dgm:spPr/>
    </dgm:pt>
    <dgm:pt modelId="{4FF93F5B-1EA3-4338-89BA-51088E49C2D0}" type="pres">
      <dgm:prSet presAssocID="{33A31F4F-B229-4A8D-BC8C-526CCE1C510D}" presName="BalanceSpacing" presStyleCnt="0"/>
      <dgm:spPr/>
    </dgm:pt>
    <dgm:pt modelId="{B05FF803-6821-4F4E-9D16-DE761F3B7061}" type="pres">
      <dgm:prSet presAssocID="{33A31F4F-B229-4A8D-BC8C-526CCE1C510D}" presName="BalanceSpacing1" presStyleCnt="0"/>
      <dgm:spPr/>
    </dgm:pt>
    <dgm:pt modelId="{78608EFB-EDF9-4A01-9B2C-9C1F24E5C8FB}" type="pres">
      <dgm:prSet presAssocID="{4FD43641-77AD-403D-AF3D-6498E8CD6DF9}" presName="Accent1Text" presStyleLbl="node1" presStyleIdx="1" presStyleCnt="6"/>
      <dgm:spPr/>
    </dgm:pt>
    <dgm:pt modelId="{BCE7BBA2-2A19-4850-BF2C-CFC575C89010}" type="pres">
      <dgm:prSet presAssocID="{4FD43641-77AD-403D-AF3D-6498E8CD6DF9}" presName="spaceBetweenRectangles" presStyleCnt="0"/>
      <dgm:spPr/>
    </dgm:pt>
    <dgm:pt modelId="{1D449B33-DCE6-4B5E-9FDC-14C34998F789}" type="pres">
      <dgm:prSet presAssocID="{963F4596-53C9-4BB8-9D8A-50838FA7AEFC}" presName="composite" presStyleCnt="0"/>
      <dgm:spPr/>
    </dgm:pt>
    <dgm:pt modelId="{3C09F22E-497D-4D42-ABD5-106A68868EDB}" type="pres">
      <dgm:prSet presAssocID="{963F4596-53C9-4BB8-9D8A-50838FA7AEFC}" presName="Parent1" presStyleLbl="node1" presStyleIdx="2" presStyleCnt="6">
        <dgm:presLayoutVars>
          <dgm:chMax val="1"/>
          <dgm:chPref val="1"/>
          <dgm:bulletEnabled val="1"/>
        </dgm:presLayoutVars>
      </dgm:prSet>
      <dgm:spPr/>
    </dgm:pt>
    <dgm:pt modelId="{270EA289-286C-427C-8BB2-F245B74592E5}" type="pres">
      <dgm:prSet presAssocID="{963F4596-53C9-4BB8-9D8A-50838FA7AEFC}" presName="Childtext1" presStyleLbl="revTx" presStyleIdx="1" presStyleCnt="3">
        <dgm:presLayoutVars>
          <dgm:chMax val="0"/>
          <dgm:chPref val="0"/>
          <dgm:bulletEnabled val="1"/>
        </dgm:presLayoutVars>
      </dgm:prSet>
      <dgm:spPr/>
    </dgm:pt>
    <dgm:pt modelId="{B73B0ABB-3764-4667-B81D-DD198FD8A256}" type="pres">
      <dgm:prSet presAssocID="{963F4596-53C9-4BB8-9D8A-50838FA7AEFC}" presName="BalanceSpacing" presStyleCnt="0"/>
      <dgm:spPr/>
    </dgm:pt>
    <dgm:pt modelId="{87BB9B31-9E86-44F7-A751-F71C3026B464}" type="pres">
      <dgm:prSet presAssocID="{963F4596-53C9-4BB8-9D8A-50838FA7AEFC}" presName="BalanceSpacing1" presStyleCnt="0"/>
      <dgm:spPr/>
    </dgm:pt>
    <dgm:pt modelId="{39A1E471-8DC8-4BF7-ABF6-A73DDCC517EE}" type="pres">
      <dgm:prSet presAssocID="{B9C57B06-D7A6-4DCF-85A3-08472A0F3C83}" presName="Accent1Text" presStyleLbl="node1" presStyleIdx="3" presStyleCnt="6"/>
      <dgm:spPr/>
    </dgm:pt>
    <dgm:pt modelId="{48517D8B-8EFA-448E-8ADB-7B3993DDF1A1}" type="pres">
      <dgm:prSet presAssocID="{B9C57B06-D7A6-4DCF-85A3-08472A0F3C83}" presName="spaceBetweenRectangles" presStyleCnt="0"/>
      <dgm:spPr/>
    </dgm:pt>
    <dgm:pt modelId="{5F62519A-7F35-445E-8DB7-B34184F3A752}" type="pres">
      <dgm:prSet presAssocID="{72D1D2D0-683F-4152-B7A9-1D5E64984293}" presName="composite" presStyleCnt="0"/>
      <dgm:spPr/>
    </dgm:pt>
    <dgm:pt modelId="{82C55263-368D-4261-822B-F34E0DD2DDF1}" type="pres">
      <dgm:prSet presAssocID="{72D1D2D0-683F-4152-B7A9-1D5E64984293}" presName="Parent1" presStyleLbl="node1" presStyleIdx="4" presStyleCnt="6">
        <dgm:presLayoutVars>
          <dgm:chMax val="1"/>
          <dgm:chPref val="1"/>
          <dgm:bulletEnabled val="1"/>
        </dgm:presLayoutVars>
      </dgm:prSet>
      <dgm:spPr/>
    </dgm:pt>
    <dgm:pt modelId="{5EDF4D49-27DA-49CE-A02B-FBE8A3394660}" type="pres">
      <dgm:prSet presAssocID="{72D1D2D0-683F-4152-B7A9-1D5E64984293}" presName="Childtext1" presStyleLbl="revTx" presStyleIdx="2" presStyleCnt="3">
        <dgm:presLayoutVars>
          <dgm:chMax val="0"/>
          <dgm:chPref val="0"/>
          <dgm:bulletEnabled val="1"/>
        </dgm:presLayoutVars>
      </dgm:prSet>
      <dgm:spPr/>
    </dgm:pt>
    <dgm:pt modelId="{DE8A2198-41D4-4B02-907C-62134660E114}" type="pres">
      <dgm:prSet presAssocID="{72D1D2D0-683F-4152-B7A9-1D5E64984293}" presName="BalanceSpacing" presStyleCnt="0"/>
      <dgm:spPr/>
    </dgm:pt>
    <dgm:pt modelId="{39D2B01C-D457-4F77-B01C-CBA9AEEFDDBE}" type="pres">
      <dgm:prSet presAssocID="{72D1D2D0-683F-4152-B7A9-1D5E64984293}" presName="BalanceSpacing1" presStyleCnt="0"/>
      <dgm:spPr/>
    </dgm:pt>
    <dgm:pt modelId="{07559D42-0981-463F-AE90-D8C14C42ED5E}" type="pres">
      <dgm:prSet presAssocID="{2B724B92-6FB4-43AA-A08D-983E52D933C8}" presName="Accent1Text" presStyleLbl="node1" presStyleIdx="5" presStyleCnt="6"/>
      <dgm:spPr/>
    </dgm:pt>
  </dgm:ptLst>
  <dgm:cxnLst>
    <dgm:cxn modelId="{22F3AF57-8F98-429A-B437-3D9C1C5DC579}" type="presOf" srcId="{2B724B92-6FB4-43AA-A08D-983E52D933C8}" destId="{07559D42-0981-463F-AE90-D8C14C42ED5E}" srcOrd="0" destOrd="0" presId="urn:microsoft.com/office/officeart/2008/layout/AlternatingHexagons"/>
    <dgm:cxn modelId="{529DDBAE-50D3-41CE-98F0-9C1DDFF7A0E3}" type="presOf" srcId="{4FD43641-77AD-403D-AF3D-6498E8CD6DF9}" destId="{78608EFB-EDF9-4A01-9B2C-9C1F24E5C8FB}" srcOrd="0" destOrd="0" presId="urn:microsoft.com/office/officeart/2008/layout/AlternatingHexagons"/>
    <dgm:cxn modelId="{734CD295-89EC-4DA8-8E1D-FD9FE1ED5051}" type="presOf" srcId="{33A31F4F-B229-4A8D-BC8C-526CCE1C510D}" destId="{F172DD45-53D7-49A9-81A5-D55581E8F7F3}" srcOrd="0" destOrd="0" presId="urn:microsoft.com/office/officeart/2008/layout/AlternatingHexagons"/>
    <dgm:cxn modelId="{F58AA1CE-14FA-48B1-8386-90116DB5CB4B}" type="presOf" srcId="{72D1D2D0-683F-4152-B7A9-1D5E64984293}" destId="{82C55263-368D-4261-822B-F34E0DD2DDF1}" srcOrd="0" destOrd="0" presId="urn:microsoft.com/office/officeart/2008/layout/AlternatingHexagons"/>
    <dgm:cxn modelId="{92DD23FE-DEE6-47BD-8D25-719F143BB02F}" srcId="{2A5ADB6C-E53F-41A8-A3EE-3D61AC0AEE4A}" destId="{963F4596-53C9-4BB8-9D8A-50838FA7AEFC}" srcOrd="1" destOrd="0" parTransId="{3D453DA6-7472-49C8-8044-BCF7B8752DEB}" sibTransId="{B9C57B06-D7A6-4DCF-85A3-08472A0F3C83}"/>
    <dgm:cxn modelId="{F63A2E0A-26C3-496E-8A70-5CB5AB70F084}" type="presOf" srcId="{2A5ADB6C-E53F-41A8-A3EE-3D61AC0AEE4A}" destId="{6C2EE5D0-CF69-4479-B24E-4E22E8E666EB}" srcOrd="0" destOrd="0" presId="urn:microsoft.com/office/officeart/2008/layout/AlternatingHexagons"/>
    <dgm:cxn modelId="{C1731681-FD38-46F5-8F06-6F28480D10F7}" srcId="{2A5ADB6C-E53F-41A8-A3EE-3D61AC0AEE4A}" destId="{72D1D2D0-683F-4152-B7A9-1D5E64984293}" srcOrd="2" destOrd="0" parTransId="{CBB44925-560E-48C5-BCCF-FF87F2D4786F}" sibTransId="{2B724B92-6FB4-43AA-A08D-983E52D933C8}"/>
    <dgm:cxn modelId="{F981C6E4-DDD8-40AC-8568-3AE29F675748}" type="presOf" srcId="{963F4596-53C9-4BB8-9D8A-50838FA7AEFC}" destId="{3C09F22E-497D-4D42-ABD5-106A68868EDB}" srcOrd="0" destOrd="0" presId="urn:microsoft.com/office/officeart/2008/layout/AlternatingHexagons"/>
    <dgm:cxn modelId="{397C02D9-A04A-4549-811B-4A9427F2B06E}" srcId="{2A5ADB6C-E53F-41A8-A3EE-3D61AC0AEE4A}" destId="{33A31F4F-B229-4A8D-BC8C-526CCE1C510D}" srcOrd="0" destOrd="0" parTransId="{98E2447C-8AB4-4705-BD4B-BE3F93149890}" sibTransId="{4FD43641-77AD-403D-AF3D-6498E8CD6DF9}"/>
    <dgm:cxn modelId="{ADE0C66C-F61B-4C72-990D-0408D99317BF}" type="presOf" srcId="{B9C57B06-D7A6-4DCF-85A3-08472A0F3C83}" destId="{39A1E471-8DC8-4BF7-ABF6-A73DDCC517EE}" srcOrd="0" destOrd="0" presId="urn:microsoft.com/office/officeart/2008/layout/AlternatingHexagons"/>
    <dgm:cxn modelId="{EE2C2035-178E-40DB-94E3-4F1E8629C06C}" type="presParOf" srcId="{6C2EE5D0-CF69-4479-B24E-4E22E8E666EB}" destId="{A4C21A94-6A44-47F3-9C26-E6AC745DD718}" srcOrd="0" destOrd="0" presId="urn:microsoft.com/office/officeart/2008/layout/AlternatingHexagons"/>
    <dgm:cxn modelId="{8E93FF11-9304-4E5B-AAA4-0EEA11E9CCD6}" type="presParOf" srcId="{A4C21A94-6A44-47F3-9C26-E6AC745DD718}" destId="{F172DD45-53D7-49A9-81A5-D55581E8F7F3}" srcOrd="0" destOrd="0" presId="urn:microsoft.com/office/officeart/2008/layout/AlternatingHexagons"/>
    <dgm:cxn modelId="{4F601A8D-9FD1-4345-B474-4012B08AD2FB}" type="presParOf" srcId="{A4C21A94-6A44-47F3-9C26-E6AC745DD718}" destId="{EC74901E-5165-4C34-A1A5-50C523801D9F}" srcOrd="1" destOrd="0" presId="urn:microsoft.com/office/officeart/2008/layout/AlternatingHexagons"/>
    <dgm:cxn modelId="{4A96A250-1D8D-494D-82CC-41E0E500BCD7}" type="presParOf" srcId="{A4C21A94-6A44-47F3-9C26-E6AC745DD718}" destId="{4FF93F5B-1EA3-4338-89BA-51088E49C2D0}" srcOrd="2" destOrd="0" presId="urn:microsoft.com/office/officeart/2008/layout/AlternatingHexagons"/>
    <dgm:cxn modelId="{CC2685A8-72AD-4D04-84EA-3D101A9AD804}" type="presParOf" srcId="{A4C21A94-6A44-47F3-9C26-E6AC745DD718}" destId="{B05FF803-6821-4F4E-9D16-DE761F3B7061}" srcOrd="3" destOrd="0" presId="urn:microsoft.com/office/officeart/2008/layout/AlternatingHexagons"/>
    <dgm:cxn modelId="{03E5597C-9817-4DA3-8A01-796A8B4C10D2}" type="presParOf" srcId="{A4C21A94-6A44-47F3-9C26-E6AC745DD718}" destId="{78608EFB-EDF9-4A01-9B2C-9C1F24E5C8FB}" srcOrd="4" destOrd="0" presId="urn:microsoft.com/office/officeart/2008/layout/AlternatingHexagons"/>
    <dgm:cxn modelId="{9B2C44F4-6A91-43C8-8821-5623205791DF}" type="presParOf" srcId="{6C2EE5D0-CF69-4479-B24E-4E22E8E666EB}" destId="{BCE7BBA2-2A19-4850-BF2C-CFC575C89010}" srcOrd="1" destOrd="0" presId="urn:microsoft.com/office/officeart/2008/layout/AlternatingHexagons"/>
    <dgm:cxn modelId="{84795156-7918-434E-9BE4-56325418E27A}" type="presParOf" srcId="{6C2EE5D0-CF69-4479-B24E-4E22E8E666EB}" destId="{1D449B33-DCE6-4B5E-9FDC-14C34998F789}" srcOrd="2" destOrd="0" presId="urn:microsoft.com/office/officeart/2008/layout/AlternatingHexagons"/>
    <dgm:cxn modelId="{E6823748-B61C-43EE-8EBA-64E205C7E9AF}" type="presParOf" srcId="{1D449B33-DCE6-4B5E-9FDC-14C34998F789}" destId="{3C09F22E-497D-4D42-ABD5-106A68868EDB}" srcOrd="0" destOrd="0" presId="urn:microsoft.com/office/officeart/2008/layout/AlternatingHexagons"/>
    <dgm:cxn modelId="{6C363065-38F7-4BC6-82BE-14E5A974937C}" type="presParOf" srcId="{1D449B33-DCE6-4B5E-9FDC-14C34998F789}" destId="{270EA289-286C-427C-8BB2-F245B74592E5}" srcOrd="1" destOrd="0" presId="urn:microsoft.com/office/officeart/2008/layout/AlternatingHexagons"/>
    <dgm:cxn modelId="{5C8F101F-3D41-42D1-82A1-13616355BA3A}" type="presParOf" srcId="{1D449B33-DCE6-4B5E-9FDC-14C34998F789}" destId="{B73B0ABB-3764-4667-B81D-DD198FD8A256}" srcOrd="2" destOrd="0" presId="urn:microsoft.com/office/officeart/2008/layout/AlternatingHexagons"/>
    <dgm:cxn modelId="{ED751F6D-5DCC-4E22-A2CB-0F5044251660}" type="presParOf" srcId="{1D449B33-DCE6-4B5E-9FDC-14C34998F789}" destId="{87BB9B31-9E86-44F7-A751-F71C3026B464}" srcOrd="3" destOrd="0" presId="urn:microsoft.com/office/officeart/2008/layout/AlternatingHexagons"/>
    <dgm:cxn modelId="{7BAF1D98-4C24-4F25-9AFD-CDF095AAFBAD}" type="presParOf" srcId="{1D449B33-DCE6-4B5E-9FDC-14C34998F789}" destId="{39A1E471-8DC8-4BF7-ABF6-A73DDCC517EE}" srcOrd="4" destOrd="0" presId="urn:microsoft.com/office/officeart/2008/layout/AlternatingHexagons"/>
    <dgm:cxn modelId="{4ED6A0AB-2D5F-4544-B385-B8045993F00D}" type="presParOf" srcId="{6C2EE5D0-CF69-4479-B24E-4E22E8E666EB}" destId="{48517D8B-8EFA-448E-8ADB-7B3993DDF1A1}" srcOrd="3" destOrd="0" presId="urn:microsoft.com/office/officeart/2008/layout/AlternatingHexagons"/>
    <dgm:cxn modelId="{636863D1-17FE-49B1-A14A-6AD4405E1013}" type="presParOf" srcId="{6C2EE5D0-CF69-4479-B24E-4E22E8E666EB}" destId="{5F62519A-7F35-445E-8DB7-B34184F3A752}" srcOrd="4" destOrd="0" presId="urn:microsoft.com/office/officeart/2008/layout/AlternatingHexagons"/>
    <dgm:cxn modelId="{A9B13478-158A-4CA1-A314-BA4C2E1B84B7}" type="presParOf" srcId="{5F62519A-7F35-445E-8DB7-B34184F3A752}" destId="{82C55263-368D-4261-822B-F34E0DD2DDF1}" srcOrd="0" destOrd="0" presId="urn:microsoft.com/office/officeart/2008/layout/AlternatingHexagons"/>
    <dgm:cxn modelId="{7D47A41D-6B96-4180-B406-3602FB23B739}" type="presParOf" srcId="{5F62519A-7F35-445E-8DB7-B34184F3A752}" destId="{5EDF4D49-27DA-49CE-A02B-FBE8A3394660}" srcOrd="1" destOrd="0" presId="urn:microsoft.com/office/officeart/2008/layout/AlternatingHexagons"/>
    <dgm:cxn modelId="{7575C268-DF28-4FC0-B095-11869A12B9FF}" type="presParOf" srcId="{5F62519A-7F35-445E-8DB7-B34184F3A752}" destId="{DE8A2198-41D4-4B02-907C-62134660E114}" srcOrd="2" destOrd="0" presId="urn:microsoft.com/office/officeart/2008/layout/AlternatingHexagons"/>
    <dgm:cxn modelId="{443217E5-79D1-42F8-BAF9-0AC074838997}" type="presParOf" srcId="{5F62519A-7F35-445E-8DB7-B34184F3A752}" destId="{39D2B01C-D457-4F77-B01C-CBA9AEEFDDBE}" srcOrd="3" destOrd="0" presId="urn:microsoft.com/office/officeart/2008/layout/AlternatingHexagons"/>
    <dgm:cxn modelId="{5B7ECFE4-E36E-44F9-9A93-CC71DDF8849F}" type="presParOf" srcId="{5F62519A-7F35-445E-8DB7-B34184F3A752}" destId="{07559D42-0981-463F-AE90-D8C14C42ED5E}"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5ADB6C-E53F-41A8-A3EE-3D61AC0AEE4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it-IT"/>
        </a:p>
      </dgm:t>
    </dgm:pt>
    <dgm:pt modelId="{33A31F4F-B229-4A8D-BC8C-526CCE1C510D}">
      <dgm:prSet phldrT="[Testo]"/>
      <dgm:spPr/>
      <dgm:t>
        <a:bodyPr/>
        <a:lstStyle/>
        <a:p>
          <a:r>
            <a:rPr lang="it-IT" dirty="0"/>
            <a:t>A</a:t>
          </a:r>
        </a:p>
      </dgm:t>
    </dgm:pt>
    <dgm:pt modelId="{98E2447C-8AB4-4705-BD4B-BE3F93149890}" type="parTrans" cxnId="{397C02D9-A04A-4549-811B-4A9427F2B06E}">
      <dgm:prSet/>
      <dgm:spPr/>
      <dgm:t>
        <a:bodyPr/>
        <a:lstStyle/>
        <a:p>
          <a:endParaRPr lang="it-IT"/>
        </a:p>
      </dgm:t>
    </dgm:pt>
    <dgm:pt modelId="{4FD43641-77AD-403D-AF3D-6498E8CD6DF9}" type="sibTrans" cxnId="{397C02D9-A04A-4549-811B-4A9427F2B06E}">
      <dgm:prSet/>
      <dgm:spPr/>
      <dgm:t>
        <a:bodyPr/>
        <a:lstStyle/>
        <a:p>
          <a:endParaRPr lang="it-IT"/>
        </a:p>
      </dgm:t>
    </dgm:pt>
    <dgm:pt modelId="{963F4596-53C9-4BB8-9D8A-50838FA7AEFC}">
      <dgm:prSet phldrT="[Testo]"/>
      <dgm:spPr/>
      <dgm:t>
        <a:bodyPr/>
        <a:lstStyle/>
        <a:p>
          <a:r>
            <a:rPr lang="it-IT" dirty="0"/>
            <a:t>A</a:t>
          </a:r>
        </a:p>
      </dgm:t>
    </dgm:pt>
    <dgm:pt modelId="{3D453DA6-7472-49C8-8044-BCF7B8752DEB}" type="parTrans" cxnId="{92DD23FE-DEE6-47BD-8D25-719F143BB02F}">
      <dgm:prSet/>
      <dgm:spPr/>
      <dgm:t>
        <a:bodyPr/>
        <a:lstStyle/>
        <a:p>
          <a:endParaRPr lang="it-IT"/>
        </a:p>
      </dgm:t>
    </dgm:pt>
    <dgm:pt modelId="{B9C57B06-D7A6-4DCF-85A3-08472A0F3C83}" type="sibTrans" cxnId="{92DD23FE-DEE6-47BD-8D25-719F143BB02F}">
      <dgm:prSet/>
      <dgm:spPr/>
      <dgm:t>
        <a:bodyPr/>
        <a:lstStyle/>
        <a:p>
          <a:endParaRPr lang="it-IT"/>
        </a:p>
      </dgm:t>
    </dgm:pt>
    <dgm:pt modelId="{72D1D2D0-683F-4152-B7A9-1D5E64984293}">
      <dgm:prSet phldrT="[Testo]"/>
      <dgm:spPr/>
      <dgm:t>
        <a:bodyPr/>
        <a:lstStyle/>
        <a:p>
          <a:r>
            <a:rPr lang="it-IT" dirty="0"/>
            <a:t>A</a:t>
          </a:r>
        </a:p>
      </dgm:t>
    </dgm:pt>
    <dgm:pt modelId="{CBB44925-560E-48C5-BCCF-FF87F2D4786F}" type="parTrans" cxnId="{C1731681-FD38-46F5-8F06-6F28480D10F7}">
      <dgm:prSet/>
      <dgm:spPr/>
      <dgm:t>
        <a:bodyPr/>
        <a:lstStyle/>
        <a:p>
          <a:endParaRPr lang="it-IT"/>
        </a:p>
      </dgm:t>
    </dgm:pt>
    <dgm:pt modelId="{2B724B92-6FB4-43AA-A08D-983E52D933C8}" type="sibTrans" cxnId="{C1731681-FD38-46F5-8F06-6F28480D10F7}">
      <dgm:prSet/>
      <dgm:spPr/>
      <dgm:t>
        <a:bodyPr/>
        <a:lstStyle/>
        <a:p>
          <a:endParaRPr lang="it-IT"/>
        </a:p>
      </dgm:t>
    </dgm:pt>
    <dgm:pt modelId="{890E84F3-1358-4E3C-8488-07A205586E11}">
      <dgm:prSet phldrT="[Testo]"/>
      <dgm:spPr/>
      <dgm:t>
        <a:bodyPr/>
        <a:lstStyle/>
        <a:p>
          <a:r>
            <a:rPr lang="it-IT" dirty="0"/>
            <a:t>A</a:t>
          </a:r>
        </a:p>
      </dgm:t>
    </dgm:pt>
    <dgm:pt modelId="{43AE72A3-6234-4D0B-A934-64B6A03C1D34}" type="parTrans" cxnId="{5F6BD040-C4BE-4F56-BA31-A9B6D66CB636}">
      <dgm:prSet/>
      <dgm:spPr/>
      <dgm:t>
        <a:bodyPr/>
        <a:lstStyle/>
        <a:p>
          <a:endParaRPr lang="it-IT"/>
        </a:p>
      </dgm:t>
    </dgm:pt>
    <dgm:pt modelId="{2F54D934-62C9-4E74-AFDA-3897F614F78E}" type="sibTrans" cxnId="{5F6BD040-C4BE-4F56-BA31-A9B6D66CB636}">
      <dgm:prSet/>
      <dgm:spPr/>
      <dgm:t>
        <a:bodyPr/>
        <a:lstStyle/>
        <a:p>
          <a:endParaRPr lang="it-IT"/>
        </a:p>
      </dgm:t>
    </dgm:pt>
    <dgm:pt modelId="{6C2EE5D0-CF69-4479-B24E-4E22E8E666EB}" type="pres">
      <dgm:prSet presAssocID="{2A5ADB6C-E53F-41A8-A3EE-3D61AC0AEE4A}" presName="Name0" presStyleCnt="0">
        <dgm:presLayoutVars>
          <dgm:chMax/>
          <dgm:chPref/>
          <dgm:dir/>
          <dgm:animLvl val="lvl"/>
        </dgm:presLayoutVars>
      </dgm:prSet>
      <dgm:spPr/>
    </dgm:pt>
    <dgm:pt modelId="{A4C21A94-6A44-47F3-9C26-E6AC745DD718}" type="pres">
      <dgm:prSet presAssocID="{33A31F4F-B229-4A8D-BC8C-526CCE1C510D}" presName="composite" presStyleCnt="0"/>
      <dgm:spPr/>
    </dgm:pt>
    <dgm:pt modelId="{F172DD45-53D7-49A9-81A5-D55581E8F7F3}" type="pres">
      <dgm:prSet presAssocID="{33A31F4F-B229-4A8D-BC8C-526CCE1C510D}" presName="Parent1" presStyleLbl="node1" presStyleIdx="0" presStyleCnt="8">
        <dgm:presLayoutVars>
          <dgm:chMax val="1"/>
          <dgm:chPref val="1"/>
          <dgm:bulletEnabled val="1"/>
        </dgm:presLayoutVars>
      </dgm:prSet>
      <dgm:spPr/>
    </dgm:pt>
    <dgm:pt modelId="{EC74901E-5165-4C34-A1A5-50C523801D9F}" type="pres">
      <dgm:prSet presAssocID="{33A31F4F-B229-4A8D-BC8C-526CCE1C510D}" presName="Childtext1" presStyleLbl="revTx" presStyleIdx="0" presStyleCnt="4">
        <dgm:presLayoutVars>
          <dgm:chMax val="0"/>
          <dgm:chPref val="0"/>
          <dgm:bulletEnabled val="1"/>
        </dgm:presLayoutVars>
      </dgm:prSet>
      <dgm:spPr/>
    </dgm:pt>
    <dgm:pt modelId="{4FF93F5B-1EA3-4338-89BA-51088E49C2D0}" type="pres">
      <dgm:prSet presAssocID="{33A31F4F-B229-4A8D-BC8C-526CCE1C510D}" presName="BalanceSpacing" presStyleCnt="0"/>
      <dgm:spPr/>
    </dgm:pt>
    <dgm:pt modelId="{B05FF803-6821-4F4E-9D16-DE761F3B7061}" type="pres">
      <dgm:prSet presAssocID="{33A31F4F-B229-4A8D-BC8C-526CCE1C510D}" presName="BalanceSpacing1" presStyleCnt="0"/>
      <dgm:spPr/>
    </dgm:pt>
    <dgm:pt modelId="{78608EFB-EDF9-4A01-9B2C-9C1F24E5C8FB}" type="pres">
      <dgm:prSet presAssocID="{4FD43641-77AD-403D-AF3D-6498E8CD6DF9}" presName="Accent1Text" presStyleLbl="node1" presStyleIdx="1" presStyleCnt="8"/>
      <dgm:spPr/>
    </dgm:pt>
    <dgm:pt modelId="{BCE7BBA2-2A19-4850-BF2C-CFC575C89010}" type="pres">
      <dgm:prSet presAssocID="{4FD43641-77AD-403D-AF3D-6498E8CD6DF9}" presName="spaceBetweenRectangles" presStyleCnt="0"/>
      <dgm:spPr/>
    </dgm:pt>
    <dgm:pt modelId="{1D449B33-DCE6-4B5E-9FDC-14C34998F789}" type="pres">
      <dgm:prSet presAssocID="{963F4596-53C9-4BB8-9D8A-50838FA7AEFC}" presName="composite" presStyleCnt="0"/>
      <dgm:spPr/>
    </dgm:pt>
    <dgm:pt modelId="{3C09F22E-497D-4D42-ABD5-106A68868EDB}" type="pres">
      <dgm:prSet presAssocID="{963F4596-53C9-4BB8-9D8A-50838FA7AEFC}" presName="Parent1" presStyleLbl="node1" presStyleIdx="2" presStyleCnt="8">
        <dgm:presLayoutVars>
          <dgm:chMax val="1"/>
          <dgm:chPref val="1"/>
          <dgm:bulletEnabled val="1"/>
        </dgm:presLayoutVars>
      </dgm:prSet>
      <dgm:spPr/>
    </dgm:pt>
    <dgm:pt modelId="{270EA289-286C-427C-8BB2-F245B74592E5}" type="pres">
      <dgm:prSet presAssocID="{963F4596-53C9-4BB8-9D8A-50838FA7AEFC}" presName="Childtext1" presStyleLbl="revTx" presStyleIdx="1" presStyleCnt="4">
        <dgm:presLayoutVars>
          <dgm:chMax val="0"/>
          <dgm:chPref val="0"/>
          <dgm:bulletEnabled val="1"/>
        </dgm:presLayoutVars>
      </dgm:prSet>
      <dgm:spPr/>
    </dgm:pt>
    <dgm:pt modelId="{B73B0ABB-3764-4667-B81D-DD198FD8A256}" type="pres">
      <dgm:prSet presAssocID="{963F4596-53C9-4BB8-9D8A-50838FA7AEFC}" presName="BalanceSpacing" presStyleCnt="0"/>
      <dgm:spPr/>
    </dgm:pt>
    <dgm:pt modelId="{87BB9B31-9E86-44F7-A751-F71C3026B464}" type="pres">
      <dgm:prSet presAssocID="{963F4596-53C9-4BB8-9D8A-50838FA7AEFC}" presName="BalanceSpacing1" presStyleCnt="0"/>
      <dgm:spPr/>
    </dgm:pt>
    <dgm:pt modelId="{39A1E471-8DC8-4BF7-ABF6-A73DDCC517EE}" type="pres">
      <dgm:prSet presAssocID="{B9C57B06-D7A6-4DCF-85A3-08472A0F3C83}" presName="Accent1Text" presStyleLbl="node1" presStyleIdx="3" presStyleCnt="8"/>
      <dgm:spPr/>
    </dgm:pt>
    <dgm:pt modelId="{48517D8B-8EFA-448E-8ADB-7B3993DDF1A1}" type="pres">
      <dgm:prSet presAssocID="{B9C57B06-D7A6-4DCF-85A3-08472A0F3C83}" presName="spaceBetweenRectangles" presStyleCnt="0"/>
      <dgm:spPr/>
    </dgm:pt>
    <dgm:pt modelId="{5F62519A-7F35-445E-8DB7-B34184F3A752}" type="pres">
      <dgm:prSet presAssocID="{72D1D2D0-683F-4152-B7A9-1D5E64984293}" presName="composite" presStyleCnt="0"/>
      <dgm:spPr/>
    </dgm:pt>
    <dgm:pt modelId="{82C55263-368D-4261-822B-F34E0DD2DDF1}" type="pres">
      <dgm:prSet presAssocID="{72D1D2D0-683F-4152-B7A9-1D5E64984293}" presName="Parent1" presStyleLbl="node1" presStyleIdx="4" presStyleCnt="8">
        <dgm:presLayoutVars>
          <dgm:chMax val="1"/>
          <dgm:chPref val="1"/>
          <dgm:bulletEnabled val="1"/>
        </dgm:presLayoutVars>
      </dgm:prSet>
      <dgm:spPr/>
    </dgm:pt>
    <dgm:pt modelId="{5EDF4D49-27DA-49CE-A02B-FBE8A3394660}" type="pres">
      <dgm:prSet presAssocID="{72D1D2D0-683F-4152-B7A9-1D5E64984293}" presName="Childtext1" presStyleLbl="revTx" presStyleIdx="2" presStyleCnt="4">
        <dgm:presLayoutVars>
          <dgm:chMax val="0"/>
          <dgm:chPref val="0"/>
          <dgm:bulletEnabled val="1"/>
        </dgm:presLayoutVars>
      </dgm:prSet>
      <dgm:spPr/>
    </dgm:pt>
    <dgm:pt modelId="{DE8A2198-41D4-4B02-907C-62134660E114}" type="pres">
      <dgm:prSet presAssocID="{72D1D2D0-683F-4152-B7A9-1D5E64984293}" presName="BalanceSpacing" presStyleCnt="0"/>
      <dgm:spPr/>
    </dgm:pt>
    <dgm:pt modelId="{39D2B01C-D457-4F77-B01C-CBA9AEEFDDBE}" type="pres">
      <dgm:prSet presAssocID="{72D1D2D0-683F-4152-B7A9-1D5E64984293}" presName="BalanceSpacing1" presStyleCnt="0"/>
      <dgm:spPr/>
    </dgm:pt>
    <dgm:pt modelId="{07559D42-0981-463F-AE90-D8C14C42ED5E}" type="pres">
      <dgm:prSet presAssocID="{2B724B92-6FB4-43AA-A08D-983E52D933C8}" presName="Accent1Text" presStyleLbl="node1" presStyleIdx="5" presStyleCnt="8"/>
      <dgm:spPr/>
    </dgm:pt>
    <dgm:pt modelId="{D6E044A9-2898-41E6-B86D-E73733D7C0ED}" type="pres">
      <dgm:prSet presAssocID="{2B724B92-6FB4-43AA-A08D-983E52D933C8}" presName="spaceBetweenRectangles" presStyleCnt="0"/>
      <dgm:spPr/>
    </dgm:pt>
    <dgm:pt modelId="{75B4CF8C-FA53-4C32-ABDF-3876BEAF8E2C}" type="pres">
      <dgm:prSet presAssocID="{890E84F3-1358-4E3C-8488-07A205586E11}" presName="composite" presStyleCnt="0"/>
      <dgm:spPr/>
    </dgm:pt>
    <dgm:pt modelId="{2B6F1B2B-A2F2-4BE9-89A3-E8435834ACBD}" type="pres">
      <dgm:prSet presAssocID="{890E84F3-1358-4E3C-8488-07A205586E11}" presName="Parent1" presStyleLbl="node1" presStyleIdx="6" presStyleCnt="8">
        <dgm:presLayoutVars>
          <dgm:chMax val="1"/>
          <dgm:chPref val="1"/>
          <dgm:bulletEnabled val="1"/>
        </dgm:presLayoutVars>
      </dgm:prSet>
      <dgm:spPr/>
    </dgm:pt>
    <dgm:pt modelId="{6CE1E80D-89A4-49C4-82E9-75844D13CA8A}" type="pres">
      <dgm:prSet presAssocID="{890E84F3-1358-4E3C-8488-07A205586E11}" presName="Childtext1" presStyleLbl="revTx" presStyleIdx="3" presStyleCnt="4">
        <dgm:presLayoutVars>
          <dgm:chMax val="0"/>
          <dgm:chPref val="0"/>
          <dgm:bulletEnabled val="1"/>
        </dgm:presLayoutVars>
      </dgm:prSet>
      <dgm:spPr/>
    </dgm:pt>
    <dgm:pt modelId="{233BF5E5-1A00-4360-9E86-CA1FCD23A47D}" type="pres">
      <dgm:prSet presAssocID="{890E84F3-1358-4E3C-8488-07A205586E11}" presName="BalanceSpacing" presStyleCnt="0"/>
      <dgm:spPr/>
    </dgm:pt>
    <dgm:pt modelId="{FF44F168-5B61-4B3C-A47D-2E46F5C14CE5}" type="pres">
      <dgm:prSet presAssocID="{890E84F3-1358-4E3C-8488-07A205586E11}" presName="BalanceSpacing1" presStyleCnt="0"/>
      <dgm:spPr/>
    </dgm:pt>
    <dgm:pt modelId="{747E287C-4A98-470C-AABF-4D4C21BEAE72}" type="pres">
      <dgm:prSet presAssocID="{2F54D934-62C9-4E74-AFDA-3897F614F78E}" presName="Accent1Text" presStyleLbl="node1" presStyleIdx="7" presStyleCnt="8"/>
      <dgm:spPr/>
    </dgm:pt>
  </dgm:ptLst>
  <dgm:cxnLst>
    <dgm:cxn modelId="{5F6BD040-C4BE-4F56-BA31-A9B6D66CB636}" srcId="{2A5ADB6C-E53F-41A8-A3EE-3D61AC0AEE4A}" destId="{890E84F3-1358-4E3C-8488-07A205586E11}" srcOrd="3" destOrd="0" parTransId="{43AE72A3-6234-4D0B-A934-64B6A03C1D34}" sibTransId="{2F54D934-62C9-4E74-AFDA-3897F614F78E}"/>
    <dgm:cxn modelId="{DAC4CD81-17C9-4D49-BD9E-FA36E8573B12}" type="presOf" srcId="{4FD43641-77AD-403D-AF3D-6498E8CD6DF9}" destId="{78608EFB-EDF9-4A01-9B2C-9C1F24E5C8FB}" srcOrd="0" destOrd="0" presId="urn:microsoft.com/office/officeart/2008/layout/AlternatingHexagons"/>
    <dgm:cxn modelId="{7F6E5417-60C6-4243-8B97-92A258E9E21C}" type="presOf" srcId="{890E84F3-1358-4E3C-8488-07A205586E11}" destId="{2B6F1B2B-A2F2-4BE9-89A3-E8435834ACBD}" srcOrd="0" destOrd="0" presId="urn:microsoft.com/office/officeart/2008/layout/AlternatingHexagons"/>
    <dgm:cxn modelId="{CC80217C-05AF-4B04-BA9E-F4E8873CB849}" type="presOf" srcId="{2B724B92-6FB4-43AA-A08D-983E52D933C8}" destId="{07559D42-0981-463F-AE90-D8C14C42ED5E}" srcOrd="0" destOrd="0" presId="urn:microsoft.com/office/officeart/2008/layout/AlternatingHexagons"/>
    <dgm:cxn modelId="{C6A301DC-7C69-4A31-9AF4-5BA96694C44D}" type="presOf" srcId="{2F54D934-62C9-4E74-AFDA-3897F614F78E}" destId="{747E287C-4A98-470C-AABF-4D4C21BEAE72}" srcOrd="0" destOrd="0" presId="urn:microsoft.com/office/officeart/2008/layout/AlternatingHexagons"/>
    <dgm:cxn modelId="{92DD23FE-DEE6-47BD-8D25-719F143BB02F}" srcId="{2A5ADB6C-E53F-41A8-A3EE-3D61AC0AEE4A}" destId="{963F4596-53C9-4BB8-9D8A-50838FA7AEFC}" srcOrd="1" destOrd="0" parTransId="{3D453DA6-7472-49C8-8044-BCF7B8752DEB}" sibTransId="{B9C57B06-D7A6-4DCF-85A3-08472A0F3C83}"/>
    <dgm:cxn modelId="{FE16C281-65BF-42B8-BECA-43368809C852}" type="presOf" srcId="{963F4596-53C9-4BB8-9D8A-50838FA7AEFC}" destId="{3C09F22E-497D-4D42-ABD5-106A68868EDB}" srcOrd="0" destOrd="0" presId="urn:microsoft.com/office/officeart/2008/layout/AlternatingHexagons"/>
    <dgm:cxn modelId="{C1731681-FD38-46F5-8F06-6F28480D10F7}" srcId="{2A5ADB6C-E53F-41A8-A3EE-3D61AC0AEE4A}" destId="{72D1D2D0-683F-4152-B7A9-1D5E64984293}" srcOrd="2" destOrd="0" parTransId="{CBB44925-560E-48C5-BCCF-FF87F2D4786F}" sibTransId="{2B724B92-6FB4-43AA-A08D-983E52D933C8}"/>
    <dgm:cxn modelId="{223DF67C-EB2F-4B71-95A6-C7D0AEEEDE68}" type="presOf" srcId="{33A31F4F-B229-4A8D-BC8C-526CCE1C510D}" destId="{F172DD45-53D7-49A9-81A5-D55581E8F7F3}" srcOrd="0" destOrd="0" presId="urn:microsoft.com/office/officeart/2008/layout/AlternatingHexagons"/>
    <dgm:cxn modelId="{397C02D9-A04A-4549-811B-4A9427F2B06E}" srcId="{2A5ADB6C-E53F-41A8-A3EE-3D61AC0AEE4A}" destId="{33A31F4F-B229-4A8D-BC8C-526CCE1C510D}" srcOrd="0" destOrd="0" parTransId="{98E2447C-8AB4-4705-BD4B-BE3F93149890}" sibTransId="{4FD43641-77AD-403D-AF3D-6498E8CD6DF9}"/>
    <dgm:cxn modelId="{573B9DA7-C3BF-42F0-B5F1-B3291E84AFFE}" type="presOf" srcId="{72D1D2D0-683F-4152-B7A9-1D5E64984293}" destId="{82C55263-368D-4261-822B-F34E0DD2DDF1}" srcOrd="0" destOrd="0" presId="urn:microsoft.com/office/officeart/2008/layout/AlternatingHexagons"/>
    <dgm:cxn modelId="{9B4DC952-75DA-4A5B-A65C-409AEF88B87D}" type="presOf" srcId="{B9C57B06-D7A6-4DCF-85A3-08472A0F3C83}" destId="{39A1E471-8DC8-4BF7-ABF6-A73DDCC517EE}" srcOrd="0" destOrd="0" presId="urn:microsoft.com/office/officeart/2008/layout/AlternatingHexagons"/>
    <dgm:cxn modelId="{0A18D20D-0E5E-4BEC-8666-884B9A684365}" type="presOf" srcId="{2A5ADB6C-E53F-41A8-A3EE-3D61AC0AEE4A}" destId="{6C2EE5D0-CF69-4479-B24E-4E22E8E666EB}" srcOrd="0" destOrd="0" presId="urn:microsoft.com/office/officeart/2008/layout/AlternatingHexagons"/>
    <dgm:cxn modelId="{99CC2259-3B0D-4209-8527-21A4C9943B1A}" type="presParOf" srcId="{6C2EE5D0-CF69-4479-B24E-4E22E8E666EB}" destId="{A4C21A94-6A44-47F3-9C26-E6AC745DD718}" srcOrd="0" destOrd="0" presId="urn:microsoft.com/office/officeart/2008/layout/AlternatingHexagons"/>
    <dgm:cxn modelId="{FDE15B76-1209-43EB-B650-B39DE8B85D98}" type="presParOf" srcId="{A4C21A94-6A44-47F3-9C26-E6AC745DD718}" destId="{F172DD45-53D7-49A9-81A5-D55581E8F7F3}" srcOrd="0" destOrd="0" presId="urn:microsoft.com/office/officeart/2008/layout/AlternatingHexagons"/>
    <dgm:cxn modelId="{9E62DBD8-0690-4D17-852D-DEABB5E7C790}" type="presParOf" srcId="{A4C21A94-6A44-47F3-9C26-E6AC745DD718}" destId="{EC74901E-5165-4C34-A1A5-50C523801D9F}" srcOrd="1" destOrd="0" presId="urn:microsoft.com/office/officeart/2008/layout/AlternatingHexagons"/>
    <dgm:cxn modelId="{09FCBAC7-0B58-4366-9987-9B30A9F946F1}" type="presParOf" srcId="{A4C21A94-6A44-47F3-9C26-E6AC745DD718}" destId="{4FF93F5B-1EA3-4338-89BA-51088E49C2D0}" srcOrd="2" destOrd="0" presId="urn:microsoft.com/office/officeart/2008/layout/AlternatingHexagons"/>
    <dgm:cxn modelId="{D7B2DF06-129E-4E8B-93B1-5FE59CC4DEC1}" type="presParOf" srcId="{A4C21A94-6A44-47F3-9C26-E6AC745DD718}" destId="{B05FF803-6821-4F4E-9D16-DE761F3B7061}" srcOrd="3" destOrd="0" presId="urn:microsoft.com/office/officeart/2008/layout/AlternatingHexagons"/>
    <dgm:cxn modelId="{B779DCE1-4516-46E4-B8DB-C34CE05499AB}" type="presParOf" srcId="{A4C21A94-6A44-47F3-9C26-E6AC745DD718}" destId="{78608EFB-EDF9-4A01-9B2C-9C1F24E5C8FB}" srcOrd="4" destOrd="0" presId="urn:microsoft.com/office/officeart/2008/layout/AlternatingHexagons"/>
    <dgm:cxn modelId="{DCE771EA-49F2-4C8E-8317-9EBAAE85723C}" type="presParOf" srcId="{6C2EE5D0-CF69-4479-B24E-4E22E8E666EB}" destId="{BCE7BBA2-2A19-4850-BF2C-CFC575C89010}" srcOrd="1" destOrd="0" presId="urn:microsoft.com/office/officeart/2008/layout/AlternatingHexagons"/>
    <dgm:cxn modelId="{79C00298-54DA-411A-A94C-AD52ED8AB100}" type="presParOf" srcId="{6C2EE5D0-CF69-4479-B24E-4E22E8E666EB}" destId="{1D449B33-DCE6-4B5E-9FDC-14C34998F789}" srcOrd="2" destOrd="0" presId="urn:microsoft.com/office/officeart/2008/layout/AlternatingHexagons"/>
    <dgm:cxn modelId="{503F66C1-62E0-437F-B619-36ED9FB381ED}" type="presParOf" srcId="{1D449B33-DCE6-4B5E-9FDC-14C34998F789}" destId="{3C09F22E-497D-4D42-ABD5-106A68868EDB}" srcOrd="0" destOrd="0" presId="urn:microsoft.com/office/officeart/2008/layout/AlternatingHexagons"/>
    <dgm:cxn modelId="{83E315FC-3D76-4151-92E1-B6B42C2B6B33}" type="presParOf" srcId="{1D449B33-DCE6-4B5E-9FDC-14C34998F789}" destId="{270EA289-286C-427C-8BB2-F245B74592E5}" srcOrd="1" destOrd="0" presId="urn:microsoft.com/office/officeart/2008/layout/AlternatingHexagons"/>
    <dgm:cxn modelId="{B45CAE6E-2657-4E33-8F7E-03C216F678DF}" type="presParOf" srcId="{1D449B33-DCE6-4B5E-9FDC-14C34998F789}" destId="{B73B0ABB-3764-4667-B81D-DD198FD8A256}" srcOrd="2" destOrd="0" presId="urn:microsoft.com/office/officeart/2008/layout/AlternatingHexagons"/>
    <dgm:cxn modelId="{1723CC00-780F-4A11-BB50-AD189282CCB2}" type="presParOf" srcId="{1D449B33-DCE6-4B5E-9FDC-14C34998F789}" destId="{87BB9B31-9E86-44F7-A751-F71C3026B464}" srcOrd="3" destOrd="0" presId="urn:microsoft.com/office/officeart/2008/layout/AlternatingHexagons"/>
    <dgm:cxn modelId="{4D71781D-815F-4BC6-A74B-2960C34534A6}" type="presParOf" srcId="{1D449B33-DCE6-4B5E-9FDC-14C34998F789}" destId="{39A1E471-8DC8-4BF7-ABF6-A73DDCC517EE}" srcOrd="4" destOrd="0" presId="urn:microsoft.com/office/officeart/2008/layout/AlternatingHexagons"/>
    <dgm:cxn modelId="{B542D9CA-BF28-4EF9-9C61-5700A7F1EB51}" type="presParOf" srcId="{6C2EE5D0-CF69-4479-B24E-4E22E8E666EB}" destId="{48517D8B-8EFA-448E-8ADB-7B3993DDF1A1}" srcOrd="3" destOrd="0" presId="urn:microsoft.com/office/officeart/2008/layout/AlternatingHexagons"/>
    <dgm:cxn modelId="{73744789-F2A9-4E87-82DB-8436360A9EFC}" type="presParOf" srcId="{6C2EE5D0-CF69-4479-B24E-4E22E8E666EB}" destId="{5F62519A-7F35-445E-8DB7-B34184F3A752}" srcOrd="4" destOrd="0" presId="urn:microsoft.com/office/officeart/2008/layout/AlternatingHexagons"/>
    <dgm:cxn modelId="{0C79D9F3-4EF0-4367-88D5-B56B748793E4}" type="presParOf" srcId="{5F62519A-7F35-445E-8DB7-B34184F3A752}" destId="{82C55263-368D-4261-822B-F34E0DD2DDF1}" srcOrd="0" destOrd="0" presId="urn:microsoft.com/office/officeart/2008/layout/AlternatingHexagons"/>
    <dgm:cxn modelId="{049C87AB-79C5-4F78-8B83-36F2ADA2ECE5}" type="presParOf" srcId="{5F62519A-7F35-445E-8DB7-B34184F3A752}" destId="{5EDF4D49-27DA-49CE-A02B-FBE8A3394660}" srcOrd="1" destOrd="0" presId="urn:microsoft.com/office/officeart/2008/layout/AlternatingHexagons"/>
    <dgm:cxn modelId="{66A93428-BBD8-4AF6-95EA-E9A3096BB6F8}" type="presParOf" srcId="{5F62519A-7F35-445E-8DB7-B34184F3A752}" destId="{DE8A2198-41D4-4B02-907C-62134660E114}" srcOrd="2" destOrd="0" presId="urn:microsoft.com/office/officeart/2008/layout/AlternatingHexagons"/>
    <dgm:cxn modelId="{9987B6E0-BF9A-4C32-BF82-8CDBFB71B28E}" type="presParOf" srcId="{5F62519A-7F35-445E-8DB7-B34184F3A752}" destId="{39D2B01C-D457-4F77-B01C-CBA9AEEFDDBE}" srcOrd="3" destOrd="0" presId="urn:microsoft.com/office/officeart/2008/layout/AlternatingHexagons"/>
    <dgm:cxn modelId="{F79300EF-8FAC-451C-937F-F804BD4EA0CF}" type="presParOf" srcId="{5F62519A-7F35-445E-8DB7-B34184F3A752}" destId="{07559D42-0981-463F-AE90-D8C14C42ED5E}" srcOrd="4" destOrd="0" presId="urn:microsoft.com/office/officeart/2008/layout/AlternatingHexagons"/>
    <dgm:cxn modelId="{94A38813-E16F-43F4-8E0F-5164F42B37DB}" type="presParOf" srcId="{6C2EE5D0-CF69-4479-B24E-4E22E8E666EB}" destId="{D6E044A9-2898-41E6-B86D-E73733D7C0ED}" srcOrd="5" destOrd="0" presId="urn:microsoft.com/office/officeart/2008/layout/AlternatingHexagons"/>
    <dgm:cxn modelId="{8FAF4650-BC33-45FA-86E9-798531B3CB06}" type="presParOf" srcId="{6C2EE5D0-CF69-4479-B24E-4E22E8E666EB}" destId="{75B4CF8C-FA53-4C32-ABDF-3876BEAF8E2C}" srcOrd="6" destOrd="0" presId="urn:microsoft.com/office/officeart/2008/layout/AlternatingHexagons"/>
    <dgm:cxn modelId="{39080AB1-EE4B-402F-BF36-05C399C08AFF}" type="presParOf" srcId="{75B4CF8C-FA53-4C32-ABDF-3876BEAF8E2C}" destId="{2B6F1B2B-A2F2-4BE9-89A3-E8435834ACBD}" srcOrd="0" destOrd="0" presId="urn:microsoft.com/office/officeart/2008/layout/AlternatingHexagons"/>
    <dgm:cxn modelId="{C989C8DE-B303-4115-B59D-9D210F4B392D}" type="presParOf" srcId="{75B4CF8C-FA53-4C32-ABDF-3876BEAF8E2C}" destId="{6CE1E80D-89A4-49C4-82E9-75844D13CA8A}" srcOrd="1" destOrd="0" presId="urn:microsoft.com/office/officeart/2008/layout/AlternatingHexagons"/>
    <dgm:cxn modelId="{50665050-BDE9-4F10-8129-D9A9821DD824}" type="presParOf" srcId="{75B4CF8C-FA53-4C32-ABDF-3876BEAF8E2C}" destId="{233BF5E5-1A00-4360-9E86-CA1FCD23A47D}" srcOrd="2" destOrd="0" presId="urn:microsoft.com/office/officeart/2008/layout/AlternatingHexagons"/>
    <dgm:cxn modelId="{7D77D064-6DBB-41C6-A8D8-071E4C0E87B2}" type="presParOf" srcId="{75B4CF8C-FA53-4C32-ABDF-3876BEAF8E2C}" destId="{FF44F168-5B61-4B3C-A47D-2E46F5C14CE5}" srcOrd="3" destOrd="0" presId="urn:microsoft.com/office/officeart/2008/layout/AlternatingHexagons"/>
    <dgm:cxn modelId="{E39FD549-199A-4339-BCDF-C073CE414704}" type="presParOf" srcId="{75B4CF8C-FA53-4C32-ABDF-3876BEAF8E2C}" destId="{747E287C-4A98-470C-AABF-4D4C21BEAE72}" srcOrd="4" destOrd="0" presId="urn:microsoft.com/office/officeart/2008/layout/AlternatingHexagon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E8FD94-DDF4-425A-A98C-6F0266AC427B}" type="doc">
      <dgm:prSet loTypeId="urn:microsoft.com/office/officeart/2005/8/layout/lProcess2" loCatId="list" qsTypeId="urn:microsoft.com/office/officeart/2005/8/quickstyle/3d3" qsCatId="3D" csTypeId="urn:microsoft.com/office/officeart/2005/8/colors/accent1_2" csCatId="accent1" phldr="1"/>
      <dgm:spPr/>
      <dgm:t>
        <a:bodyPr/>
        <a:lstStyle/>
        <a:p>
          <a:endParaRPr lang="en-US"/>
        </a:p>
      </dgm:t>
    </dgm:pt>
    <dgm:pt modelId="{B8CCA689-60BA-4BFB-A824-D64A821E162A}">
      <dgm:prSet phldrT="[Text]"/>
      <dgm:spPr/>
      <dgm:t>
        <a:bodyPr/>
        <a:lstStyle/>
        <a:p>
          <a:r>
            <a:rPr lang="en-US" dirty="0"/>
            <a:t>Indicator Type</a:t>
          </a:r>
        </a:p>
      </dgm:t>
    </dgm:pt>
    <dgm:pt modelId="{F61979AE-EC10-4F76-81B6-81464D88D0C0}" type="parTrans" cxnId="{5D8919E4-7219-4745-B428-041083742474}">
      <dgm:prSet/>
      <dgm:spPr/>
      <dgm:t>
        <a:bodyPr/>
        <a:lstStyle/>
        <a:p>
          <a:endParaRPr lang="en-US"/>
        </a:p>
      </dgm:t>
    </dgm:pt>
    <dgm:pt modelId="{F5F62819-D554-406A-94CD-6C4297D9F161}" type="sibTrans" cxnId="{5D8919E4-7219-4745-B428-041083742474}">
      <dgm:prSet/>
      <dgm:spPr/>
      <dgm:t>
        <a:bodyPr/>
        <a:lstStyle/>
        <a:p>
          <a:endParaRPr lang="en-US"/>
        </a:p>
      </dgm:t>
    </dgm:pt>
    <dgm:pt modelId="{141CF488-C565-4E6F-A1D8-6A0B59AB09E5}">
      <dgm:prSet phldrT="[Text]"/>
      <dgm:spPr/>
      <dgm:t>
        <a:bodyPr/>
        <a:lstStyle/>
        <a:p>
          <a:r>
            <a:rPr lang="en-US" dirty="0"/>
            <a:t>GP Bulk Billing</a:t>
          </a:r>
        </a:p>
      </dgm:t>
    </dgm:pt>
    <dgm:pt modelId="{A8F92C74-4D2D-4061-ACA6-BA97A4B4770A}" type="parTrans" cxnId="{0C05E5C6-8D58-401B-AAB7-F8217AD59ED2}">
      <dgm:prSet/>
      <dgm:spPr/>
      <dgm:t>
        <a:bodyPr/>
        <a:lstStyle/>
        <a:p>
          <a:endParaRPr lang="en-US"/>
        </a:p>
      </dgm:t>
    </dgm:pt>
    <dgm:pt modelId="{362C23AA-8DAA-42A4-BEFE-5DCF9B0A9A0C}" type="sibTrans" cxnId="{0C05E5C6-8D58-401B-AAB7-F8217AD59ED2}">
      <dgm:prSet/>
      <dgm:spPr/>
      <dgm:t>
        <a:bodyPr/>
        <a:lstStyle/>
        <a:p>
          <a:endParaRPr lang="en-US"/>
        </a:p>
      </dgm:t>
    </dgm:pt>
    <dgm:pt modelId="{A2025AED-9A5C-430F-A093-8CD5424F0934}">
      <dgm:prSet phldrT="[Text]"/>
      <dgm:spPr/>
      <dgm:t>
        <a:bodyPr/>
        <a:lstStyle/>
        <a:p>
          <a:r>
            <a:rPr lang="en-US" dirty="0"/>
            <a:t>After hours GP service utilization</a:t>
          </a:r>
        </a:p>
      </dgm:t>
    </dgm:pt>
    <dgm:pt modelId="{DA358329-946D-49A9-A3D7-CE6B71281292}" type="parTrans" cxnId="{08023EFC-3CFC-494B-9001-D0A460342A78}">
      <dgm:prSet/>
      <dgm:spPr/>
      <dgm:t>
        <a:bodyPr/>
        <a:lstStyle/>
        <a:p>
          <a:endParaRPr lang="en-US"/>
        </a:p>
      </dgm:t>
    </dgm:pt>
    <dgm:pt modelId="{0C339932-9AD4-4614-B281-39EEF4B0A050}" type="sibTrans" cxnId="{08023EFC-3CFC-494B-9001-D0A460342A78}">
      <dgm:prSet/>
      <dgm:spPr/>
      <dgm:t>
        <a:bodyPr/>
        <a:lstStyle/>
        <a:p>
          <a:endParaRPr lang="en-US"/>
        </a:p>
      </dgm:t>
    </dgm:pt>
    <dgm:pt modelId="{A1574234-F274-4AF4-9E69-F50B99405671}">
      <dgm:prSet phldrT="[Text]"/>
      <dgm:spPr/>
      <dgm:t>
        <a:bodyPr/>
        <a:lstStyle/>
        <a:p>
          <a:r>
            <a:rPr lang="en-US" dirty="0"/>
            <a:t>GP service utilization by residents of Residential Age Care Facilities</a:t>
          </a:r>
        </a:p>
      </dgm:t>
    </dgm:pt>
    <dgm:pt modelId="{88BF0BD4-6736-4CCB-BDD7-E8AE9F784CA1}" type="parTrans" cxnId="{BC252B38-2E09-4BA8-895F-3FB5E2484889}">
      <dgm:prSet/>
      <dgm:spPr/>
      <dgm:t>
        <a:bodyPr/>
        <a:lstStyle/>
        <a:p>
          <a:endParaRPr lang="en-US"/>
        </a:p>
      </dgm:t>
    </dgm:pt>
    <dgm:pt modelId="{F7A4BB47-4AEE-4956-B642-23A3F31D1F62}" type="sibTrans" cxnId="{BC252B38-2E09-4BA8-895F-3FB5E2484889}">
      <dgm:prSet/>
      <dgm:spPr/>
      <dgm:t>
        <a:bodyPr/>
        <a:lstStyle/>
        <a:p>
          <a:endParaRPr lang="en-US"/>
        </a:p>
      </dgm:t>
    </dgm:pt>
    <dgm:pt modelId="{3399E8A2-BC0D-439A-B9C8-128C2BB9ADD2}">
      <dgm:prSet phldrT="[Text]"/>
      <dgm:spPr/>
      <dgm:t>
        <a:bodyPr/>
        <a:lstStyle/>
        <a:p>
          <a:r>
            <a:rPr lang="en-US" dirty="0"/>
            <a:t>Specialist service</a:t>
          </a:r>
        </a:p>
      </dgm:t>
    </dgm:pt>
    <dgm:pt modelId="{724C5C53-02CB-4160-940D-F8F89D887670}" type="parTrans" cxnId="{5FBB0505-F98A-4651-B046-424930D8E252}">
      <dgm:prSet/>
      <dgm:spPr/>
      <dgm:t>
        <a:bodyPr/>
        <a:lstStyle/>
        <a:p>
          <a:endParaRPr lang="en-US"/>
        </a:p>
      </dgm:t>
    </dgm:pt>
    <dgm:pt modelId="{2FD8060D-DACF-4336-8093-5BC221F13396}" type="sibTrans" cxnId="{5FBB0505-F98A-4651-B046-424930D8E252}">
      <dgm:prSet/>
      <dgm:spPr/>
      <dgm:t>
        <a:bodyPr/>
        <a:lstStyle/>
        <a:p>
          <a:endParaRPr lang="en-US"/>
        </a:p>
      </dgm:t>
    </dgm:pt>
    <dgm:pt modelId="{FCEEA23F-B213-4612-B1D0-33FA493DF87A}">
      <dgm:prSet phldrT="[Text]"/>
      <dgm:spPr/>
      <dgm:t>
        <a:bodyPr/>
        <a:lstStyle/>
        <a:p>
          <a:r>
            <a:rPr lang="en-US" dirty="0"/>
            <a:t>Diagnostic and surgical procedures</a:t>
          </a:r>
        </a:p>
      </dgm:t>
    </dgm:pt>
    <dgm:pt modelId="{2A20807B-4AF4-4145-AA85-BD05CBC1560C}" type="parTrans" cxnId="{DDC10FDD-2ECD-4545-96BE-C635DEBE9F0A}">
      <dgm:prSet/>
      <dgm:spPr/>
      <dgm:t>
        <a:bodyPr/>
        <a:lstStyle/>
        <a:p>
          <a:endParaRPr lang="en-US"/>
        </a:p>
      </dgm:t>
    </dgm:pt>
    <dgm:pt modelId="{7B0DEB0A-3C82-4F73-988D-F6DC86498F59}" type="sibTrans" cxnId="{DDC10FDD-2ECD-4545-96BE-C635DEBE9F0A}">
      <dgm:prSet/>
      <dgm:spPr/>
      <dgm:t>
        <a:bodyPr/>
        <a:lstStyle/>
        <a:p>
          <a:endParaRPr lang="en-US"/>
        </a:p>
      </dgm:t>
    </dgm:pt>
    <dgm:pt modelId="{72FAC2B5-D63D-403C-A93E-E6550EB4DB18}">
      <dgm:prSet phldrT="[Text]"/>
      <dgm:spPr/>
      <dgm:t>
        <a:bodyPr/>
        <a:lstStyle/>
        <a:p>
          <a:r>
            <a:rPr lang="en-US" dirty="0"/>
            <a:t>…………</a:t>
          </a:r>
        </a:p>
      </dgm:t>
    </dgm:pt>
    <dgm:pt modelId="{9CC77BC4-1A1B-438B-8D14-CBF017064266}" type="parTrans" cxnId="{2EFE8710-DD35-44D4-89D0-F5B67D0F53FC}">
      <dgm:prSet/>
      <dgm:spPr/>
      <dgm:t>
        <a:bodyPr/>
        <a:lstStyle/>
        <a:p>
          <a:endParaRPr lang="en-US"/>
        </a:p>
      </dgm:t>
    </dgm:pt>
    <dgm:pt modelId="{3C37C4BD-AC1F-440A-B0B2-37895BA81CA0}" type="sibTrans" cxnId="{2EFE8710-DD35-44D4-89D0-F5B67D0F53FC}">
      <dgm:prSet/>
      <dgm:spPr/>
      <dgm:t>
        <a:bodyPr/>
        <a:lstStyle/>
        <a:p>
          <a:endParaRPr lang="en-US"/>
        </a:p>
      </dgm:t>
    </dgm:pt>
    <dgm:pt modelId="{B4589D1D-7CC8-45A1-A7C8-83C63B7E2816}" type="pres">
      <dgm:prSet presAssocID="{3FE8FD94-DDF4-425A-A98C-6F0266AC427B}" presName="theList" presStyleCnt="0">
        <dgm:presLayoutVars>
          <dgm:dir/>
          <dgm:animLvl val="lvl"/>
          <dgm:resizeHandles val="exact"/>
        </dgm:presLayoutVars>
      </dgm:prSet>
      <dgm:spPr/>
    </dgm:pt>
    <dgm:pt modelId="{D689AA28-33B6-4BE8-B7A0-101F6B48C110}" type="pres">
      <dgm:prSet presAssocID="{B8CCA689-60BA-4BFB-A824-D64A821E162A}" presName="compNode" presStyleCnt="0"/>
      <dgm:spPr/>
    </dgm:pt>
    <dgm:pt modelId="{7218A2A2-C358-4ED3-88D1-9781E2354A33}" type="pres">
      <dgm:prSet presAssocID="{B8CCA689-60BA-4BFB-A824-D64A821E162A}" presName="aNode" presStyleLbl="bgShp" presStyleIdx="0" presStyleCnt="1" custLinFactNeighborX="-27246" custLinFactNeighborY="2923"/>
      <dgm:spPr/>
    </dgm:pt>
    <dgm:pt modelId="{93828C1E-9D0B-4216-A87C-B5AD8E549D5F}" type="pres">
      <dgm:prSet presAssocID="{B8CCA689-60BA-4BFB-A824-D64A821E162A}" presName="textNode" presStyleLbl="bgShp" presStyleIdx="0" presStyleCnt="1"/>
      <dgm:spPr/>
    </dgm:pt>
    <dgm:pt modelId="{392BA41B-7AEE-44D9-A2D7-C8203D07ABFB}" type="pres">
      <dgm:prSet presAssocID="{B8CCA689-60BA-4BFB-A824-D64A821E162A}" presName="compChildNode" presStyleCnt="0"/>
      <dgm:spPr/>
    </dgm:pt>
    <dgm:pt modelId="{F7A39BF9-A6EC-4CDA-B9ED-DD4CE63B026A}" type="pres">
      <dgm:prSet presAssocID="{B8CCA689-60BA-4BFB-A824-D64A821E162A}" presName="theInnerList" presStyleCnt="0"/>
      <dgm:spPr/>
    </dgm:pt>
    <dgm:pt modelId="{70BDE356-E134-408F-A634-3147AE9F3F3F}" type="pres">
      <dgm:prSet presAssocID="{141CF488-C565-4E6F-A1D8-6A0B59AB09E5}" presName="childNode" presStyleLbl="node1" presStyleIdx="0" presStyleCnt="6">
        <dgm:presLayoutVars>
          <dgm:bulletEnabled val="1"/>
        </dgm:presLayoutVars>
      </dgm:prSet>
      <dgm:spPr/>
    </dgm:pt>
    <dgm:pt modelId="{67881C87-E85E-4957-9942-A04B8E074B20}" type="pres">
      <dgm:prSet presAssocID="{141CF488-C565-4E6F-A1D8-6A0B59AB09E5}" presName="aSpace2" presStyleCnt="0"/>
      <dgm:spPr/>
    </dgm:pt>
    <dgm:pt modelId="{4FC2638E-D62E-452A-B734-36C0426328C5}" type="pres">
      <dgm:prSet presAssocID="{A2025AED-9A5C-430F-A093-8CD5424F0934}" presName="childNode" presStyleLbl="node1" presStyleIdx="1" presStyleCnt="6">
        <dgm:presLayoutVars>
          <dgm:bulletEnabled val="1"/>
        </dgm:presLayoutVars>
      </dgm:prSet>
      <dgm:spPr/>
    </dgm:pt>
    <dgm:pt modelId="{5823B2E3-004E-4ABA-8CCD-708249D413C1}" type="pres">
      <dgm:prSet presAssocID="{A2025AED-9A5C-430F-A093-8CD5424F0934}" presName="aSpace2" presStyleCnt="0"/>
      <dgm:spPr/>
    </dgm:pt>
    <dgm:pt modelId="{76B63F31-03A2-4C46-AC52-5EA89D7FC673}" type="pres">
      <dgm:prSet presAssocID="{A1574234-F274-4AF4-9E69-F50B99405671}" presName="childNode" presStyleLbl="node1" presStyleIdx="2" presStyleCnt="6">
        <dgm:presLayoutVars>
          <dgm:bulletEnabled val="1"/>
        </dgm:presLayoutVars>
      </dgm:prSet>
      <dgm:spPr/>
    </dgm:pt>
    <dgm:pt modelId="{C945026F-F3A8-4DAA-8743-1276289AAE6C}" type="pres">
      <dgm:prSet presAssocID="{A1574234-F274-4AF4-9E69-F50B99405671}" presName="aSpace2" presStyleCnt="0"/>
      <dgm:spPr/>
    </dgm:pt>
    <dgm:pt modelId="{B0AF3A36-9CC7-4F48-B8F1-2630A60082FB}" type="pres">
      <dgm:prSet presAssocID="{3399E8A2-BC0D-439A-B9C8-128C2BB9ADD2}" presName="childNode" presStyleLbl="node1" presStyleIdx="3" presStyleCnt="6">
        <dgm:presLayoutVars>
          <dgm:bulletEnabled val="1"/>
        </dgm:presLayoutVars>
      </dgm:prSet>
      <dgm:spPr/>
    </dgm:pt>
    <dgm:pt modelId="{D3B60117-247D-40F1-86D0-1FF58AC5A434}" type="pres">
      <dgm:prSet presAssocID="{3399E8A2-BC0D-439A-B9C8-128C2BB9ADD2}" presName="aSpace2" presStyleCnt="0"/>
      <dgm:spPr/>
    </dgm:pt>
    <dgm:pt modelId="{BF3EF244-7F6D-4182-94CF-2897C7F97665}" type="pres">
      <dgm:prSet presAssocID="{FCEEA23F-B213-4612-B1D0-33FA493DF87A}" presName="childNode" presStyleLbl="node1" presStyleIdx="4" presStyleCnt="6">
        <dgm:presLayoutVars>
          <dgm:bulletEnabled val="1"/>
        </dgm:presLayoutVars>
      </dgm:prSet>
      <dgm:spPr/>
    </dgm:pt>
    <dgm:pt modelId="{47107AA6-4D4D-4455-9A36-856B350D350C}" type="pres">
      <dgm:prSet presAssocID="{FCEEA23F-B213-4612-B1D0-33FA493DF87A}" presName="aSpace2" presStyleCnt="0"/>
      <dgm:spPr/>
    </dgm:pt>
    <dgm:pt modelId="{64F16108-322E-4AB7-B2C0-EE6D090E3C30}" type="pres">
      <dgm:prSet presAssocID="{72FAC2B5-D63D-403C-A93E-E6550EB4DB18}" presName="childNode" presStyleLbl="node1" presStyleIdx="5" presStyleCnt="6">
        <dgm:presLayoutVars>
          <dgm:bulletEnabled val="1"/>
        </dgm:presLayoutVars>
      </dgm:prSet>
      <dgm:spPr/>
    </dgm:pt>
  </dgm:ptLst>
  <dgm:cxnLst>
    <dgm:cxn modelId="{2EFE8710-DD35-44D4-89D0-F5B67D0F53FC}" srcId="{B8CCA689-60BA-4BFB-A824-D64A821E162A}" destId="{72FAC2B5-D63D-403C-A93E-E6550EB4DB18}" srcOrd="5" destOrd="0" parTransId="{9CC77BC4-1A1B-438B-8D14-CBF017064266}" sibTransId="{3C37C4BD-AC1F-440A-B0B2-37895BA81CA0}"/>
    <dgm:cxn modelId="{0C05E5C6-8D58-401B-AAB7-F8217AD59ED2}" srcId="{B8CCA689-60BA-4BFB-A824-D64A821E162A}" destId="{141CF488-C565-4E6F-A1D8-6A0B59AB09E5}" srcOrd="0" destOrd="0" parTransId="{A8F92C74-4D2D-4061-ACA6-BA97A4B4770A}" sibTransId="{362C23AA-8DAA-42A4-BEFE-5DCF9B0A9A0C}"/>
    <dgm:cxn modelId="{453409C8-7DE1-4AE8-A645-73E2C21A88B8}" type="presOf" srcId="{72FAC2B5-D63D-403C-A93E-E6550EB4DB18}" destId="{64F16108-322E-4AB7-B2C0-EE6D090E3C30}" srcOrd="0" destOrd="0" presId="urn:microsoft.com/office/officeart/2005/8/layout/lProcess2"/>
    <dgm:cxn modelId="{1916D06E-BA1F-4350-99DE-E70850AE286D}" type="presOf" srcId="{B8CCA689-60BA-4BFB-A824-D64A821E162A}" destId="{7218A2A2-C358-4ED3-88D1-9781E2354A33}" srcOrd="0" destOrd="0" presId="urn:microsoft.com/office/officeart/2005/8/layout/lProcess2"/>
    <dgm:cxn modelId="{DDC10FDD-2ECD-4545-96BE-C635DEBE9F0A}" srcId="{B8CCA689-60BA-4BFB-A824-D64A821E162A}" destId="{FCEEA23F-B213-4612-B1D0-33FA493DF87A}" srcOrd="4" destOrd="0" parTransId="{2A20807B-4AF4-4145-AA85-BD05CBC1560C}" sibTransId="{7B0DEB0A-3C82-4F73-988D-F6DC86498F59}"/>
    <dgm:cxn modelId="{041F466A-A7D2-416C-84BB-37FC2A100D84}" type="presOf" srcId="{3FE8FD94-DDF4-425A-A98C-6F0266AC427B}" destId="{B4589D1D-7CC8-45A1-A7C8-83C63B7E2816}" srcOrd="0" destOrd="0" presId="urn:microsoft.com/office/officeart/2005/8/layout/lProcess2"/>
    <dgm:cxn modelId="{CAE7C344-C2A4-4A14-ABA4-760DC103D50C}" type="presOf" srcId="{FCEEA23F-B213-4612-B1D0-33FA493DF87A}" destId="{BF3EF244-7F6D-4182-94CF-2897C7F97665}" srcOrd="0" destOrd="0" presId="urn:microsoft.com/office/officeart/2005/8/layout/lProcess2"/>
    <dgm:cxn modelId="{B39D8A9E-3514-4349-8C05-DEE097B36B9A}" type="presOf" srcId="{A2025AED-9A5C-430F-A093-8CD5424F0934}" destId="{4FC2638E-D62E-452A-B734-36C0426328C5}" srcOrd="0" destOrd="0" presId="urn:microsoft.com/office/officeart/2005/8/layout/lProcess2"/>
    <dgm:cxn modelId="{5D8919E4-7219-4745-B428-041083742474}" srcId="{3FE8FD94-DDF4-425A-A98C-6F0266AC427B}" destId="{B8CCA689-60BA-4BFB-A824-D64A821E162A}" srcOrd="0" destOrd="0" parTransId="{F61979AE-EC10-4F76-81B6-81464D88D0C0}" sibTransId="{F5F62819-D554-406A-94CD-6C4297D9F161}"/>
    <dgm:cxn modelId="{5FBB0505-F98A-4651-B046-424930D8E252}" srcId="{B8CCA689-60BA-4BFB-A824-D64A821E162A}" destId="{3399E8A2-BC0D-439A-B9C8-128C2BB9ADD2}" srcOrd="3" destOrd="0" parTransId="{724C5C53-02CB-4160-940D-F8F89D887670}" sibTransId="{2FD8060D-DACF-4336-8093-5BC221F13396}"/>
    <dgm:cxn modelId="{08023EFC-3CFC-494B-9001-D0A460342A78}" srcId="{B8CCA689-60BA-4BFB-A824-D64A821E162A}" destId="{A2025AED-9A5C-430F-A093-8CD5424F0934}" srcOrd="1" destOrd="0" parTransId="{DA358329-946D-49A9-A3D7-CE6B71281292}" sibTransId="{0C339932-9AD4-4614-B281-39EEF4B0A050}"/>
    <dgm:cxn modelId="{BC252B38-2E09-4BA8-895F-3FB5E2484889}" srcId="{B8CCA689-60BA-4BFB-A824-D64A821E162A}" destId="{A1574234-F274-4AF4-9E69-F50B99405671}" srcOrd="2" destOrd="0" parTransId="{88BF0BD4-6736-4CCB-BDD7-E8AE9F784CA1}" sibTransId="{F7A4BB47-4AEE-4956-B642-23A3F31D1F62}"/>
    <dgm:cxn modelId="{B59C13CF-F9FB-4380-8780-021E5C046096}" type="presOf" srcId="{B8CCA689-60BA-4BFB-A824-D64A821E162A}" destId="{93828C1E-9D0B-4216-A87C-B5AD8E549D5F}" srcOrd="1" destOrd="0" presId="urn:microsoft.com/office/officeart/2005/8/layout/lProcess2"/>
    <dgm:cxn modelId="{3D101095-E458-477F-8691-B3D3C757EE60}" type="presOf" srcId="{141CF488-C565-4E6F-A1D8-6A0B59AB09E5}" destId="{70BDE356-E134-408F-A634-3147AE9F3F3F}" srcOrd="0" destOrd="0" presId="urn:microsoft.com/office/officeart/2005/8/layout/lProcess2"/>
    <dgm:cxn modelId="{EC70B5A3-DAAB-4EE1-96C0-EB4C8D61DAAF}" type="presOf" srcId="{A1574234-F274-4AF4-9E69-F50B99405671}" destId="{76B63F31-03A2-4C46-AC52-5EA89D7FC673}" srcOrd="0" destOrd="0" presId="urn:microsoft.com/office/officeart/2005/8/layout/lProcess2"/>
    <dgm:cxn modelId="{4BAABFFF-4FD3-4ABC-A47B-FACC3955FFE5}" type="presOf" srcId="{3399E8A2-BC0D-439A-B9C8-128C2BB9ADD2}" destId="{B0AF3A36-9CC7-4F48-B8F1-2630A60082FB}" srcOrd="0" destOrd="0" presId="urn:microsoft.com/office/officeart/2005/8/layout/lProcess2"/>
    <dgm:cxn modelId="{2069555B-FC76-40C0-891C-9197DAEFAC0F}" type="presParOf" srcId="{B4589D1D-7CC8-45A1-A7C8-83C63B7E2816}" destId="{D689AA28-33B6-4BE8-B7A0-101F6B48C110}" srcOrd="0" destOrd="0" presId="urn:microsoft.com/office/officeart/2005/8/layout/lProcess2"/>
    <dgm:cxn modelId="{0B7046C4-A475-456A-BC44-47EE53FB0EFF}" type="presParOf" srcId="{D689AA28-33B6-4BE8-B7A0-101F6B48C110}" destId="{7218A2A2-C358-4ED3-88D1-9781E2354A33}" srcOrd="0" destOrd="0" presId="urn:microsoft.com/office/officeart/2005/8/layout/lProcess2"/>
    <dgm:cxn modelId="{57B70C33-D532-486D-ACBC-16284DEFC2AA}" type="presParOf" srcId="{D689AA28-33B6-4BE8-B7A0-101F6B48C110}" destId="{93828C1E-9D0B-4216-A87C-B5AD8E549D5F}" srcOrd="1" destOrd="0" presId="urn:microsoft.com/office/officeart/2005/8/layout/lProcess2"/>
    <dgm:cxn modelId="{99FD5DC9-94C2-411D-8474-A1F42DA73536}" type="presParOf" srcId="{D689AA28-33B6-4BE8-B7A0-101F6B48C110}" destId="{392BA41B-7AEE-44D9-A2D7-C8203D07ABFB}" srcOrd="2" destOrd="0" presId="urn:microsoft.com/office/officeart/2005/8/layout/lProcess2"/>
    <dgm:cxn modelId="{941B6E52-CEA9-48B3-9B61-93789212454A}" type="presParOf" srcId="{392BA41B-7AEE-44D9-A2D7-C8203D07ABFB}" destId="{F7A39BF9-A6EC-4CDA-B9ED-DD4CE63B026A}" srcOrd="0" destOrd="0" presId="urn:microsoft.com/office/officeart/2005/8/layout/lProcess2"/>
    <dgm:cxn modelId="{8D679167-6D9C-4487-96DC-B23BCF365554}" type="presParOf" srcId="{F7A39BF9-A6EC-4CDA-B9ED-DD4CE63B026A}" destId="{70BDE356-E134-408F-A634-3147AE9F3F3F}" srcOrd="0" destOrd="0" presId="urn:microsoft.com/office/officeart/2005/8/layout/lProcess2"/>
    <dgm:cxn modelId="{265B9EB7-8D34-404F-850B-B82077CCCFD8}" type="presParOf" srcId="{F7A39BF9-A6EC-4CDA-B9ED-DD4CE63B026A}" destId="{67881C87-E85E-4957-9942-A04B8E074B20}" srcOrd="1" destOrd="0" presId="urn:microsoft.com/office/officeart/2005/8/layout/lProcess2"/>
    <dgm:cxn modelId="{CFDB9991-E95C-4B87-898D-8807C3D88E6A}" type="presParOf" srcId="{F7A39BF9-A6EC-4CDA-B9ED-DD4CE63B026A}" destId="{4FC2638E-D62E-452A-B734-36C0426328C5}" srcOrd="2" destOrd="0" presId="urn:microsoft.com/office/officeart/2005/8/layout/lProcess2"/>
    <dgm:cxn modelId="{FC0B7093-8989-486A-98A0-53BCE8848CE2}" type="presParOf" srcId="{F7A39BF9-A6EC-4CDA-B9ED-DD4CE63B026A}" destId="{5823B2E3-004E-4ABA-8CCD-708249D413C1}" srcOrd="3" destOrd="0" presId="urn:microsoft.com/office/officeart/2005/8/layout/lProcess2"/>
    <dgm:cxn modelId="{3E2413DC-0150-433E-8F31-EBE6C3052727}" type="presParOf" srcId="{F7A39BF9-A6EC-4CDA-B9ED-DD4CE63B026A}" destId="{76B63F31-03A2-4C46-AC52-5EA89D7FC673}" srcOrd="4" destOrd="0" presId="urn:microsoft.com/office/officeart/2005/8/layout/lProcess2"/>
    <dgm:cxn modelId="{6621B1CE-2B97-43CB-AA9D-847BEBACAFD6}" type="presParOf" srcId="{F7A39BF9-A6EC-4CDA-B9ED-DD4CE63B026A}" destId="{C945026F-F3A8-4DAA-8743-1276289AAE6C}" srcOrd="5" destOrd="0" presId="urn:microsoft.com/office/officeart/2005/8/layout/lProcess2"/>
    <dgm:cxn modelId="{1504AE34-5892-4C38-8625-8DDEBAA0EC32}" type="presParOf" srcId="{F7A39BF9-A6EC-4CDA-B9ED-DD4CE63B026A}" destId="{B0AF3A36-9CC7-4F48-B8F1-2630A60082FB}" srcOrd="6" destOrd="0" presId="urn:microsoft.com/office/officeart/2005/8/layout/lProcess2"/>
    <dgm:cxn modelId="{D7179A13-CDB4-44B8-9B44-029A3E28AA12}" type="presParOf" srcId="{F7A39BF9-A6EC-4CDA-B9ED-DD4CE63B026A}" destId="{D3B60117-247D-40F1-86D0-1FF58AC5A434}" srcOrd="7" destOrd="0" presId="urn:microsoft.com/office/officeart/2005/8/layout/lProcess2"/>
    <dgm:cxn modelId="{A1E79524-F287-4B6B-9CD6-E4607B53CBAE}" type="presParOf" srcId="{F7A39BF9-A6EC-4CDA-B9ED-DD4CE63B026A}" destId="{BF3EF244-7F6D-4182-94CF-2897C7F97665}" srcOrd="8" destOrd="0" presId="urn:microsoft.com/office/officeart/2005/8/layout/lProcess2"/>
    <dgm:cxn modelId="{FA7A1CF9-FD13-4D34-8917-D6E9F038B69A}" type="presParOf" srcId="{F7A39BF9-A6EC-4CDA-B9ED-DD4CE63B026A}" destId="{47107AA6-4D4D-4455-9A36-856B350D350C}" srcOrd="9" destOrd="0" presId="urn:microsoft.com/office/officeart/2005/8/layout/lProcess2"/>
    <dgm:cxn modelId="{EA5826B8-23BC-460A-8DCD-03E29C24AE01}" type="presParOf" srcId="{F7A39BF9-A6EC-4CDA-B9ED-DD4CE63B026A}" destId="{64F16108-322E-4AB7-B2C0-EE6D090E3C30}" srcOrd="10" destOrd="0" presId="urn:microsoft.com/office/officeart/2005/8/layout/l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ADBEBD-3F45-422E-8738-68E9FCC6D9E2}" type="doc">
      <dgm:prSet loTypeId="urn:microsoft.com/office/officeart/2005/8/layout/vList3" loCatId="picture" qsTypeId="urn:microsoft.com/office/officeart/2005/8/quickstyle/simple1" qsCatId="simple" csTypeId="urn:microsoft.com/office/officeart/2005/8/colors/accent1_2" csCatId="accent1" phldr="1"/>
      <dgm:spPr/>
    </dgm:pt>
    <dgm:pt modelId="{CFE5B252-2194-40C9-A9E6-23BAA21566DE}">
      <dgm:prSet phldrT="[Text]"/>
      <dgm:spPr/>
      <dgm:t>
        <a:bodyPr/>
        <a:lstStyle/>
        <a:p>
          <a:r>
            <a:rPr lang="en-US" b="1" dirty="0"/>
            <a:t>Motivation</a:t>
          </a:r>
        </a:p>
        <a:p>
          <a:r>
            <a:rPr lang="en-US" b="1" dirty="0"/>
            <a:t>Geographic Variation</a:t>
          </a:r>
        </a:p>
      </dgm:t>
    </dgm:pt>
    <dgm:pt modelId="{DC114DA8-0B90-46B5-B838-49D028A0B79A}" type="parTrans" cxnId="{9A1CD3C9-75F7-49C1-87A7-141FD58B4C3C}">
      <dgm:prSet/>
      <dgm:spPr/>
      <dgm:t>
        <a:bodyPr/>
        <a:lstStyle/>
        <a:p>
          <a:endParaRPr lang="en-US"/>
        </a:p>
      </dgm:t>
    </dgm:pt>
    <dgm:pt modelId="{F7B883CB-DBE8-4405-BF0C-E6E96C0C82AC}" type="sibTrans" cxnId="{9A1CD3C9-75F7-49C1-87A7-141FD58B4C3C}">
      <dgm:prSet/>
      <dgm:spPr/>
      <dgm:t>
        <a:bodyPr/>
        <a:lstStyle/>
        <a:p>
          <a:endParaRPr lang="en-US"/>
        </a:p>
      </dgm:t>
    </dgm:pt>
    <dgm:pt modelId="{3B0D56D4-70EC-438F-86BB-E15DD036A609}">
      <dgm:prSet phldrT="[Text]"/>
      <dgm:spPr/>
      <dgm:t>
        <a:bodyPr/>
        <a:lstStyle/>
        <a:p>
          <a:r>
            <a:rPr lang="en-US" b="1" dirty="0"/>
            <a:t>Research Case</a:t>
          </a:r>
        </a:p>
        <a:p>
          <a:r>
            <a:rPr lang="en-US" b="1" dirty="0"/>
            <a:t>Australia – Medicare Local &amp; Primary Health Network</a:t>
          </a:r>
        </a:p>
      </dgm:t>
    </dgm:pt>
    <dgm:pt modelId="{9D03DC44-71F7-4FB1-9813-1DFCF811A878}" type="parTrans" cxnId="{EB3C1725-7BC8-4534-AF1D-31DBF63C2A92}">
      <dgm:prSet/>
      <dgm:spPr/>
      <dgm:t>
        <a:bodyPr/>
        <a:lstStyle/>
        <a:p>
          <a:endParaRPr lang="en-US"/>
        </a:p>
      </dgm:t>
    </dgm:pt>
    <dgm:pt modelId="{CCEA1B5B-358D-412E-ADEA-C71872C46601}" type="sibTrans" cxnId="{EB3C1725-7BC8-4534-AF1D-31DBF63C2A92}">
      <dgm:prSet/>
      <dgm:spPr/>
      <dgm:t>
        <a:bodyPr/>
        <a:lstStyle/>
        <a:p>
          <a:endParaRPr lang="en-US"/>
        </a:p>
      </dgm:t>
    </dgm:pt>
    <dgm:pt modelId="{A4B95E74-0930-433C-ABC2-663CBEBB77E5}">
      <dgm:prSet phldrT="[Text]"/>
      <dgm:spPr>
        <a:ln w="38100">
          <a:solidFill>
            <a:srgbClr val="FF0000"/>
          </a:solidFill>
        </a:ln>
      </dgm:spPr>
      <dgm:t>
        <a:bodyPr/>
        <a:lstStyle/>
        <a:p>
          <a:r>
            <a:rPr lang="en-US" b="1" dirty="0">
              <a:solidFill>
                <a:srgbClr val="FFFF00"/>
              </a:solidFill>
            </a:rPr>
            <a:t>Research Objectives</a:t>
          </a:r>
        </a:p>
      </dgm:t>
    </dgm:pt>
    <dgm:pt modelId="{424D9E8F-5E75-4CAD-8878-F656E7450637}" type="parTrans" cxnId="{EC9290EB-45B3-48A7-9DD9-F9CB2F76A811}">
      <dgm:prSet/>
      <dgm:spPr/>
      <dgm:t>
        <a:bodyPr/>
        <a:lstStyle/>
        <a:p>
          <a:endParaRPr lang="en-US"/>
        </a:p>
      </dgm:t>
    </dgm:pt>
    <dgm:pt modelId="{CEB71365-8031-4644-99B2-477BDB6C0976}" type="sibTrans" cxnId="{EC9290EB-45B3-48A7-9DD9-F9CB2F76A811}">
      <dgm:prSet/>
      <dgm:spPr/>
      <dgm:t>
        <a:bodyPr/>
        <a:lstStyle/>
        <a:p>
          <a:endParaRPr lang="en-US"/>
        </a:p>
      </dgm:t>
    </dgm:pt>
    <dgm:pt modelId="{23F97FFE-5744-4629-90FC-CBDFF45836F1}">
      <dgm:prSet phldrT="[Text]"/>
      <dgm:spPr/>
      <dgm:t>
        <a:bodyPr/>
        <a:lstStyle/>
        <a:p>
          <a:r>
            <a:rPr lang="en-US" b="1" dirty="0"/>
            <a:t>Literature Review</a:t>
          </a:r>
        </a:p>
        <a:p>
          <a:r>
            <a:rPr lang="en-US" b="1" dirty="0"/>
            <a:t>Access to Health Care</a:t>
          </a:r>
        </a:p>
      </dgm:t>
    </dgm:pt>
    <dgm:pt modelId="{323143B9-6E49-44DF-9B6F-97D2F16396A9}" type="parTrans" cxnId="{F67A70A5-8EA8-4801-BEDA-C70928B98B72}">
      <dgm:prSet/>
      <dgm:spPr/>
      <dgm:t>
        <a:bodyPr/>
        <a:lstStyle/>
        <a:p>
          <a:endParaRPr lang="en-US"/>
        </a:p>
      </dgm:t>
    </dgm:pt>
    <dgm:pt modelId="{A2D79938-1A8B-4D7F-98DA-E2A8AEBC7DD8}" type="sibTrans" cxnId="{F67A70A5-8EA8-4801-BEDA-C70928B98B72}">
      <dgm:prSet/>
      <dgm:spPr/>
      <dgm:t>
        <a:bodyPr/>
        <a:lstStyle/>
        <a:p>
          <a:endParaRPr lang="en-US"/>
        </a:p>
      </dgm:t>
    </dgm:pt>
    <dgm:pt modelId="{60EA8093-AA91-4AD1-9657-7B662DD81235}">
      <dgm:prSet phldrT="[Text]"/>
      <dgm:spPr/>
      <dgm:t>
        <a:bodyPr/>
        <a:lstStyle/>
        <a:p>
          <a:r>
            <a:rPr lang="en-US" b="1" dirty="0"/>
            <a:t>Limitations</a:t>
          </a:r>
        </a:p>
        <a:p>
          <a:r>
            <a:rPr lang="en-US" b="1" dirty="0"/>
            <a:t>Potential Accessibility Vs Revealed Accessibility</a:t>
          </a:r>
        </a:p>
      </dgm:t>
    </dgm:pt>
    <dgm:pt modelId="{A2ACC60A-2384-4529-BD27-6D625581EF0A}" type="parTrans" cxnId="{3136ABD1-24AC-4B97-ACB1-A958608F7A5D}">
      <dgm:prSet/>
      <dgm:spPr/>
      <dgm:t>
        <a:bodyPr/>
        <a:lstStyle/>
        <a:p>
          <a:endParaRPr lang="en-US"/>
        </a:p>
      </dgm:t>
    </dgm:pt>
    <dgm:pt modelId="{1B269F7E-6528-417E-994F-C98736176BF9}" type="sibTrans" cxnId="{3136ABD1-24AC-4B97-ACB1-A958608F7A5D}">
      <dgm:prSet/>
      <dgm:spPr/>
      <dgm:t>
        <a:bodyPr/>
        <a:lstStyle/>
        <a:p>
          <a:endParaRPr lang="en-US"/>
        </a:p>
      </dgm:t>
    </dgm:pt>
    <dgm:pt modelId="{0F1A9D7B-916E-41D1-9C28-B673330FA281}">
      <dgm:prSet phldrT="[Text]"/>
      <dgm:spPr/>
      <dgm:t>
        <a:bodyPr/>
        <a:lstStyle/>
        <a:p>
          <a:r>
            <a:rPr lang="en-US" b="1" dirty="0">
              <a:solidFill>
                <a:schemeClr val="bg1"/>
              </a:solidFill>
            </a:rPr>
            <a:t>Research Methodology</a:t>
          </a:r>
        </a:p>
        <a:p>
          <a:r>
            <a:rPr lang="en-US" b="1" dirty="0">
              <a:solidFill>
                <a:schemeClr val="bg1"/>
              </a:solidFill>
            </a:rPr>
            <a:t>PHN peer Grouping – RPCSA Design – Supply/Demand</a:t>
          </a:r>
        </a:p>
      </dgm:t>
    </dgm:pt>
    <dgm:pt modelId="{EDC5693B-A988-4B3B-9760-5EB5DB15C5E6}" type="parTrans" cxnId="{E2715048-E1F1-4A99-B45D-F50BE7DE4710}">
      <dgm:prSet/>
      <dgm:spPr/>
      <dgm:t>
        <a:bodyPr/>
        <a:lstStyle/>
        <a:p>
          <a:endParaRPr lang="en-US"/>
        </a:p>
      </dgm:t>
    </dgm:pt>
    <dgm:pt modelId="{36437A42-EB9C-447E-892A-FE98FF075E6F}" type="sibTrans" cxnId="{E2715048-E1F1-4A99-B45D-F50BE7DE4710}">
      <dgm:prSet/>
      <dgm:spPr/>
      <dgm:t>
        <a:bodyPr/>
        <a:lstStyle/>
        <a:p>
          <a:endParaRPr lang="en-US"/>
        </a:p>
      </dgm:t>
    </dgm:pt>
    <dgm:pt modelId="{EB96A3B5-FE27-4DEE-B10A-B811B5D50B4B}">
      <dgm:prSet phldrT="[Text]"/>
      <dgm:spPr/>
      <dgm:t>
        <a:bodyPr/>
        <a:lstStyle/>
        <a:p>
          <a:r>
            <a:rPr lang="en-US" b="1" dirty="0"/>
            <a:t>Research Plan</a:t>
          </a:r>
        </a:p>
      </dgm:t>
    </dgm:pt>
    <dgm:pt modelId="{DD2B39FC-6CB4-4C05-9FE3-55F0DE4C63A6}" type="parTrans" cxnId="{C377DA1F-395A-4DC1-9BAD-C6BF23FE9ADE}">
      <dgm:prSet/>
      <dgm:spPr/>
      <dgm:t>
        <a:bodyPr/>
        <a:lstStyle/>
        <a:p>
          <a:endParaRPr lang="en-US"/>
        </a:p>
      </dgm:t>
    </dgm:pt>
    <dgm:pt modelId="{B2508419-518E-420F-9D88-065CBCA4914C}" type="sibTrans" cxnId="{C377DA1F-395A-4DC1-9BAD-C6BF23FE9ADE}">
      <dgm:prSet/>
      <dgm:spPr/>
      <dgm:t>
        <a:bodyPr/>
        <a:lstStyle/>
        <a:p>
          <a:endParaRPr lang="en-US"/>
        </a:p>
      </dgm:t>
    </dgm:pt>
    <dgm:pt modelId="{9ECF9D55-0217-4B6B-A776-617514C1F08F}" type="pres">
      <dgm:prSet presAssocID="{11ADBEBD-3F45-422E-8738-68E9FCC6D9E2}" presName="linearFlow" presStyleCnt="0">
        <dgm:presLayoutVars>
          <dgm:dir/>
          <dgm:resizeHandles val="exact"/>
        </dgm:presLayoutVars>
      </dgm:prSet>
      <dgm:spPr/>
    </dgm:pt>
    <dgm:pt modelId="{CBC7AFB8-A4B5-443E-9D40-C361C3735C70}" type="pres">
      <dgm:prSet presAssocID="{CFE5B252-2194-40C9-A9E6-23BAA21566DE}" presName="composite" presStyleCnt="0"/>
      <dgm:spPr/>
    </dgm:pt>
    <dgm:pt modelId="{600E711F-3B5F-4827-87D6-F5AFA9E13D32}" type="pres">
      <dgm:prSet presAssocID="{CFE5B252-2194-40C9-A9E6-23BAA21566DE}"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4A39DB49-F33F-40EC-B733-4F911AB612EA}" type="pres">
      <dgm:prSet presAssocID="{CFE5B252-2194-40C9-A9E6-23BAA21566DE}" presName="txShp" presStyleLbl="node1" presStyleIdx="0" presStyleCnt="7">
        <dgm:presLayoutVars>
          <dgm:bulletEnabled val="1"/>
        </dgm:presLayoutVars>
      </dgm:prSet>
      <dgm:spPr/>
    </dgm:pt>
    <dgm:pt modelId="{AE098BA0-5551-41E4-B933-611987D2FD3A}" type="pres">
      <dgm:prSet presAssocID="{F7B883CB-DBE8-4405-BF0C-E6E96C0C82AC}" presName="spacing" presStyleCnt="0"/>
      <dgm:spPr/>
    </dgm:pt>
    <dgm:pt modelId="{2DE54278-7ADA-4E53-AE84-B500DC0417AD}" type="pres">
      <dgm:prSet presAssocID="{3B0D56D4-70EC-438F-86BB-E15DD036A609}" presName="composite" presStyleCnt="0"/>
      <dgm:spPr/>
    </dgm:pt>
    <dgm:pt modelId="{695225D5-706A-4C22-A66D-CCAEF18280A0}" type="pres">
      <dgm:prSet presAssocID="{3B0D56D4-70EC-438F-86BB-E15DD036A609}" presName="imgShp"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AD1771A1-BBAE-4D15-A216-1149D24CCA4C}" type="pres">
      <dgm:prSet presAssocID="{3B0D56D4-70EC-438F-86BB-E15DD036A609}" presName="txShp" presStyleLbl="node1" presStyleIdx="1" presStyleCnt="7">
        <dgm:presLayoutVars>
          <dgm:bulletEnabled val="1"/>
        </dgm:presLayoutVars>
      </dgm:prSet>
      <dgm:spPr/>
    </dgm:pt>
    <dgm:pt modelId="{F6C7A643-C58C-4B13-BD56-6CC7E7D687ED}" type="pres">
      <dgm:prSet presAssocID="{CCEA1B5B-358D-412E-ADEA-C71872C46601}" presName="spacing" presStyleCnt="0"/>
      <dgm:spPr/>
    </dgm:pt>
    <dgm:pt modelId="{162FE6BD-F9FA-4640-8D70-52258A3B4A36}" type="pres">
      <dgm:prSet presAssocID="{A4B95E74-0930-433C-ABC2-663CBEBB77E5}" presName="composite" presStyleCnt="0"/>
      <dgm:spPr/>
    </dgm:pt>
    <dgm:pt modelId="{AAA14A7B-1423-4B65-849A-EBB862906A8F}" type="pres">
      <dgm:prSet presAssocID="{A4B95E74-0930-433C-ABC2-663CBEBB77E5}" presName="imgShp"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50800">
          <a:solidFill>
            <a:srgbClr val="FF0000"/>
          </a:solidFill>
        </a:ln>
      </dgm:spPr>
    </dgm:pt>
    <dgm:pt modelId="{9D201DBA-DF6A-4B0C-8C11-0C2DE432374E}" type="pres">
      <dgm:prSet presAssocID="{A4B95E74-0930-433C-ABC2-663CBEBB77E5}" presName="txShp" presStyleLbl="node1" presStyleIdx="2" presStyleCnt="7">
        <dgm:presLayoutVars>
          <dgm:bulletEnabled val="1"/>
        </dgm:presLayoutVars>
      </dgm:prSet>
      <dgm:spPr/>
    </dgm:pt>
    <dgm:pt modelId="{2A9F89B3-1064-4BCA-9743-7FCF3756FC40}" type="pres">
      <dgm:prSet presAssocID="{CEB71365-8031-4644-99B2-477BDB6C0976}" presName="spacing" presStyleCnt="0"/>
      <dgm:spPr/>
    </dgm:pt>
    <dgm:pt modelId="{3E13BEC5-5E2E-427F-9C60-87A104CB685E}" type="pres">
      <dgm:prSet presAssocID="{23F97FFE-5744-4629-90FC-CBDFF45836F1}" presName="composite" presStyleCnt="0"/>
      <dgm:spPr/>
    </dgm:pt>
    <dgm:pt modelId="{4F326DF5-FF97-4868-A1DA-41CB8741B7F2}" type="pres">
      <dgm:prSet presAssocID="{23F97FFE-5744-4629-90FC-CBDFF45836F1}" presName="imgShp"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 modelId="{0739021E-54B3-4434-85ED-D88A5CD57074}" type="pres">
      <dgm:prSet presAssocID="{23F97FFE-5744-4629-90FC-CBDFF45836F1}" presName="txShp" presStyleLbl="node1" presStyleIdx="3" presStyleCnt="7">
        <dgm:presLayoutVars>
          <dgm:bulletEnabled val="1"/>
        </dgm:presLayoutVars>
      </dgm:prSet>
      <dgm:spPr/>
    </dgm:pt>
    <dgm:pt modelId="{350DD8CA-31D1-4340-9977-2C393FEF45F1}" type="pres">
      <dgm:prSet presAssocID="{A2D79938-1A8B-4D7F-98DA-E2A8AEBC7DD8}" presName="spacing" presStyleCnt="0"/>
      <dgm:spPr/>
    </dgm:pt>
    <dgm:pt modelId="{F5D87F0D-61E4-480F-8DD3-9F3DD1E1BB0A}" type="pres">
      <dgm:prSet presAssocID="{60EA8093-AA91-4AD1-9657-7B662DD81235}" presName="composite" presStyleCnt="0"/>
      <dgm:spPr/>
    </dgm:pt>
    <dgm:pt modelId="{CEDA8BFA-BBDC-48A7-B6E2-9B22B16AD8F0}" type="pres">
      <dgm:prSet presAssocID="{60EA8093-AA91-4AD1-9657-7B662DD81235}" presName="imgShp"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dgm:spPr>
    </dgm:pt>
    <dgm:pt modelId="{DC54DDCC-9B26-4185-903C-633E842DD7F2}" type="pres">
      <dgm:prSet presAssocID="{60EA8093-AA91-4AD1-9657-7B662DD81235}" presName="txShp" presStyleLbl="node1" presStyleIdx="4" presStyleCnt="7">
        <dgm:presLayoutVars>
          <dgm:bulletEnabled val="1"/>
        </dgm:presLayoutVars>
      </dgm:prSet>
      <dgm:spPr/>
    </dgm:pt>
    <dgm:pt modelId="{C1ECADCB-3AEE-443A-86BE-9EB166F08B1E}" type="pres">
      <dgm:prSet presAssocID="{1B269F7E-6528-417E-994F-C98736176BF9}" presName="spacing" presStyleCnt="0"/>
      <dgm:spPr/>
    </dgm:pt>
    <dgm:pt modelId="{934CFD0F-BAEA-4E52-92A1-B0DFD5D59B63}" type="pres">
      <dgm:prSet presAssocID="{0F1A9D7B-916E-41D1-9C28-B673330FA281}" presName="composite" presStyleCnt="0"/>
      <dgm:spPr/>
    </dgm:pt>
    <dgm:pt modelId="{AD28E9CA-668B-4AFD-8166-558CCDFD7BAB}" type="pres">
      <dgm:prSet presAssocID="{0F1A9D7B-916E-41D1-9C28-B673330FA281}" presName="imgShp"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 r="-3000"/>
          </a:stretch>
        </a:blipFill>
      </dgm:spPr>
    </dgm:pt>
    <dgm:pt modelId="{1305AB41-B14D-4B2D-8931-814DA97BF55B}" type="pres">
      <dgm:prSet presAssocID="{0F1A9D7B-916E-41D1-9C28-B673330FA281}" presName="txShp" presStyleLbl="node1" presStyleIdx="5" presStyleCnt="7">
        <dgm:presLayoutVars>
          <dgm:bulletEnabled val="1"/>
        </dgm:presLayoutVars>
      </dgm:prSet>
      <dgm:spPr/>
    </dgm:pt>
    <dgm:pt modelId="{7B089893-20CF-450B-9C44-7C5131BF543D}" type="pres">
      <dgm:prSet presAssocID="{36437A42-EB9C-447E-892A-FE98FF075E6F}" presName="spacing" presStyleCnt="0"/>
      <dgm:spPr/>
    </dgm:pt>
    <dgm:pt modelId="{32FABCB9-B1C7-4549-AF91-0052FC5FE2A3}" type="pres">
      <dgm:prSet presAssocID="{EB96A3B5-FE27-4DEE-B10A-B811B5D50B4B}" presName="composite" presStyleCnt="0"/>
      <dgm:spPr/>
    </dgm:pt>
    <dgm:pt modelId="{C3F2F4D0-2440-4B8B-B6BD-41AAAEE56702}" type="pres">
      <dgm:prSet presAssocID="{EB96A3B5-FE27-4DEE-B10A-B811B5D50B4B}" presName="imgShp" presStyleLbl="fgImgPlace1" presStyleIdx="6"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dgm:spPr>
    </dgm:pt>
    <dgm:pt modelId="{D092C598-5825-4DA0-A203-0E814D4670CE}" type="pres">
      <dgm:prSet presAssocID="{EB96A3B5-FE27-4DEE-B10A-B811B5D50B4B}" presName="txShp" presStyleLbl="node1" presStyleIdx="6" presStyleCnt="7">
        <dgm:presLayoutVars>
          <dgm:bulletEnabled val="1"/>
        </dgm:presLayoutVars>
      </dgm:prSet>
      <dgm:spPr/>
    </dgm:pt>
  </dgm:ptLst>
  <dgm:cxnLst>
    <dgm:cxn modelId="{A72BAD8A-A3AD-43C1-B601-3FECBDBED65F}" type="presOf" srcId="{3B0D56D4-70EC-438F-86BB-E15DD036A609}" destId="{AD1771A1-BBAE-4D15-A216-1149D24CCA4C}" srcOrd="0" destOrd="0" presId="urn:microsoft.com/office/officeart/2005/8/layout/vList3"/>
    <dgm:cxn modelId="{953E6A59-C785-4600-AA06-0DDF8330282B}" type="presOf" srcId="{0F1A9D7B-916E-41D1-9C28-B673330FA281}" destId="{1305AB41-B14D-4B2D-8931-814DA97BF55B}" srcOrd="0" destOrd="0" presId="urn:microsoft.com/office/officeart/2005/8/layout/vList3"/>
    <dgm:cxn modelId="{F67A70A5-8EA8-4801-BEDA-C70928B98B72}" srcId="{11ADBEBD-3F45-422E-8738-68E9FCC6D9E2}" destId="{23F97FFE-5744-4629-90FC-CBDFF45836F1}" srcOrd="3" destOrd="0" parTransId="{323143B9-6E49-44DF-9B6F-97D2F16396A9}" sibTransId="{A2D79938-1A8B-4D7F-98DA-E2A8AEBC7DD8}"/>
    <dgm:cxn modelId="{81B18B8C-460E-4BA2-A5C4-6147F68B432A}" type="presOf" srcId="{60EA8093-AA91-4AD1-9657-7B662DD81235}" destId="{DC54DDCC-9B26-4185-903C-633E842DD7F2}" srcOrd="0" destOrd="0" presId="urn:microsoft.com/office/officeart/2005/8/layout/vList3"/>
    <dgm:cxn modelId="{C377DA1F-395A-4DC1-9BAD-C6BF23FE9ADE}" srcId="{11ADBEBD-3F45-422E-8738-68E9FCC6D9E2}" destId="{EB96A3B5-FE27-4DEE-B10A-B811B5D50B4B}" srcOrd="6" destOrd="0" parTransId="{DD2B39FC-6CB4-4C05-9FE3-55F0DE4C63A6}" sibTransId="{B2508419-518E-420F-9D88-065CBCA4914C}"/>
    <dgm:cxn modelId="{466AD1B7-49FE-4E61-BCCE-7CE201E31175}" type="presOf" srcId="{EB96A3B5-FE27-4DEE-B10A-B811B5D50B4B}" destId="{D092C598-5825-4DA0-A203-0E814D4670CE}" srcOrd="0" destOrd="0" presId="urn:microsoft.com/office/officeart/2005/8/layout/vList3"/>
    <dgm:cxn modelId="{E2715048-E1F1-4A99-B45D-F50BE7DE4710}" srcId="{11ADBEBD-3F45-422E-8738-68E9FCC6D9E2}" destId="{0F1A9D7B-916E-41D1-9C28-B673330FA281}" srcOrd="5" destOrd="0" parTransId="{EDC5693B-A988-4B3B-9760-5EB5DB15C5E6}" sibTransId="{36437A42-EB9C-447E-892A-FE98FF075E6F}"/>
    <dgm:cxn modelId="{EC9290EB-45B3-48A7-9DD9-F9CB2F76A811}" srcId="{11ADBEBD-3F45-422E-8738-68E9FCC6D9E2}" destId="{A4B95E74-0930-433C-ABC2-663CBEBB77E5}" srcOrd="2" destOrd="0" parTransId="{424D9E8F-5E75-4CAD-8878-F656E7450637}" sibTransId="{CEB71365-8031-4644-99B2-477BDB6C0976}"/>
    <dgm:cxn modelId="{65877E70-6903-4B13-82BC-A71CDF1AE4DF}" type="presOf" srcId="{A4B95E74-0930-433C-ABC2-663CBEBB77E5}" destId="{9D201DBA-DF6A-4B0C-8C11-0C2DE432374E}" srcOrd="0" destOrd="0" presId="urn:microsoft.com/office/officeart/2005/8/layout/vList3"/>
    <dgm:cxn modelId="{DFD640DF-D86A-45DF-B1A4-2392633D018E}" type="presOf" srcId="{CFE5B252-2194-40C9-A9E6-23BAA21566DE}" destId="{4A39DB49-F33F-40EC-B733-4F911AB612EA}" srcOrd="0" destOrd="0" presId="urn:microsoft.com/office/officeart/2005/8/layout/vList3"/>
    <dgm:cxn modelId="{EB3C1725-7BC8-4534-AF1D-31DBF63C2A92}" srcId="{11ADBEBD-3F45-422E-8738-68E9FCC6D9E2}" destId="{3B0D56D4-70EC-438F-86BB-E15DD036A609}" srcOrd="1" destOrd="0" parTransId="{9D03DC44-71F7-4FB1-9813-1DFCF811A878}" sibTransId="{CCEA1B5B-358D-412E-ADEA-C71872C46601}"/>
    <dgm:cxn modelId="{9ABD187B-E7A2-4A9B-A33E-E4F36B9C2C60}" type="presOf" srcId="{11ADBEBD-3F45-422E-8738-68E9FCC6D9E2}" destId="{9ECF9D55-0217-4B6B-A776-617514C1F08F}" srcOrd="0" destOrd="0" presId="urn:microsoft.com/office/officeart/2005/8/layout/vList3"/>
    <dgm:cxn modelId="{0D515F04-4A5F-4F99-91F0-753A6473263F}" type="presOf" srcId="{23F97FFE-5744-4629-90FC-CBDFF45836F1}" destId="{0739021E-54B3-4434-85ED-D88A5CD57074}" srcOrd="0" destOrd="0" presId="urn:microsoft.com/office/officeart/2005/8/layout/vList3"/>
    <dgm:cxn modelId="{3136ABD1-24AC-4B97-ACB1-A958608F7A5D}" srcId="{11ADBEBD-3F45-422E-8738-68E9FCC6D9E2}" destId="{60EA8093-AA91-4AD1-9657-7B662DD81235}" srcOrd="4" destOrd="0" parTransId="{A2ACC60A-2384-4529-BD27-6D625581EF0A}" sibTransId="{1B269F7E-6528-417E-994F-C98736176BF9}"/>
    <dgm:cxn modelId="{9A1CD3C9-75F7-49C1-87A7-141FD58B4C3C}" srcId="{11ADBEBD-3F45-422E-8738-68E9FCC6D9E2}" destId="{CFE5B252-2194-40C9-A9E6-23BAA21566DE}" srcOrd="0" destOrd="0" parTransId="{DC114DA8-0B90-46B5-B838-49D028A0B79A}" sibTransId="{F7B883CB-DBE8-4405-BF0C-E6E96C0C82AC}"/>
    <dgm:cxn modelId="{F10ACDB4-1E20-4D6F-B9F1-D47FCD123E43}" type="presParOf" srcId="{9ECF9D55-0217-4B6B-A776-617514C1F08F}" destId="{CBC7AFB8-A4B5-443E-9D40-C361C3735C70}" srcOrd="0" destOrd="0" presId="urn:microsoft.com/office/officeart/2005/8/layout/vList3"/>
    <dgm:cxn modelId="{6D731537-CADD-417D-A7A0-3EFA2AB7FF0E}" type="presParOf" srcId="{CBC7AFB8-A4B5-443E-9D40-C361C3735C70}" destId="{600E711F-3B5F-4827-87D6-F5AFA9E13D32}" srcOrd="0" destOrd="0" presId="urn:microsoft.com/office/officeart/2005/8/layout/vList3"/>
    <dgm:cxn modelId="{DEFEE564-1A36-452A-A766-D387B3144E18}" type="presParOf" srcId="{CBC7AFB8-A4B5-443E-9D40-C361C3735C70}" destId="{4A39DB49-F33F-40EC-B733-4F911AB612EA}" srcOrd="1" destOrd="0" presId="urn:microsoft.com/office/officeart/2005/8/layout/vList3"/>
    <dgm:cxn modelId="{A449E614-5ECB-4D21-9FD5-7B775F39DC08}" type="presParOf" srcId="{9ECF9D55-0217-4B6B-A776-617514C1F08F}" destId="{AE098BA0-5551-41E4-B933-611987D2FD3A}" srcOrd="1" destOrd="0" presId="urn:microsoft.com/office/officeart/2005/8/layout/vList3"/>
    <dgm:cxn modelId="{97B54E5C-82A8-4479-A545-89B35D5BFC60}" type="presParOf" srcId="{9ECF9D55-0217-4B6B-A776-617514C1F08F}" destId="{2DE54278-7ADA-4E53-AE84-B500DC0417AD}" srcOrd="2" destOrd="0" presId="urn:microsoft.com/office/officeart/2005/8/layout/vList3"/>
    <dgm:cxn modelId="{656F98D9-8475-4238-91A9-66AE5D187977}" type="presParOf" srcId="{2DE54278-7ADA-4E53-AE84-B500DC0417AD}" destId="{695225D5-706A-4C22-A66D-CCAEF18280A0}" srcOrd="0" destOrd="0" presId="urn:microsoft.com/office/officeart/2005/8/layout/vList3"/>
    <dgm:cxn modelId="{BCD7C323-FAAB-457A-A8E8-34B7F07694B2}" type="presParOf" srcId="{2DE54278-7ADA-4E53-AE84-B500DC0417AD}" destId="{AD1771A1-BBAE-4D15-A216-1149D24CCA4C}" srcOrd="1" destOrd="0" presId="urn:microsoft.com/office/officeart/2005/8/layout/vList3"/>
    <dgm:cxn modelId="{F775BCB0-CFAD-4182-A3CF-33B098E9C295}" type="presParOf" srcId="{9ECF9D55-0217-4B6B-A776-617514C1F08F}" destId="{F6C7A643-C58C-4B13-BD56-6CC7E7D687ED}" srcOrd="3" destOrd="0" presId="urn:microsoft.com/office/officeart/2005/8/layout/vList3"/>
    <dgm:cxn modelId="{15E2D843-0B7C-4BCF-A93B-BCFA7DEE2FDD}" type="presParOf" srcId="{9ECF9D55-0217-4B6B-A776-617514C1F08F}" destId="{162FE6BD-F9FA-4640-8D70-52258A3B4A36}" srcOrd="4" destOrd="0" presId="urn:microsoft.com/office/officeart/2005/8/layout/vList3"/>
    <dgm:cxn modelId="{3B79846A-1C95-4449-9A24-3F623456C796}" type="presParOf" srcId="{162FE6BD-F9FA-4640-8D70-52258A3B4A36}" destId="{AAA14A7B-1423-4B65-849A-EBB862906A8F}" srcOrd="0" destOrd="0" presId="urn:microsoft.com/office/officeart/2005/8/layout/vList3"/>
    <dgm:cxn modelId="{2A96A59E-642D-405D-A678-4983127EA41B}" type="presParOf" srcId="{162FE6BD-F9FA-4640-8D70-52258A3B4A36}" destId="{9D201DBA-DF6A-4B0C-8C11-0C2DE432374E}" srcOrd="1" destOrd="0" presId="urn:microsoft.com/office/officeart/2005/8/layout/vList3"/>
    <dgm:cxn modelId="{D8C9A4A4-BD4E-4778-9A14-B080ECF46B06}" type="presParOf" srcId="{9ECF9D55-0217-4B6B-A776-617514C1F08F}" destId="{2A9F89B3-1064-4BCA-9743-7FCF3756FC40}" srcOrd="5" destOrd="0" presId="urn:microsoft.com/office/officeart/2005/8/layout/vList3"/>
    <dgm:cxn modelId="{43D8A70F-CF2A-4302-AB57-8016D0610BFB}" type="presParOf" srcId="{9ECF9D55-0217-4B6B-A776-617514C1F08F}" destId="{3E13BEC5-5E2E-427F-9C60-87A104CB685E}" srcOrd="6" destOrd="0" presId="urn:microsoft.com/office/officeart/2005/8/layout/vList3"/>
    <dgm:cxn modelId="{452BB1AA-C9B3-4DF2-8498-722261DDDEAC}" type="presParOf" srcId="{3E13BEC5-5E2E-427F-9C60-87A104CB685E}" destId="{4F326DF5-FF97-4868-A1DA-41CB8741B7F2}" srcOrd="0" destOrd="0" presId="urn:microsoft.com/office/officeart/2005/8/layout/vList3"/>
    <dgm:cxn modelId="{C4E3DF44-2806-4965-8F25-647D8ACDC3D8}" type="presParOf" srcId="{3E13BEC5-5E2E-427F-9C60-87A104CB685E}" destId="{0739021E-54B3-4434-85ED-D88A5CD57074}" srcOrd="1" destOrd="0" presId="urn:microsoft.com/office/officeart/2005/8/layout/vList3"/>
    <dgm:cxn modelId="{4A90C7A8-961D-4E37-B2EC-73AF757F9395}" type="presParOf" srcId="{9ECF9D55-0217-4B6B-A776-617514C1F08F}" destId="{350DD8CA-31D1-4340-9977-2C393FEF45F1}" srcOrd="7" destOrd="0" presId="urn:microsoft.com/office/officeart/2005/8/layout/vList3"/>
    <dgm:cxn modelId="{12F130EA-34C9-4AFA-906A-041FD9ED0C0F}" type="presParOf" srcId="{9ECF9D55-0217-4B6B-A776-617514C1F08F}" destId="{F5D87F0D-61E4-480F-8DD3-9F3DD1E1BB0A}" srcOrd="8" destOrd="0" presId="urn:microsoft.com/office/officeart/2005/8/layout/vList3"/>
    <dgm:cxn modelId="{D5DC0795-50E7-46F1-8D95-698F54023D16}" type="presParOf" srcId="{F5D87F0D-61E4-480F-8DD3-9F3DD1E1BB0A}" destId="{CEDA8BFA-BBDC-48A7-B6E2-9B22B16AD8F0}" srcOrd="0" destOrd="0" presId="urn:microsoft.com/office/officeart/2005/8/layout/vList3"/>
    <dgm:cxn modelId="{CB1FE93F-405D-4B20-BCDF-870848CE6CCD}" type="presParOf" srcId="{F5D87F0D-61E4-480F-8DD3-9F3DD1E1BB0A}" destId="{DC54DDCC-9B26-4185-903C-633E842DD7F2}" srcOrd="1" destOrd="0" presId="urn:microsoft.com/office/officeart/2005/8/layout/vList3"/>
    <dgm:cxn modelId="{E97E229A-0FF7-4EA9-BC25-A0AA88F64651}" type="presParOf" srcId="{9ECF9D55-0217-4B6B-A776-617514C1F08F}" destId="{C1ECADCB-3AEE-443A-86BE-9EB166F08B1E}" srcOrd="9" destOrd="0" presId="urn:microsoft.com/office/officeart/2005/8/layout/vList3"/>
    <dgm:cxn modelId="{1A910FCD-C0A2-4EF1-AAC6-434E6E04258A}" type="presParOf" srcId="{9ECF9D55-0217-4B6B-A776-617514C1F08F}" destId="{934CFD0F-BAEA-4E52-92A1-B0DFD5D59B63}" srcOrd="10" destOrd="0" presId="urn:microsoft.com/office/officeart/2005/8/layout/vList3"/>
    <dgm:cxn modelId="{DDCE7848-11B4-4724-A4DD-1F7DE201D59F}" type="presParOf" srcId="{934CFD0F-BAEA-4E52-92A1-B0DFD5D59B63}" destId="{AD28E9CA-668B-4AFD-8166-558CCDFD7BAB}" srcOrd="0" destOrd="0" presId="urn:microsoft.com/office/officeart/2005/8/layout/vList3"/>
    <dgm:cxn modelId="{CB4C2009-88EB-4B81-B37E-16FCEC1AD017}" type="presParOf" srcId="{934CFD0F-BAEA-4E52-92A1-B0DFD5D59B63}" destId="{1305AB41-B14D-4B2D-8931-814DA97BF55B}" srcOrd="1" destOrd="0" presId="urn:microsoft.com/office/officeart/2005/8/layout/vList3"/>
    <dgm:cxn modelId="{FD5036AF-A8FE-4237-81E2-8CC9D9B76904}" type="presParOf" srcId="{9ECF9D55-0217-4B6B-A776-617514C1F08F}" destId="{7B089893-20CF-450B-9C44-7C5131BF543D}" srcOrd="11" destOrd="0" presId="urn:microsoft.com/office/officeart/2005/8/layout/vList3"/>
    <dgm:cxn modelId="{6DBF0C36-5E3B-4D74-8DCB-556A291979E8}" type="presParOf" srcId="{9ECF9D55-0217-4B6B-A776-617514C1F08F}" destId="{32FABCB9-B1C7-4549-AF91-0052FC5FE2A3}" srcOrd="12" destOrd="0" presId="urn:microsoft.com/office/officeart/2005/8/layout/vList3"/>
    <dgm:cxn modelId="{52287814-0D67-4D44-BD28-8146D7EDBD4E}" type="presParOf" srcId="{32FABCB9-B1C7-4549-AF91-0052FC5FE2A3}" destId="{C3F2F4D0-2440-4B8B-B6BD-41AAAEE56702}" srcOrd="0" destOrd="0" presId="urn:microsoft.com/office/officeart/2005/8/layout/vList3"/>
    <dgm:cxn modelId="{23408EF8-D165-4E52-BD2E-7C85725BFDCE}" type="presParOf" srcId="{32FABCB9-B1C7-4549-AF91-0052FC5FE2A3}" destId="{D092C598-5825-4DA0-A203-0E814D4670C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DA0F9A-9F4E-4270-8215-99265670A9DB}"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3139AA7E-7C3F-4B2C-A785-0D67B42FB3EB}">
      <dgm:prSet phldrT="[Testo]"/>
      <dgm:spPr/>
      <dgm:t>
        <a:bodyPr/>
        <a:lstStyle/>
        <a:p>
          <a:pPr algn="ctr"/>
          <a:r>
            <a:rPr lang="it-IT" dirty="0"/>
            <a:t>How to study the geographic variation within and across PHN catchment</a:t>
          </a:r>
        </a:p>
      </dgm:t>
    </dgm:pt>
    <dgm:pt modelId="{1212F26E-7E81-431E-86C0-BFEC8249EA7A}" type="parTrans" cxnId="{7F3BB03F-F48D-4719-8D96-94D9EBA5AF45}">
      <dgm:prSet/>
      <dgm:spPr/>
      <dgm:t>
        <a:bodyPr/>
        <a:lstStyle/>
        <a:p>
          <a:endParaRPr lang="it-IT"/>
        </a:p>
      </dgm:t>
    </dgm:pt>
    <dgm:pt modelId="{026EC01D-E86B-4C72-A782-6C01E30A6576}" type="sibTrans" cxnId="{7F3BB03F-F48D-4719-8D96-94D9EBA5AF45}">
      <dgm:prSet/>
      <dgm:spPr/>
      <dgm:t>
        <a:bodyPr/>
        <a:lstStyle/>
        <a:p>
          <a:endParaRPr lang="it-IT"/>
        </a:p>
      </dgm:t>
    </dgm:pt>
    <dgm:pt modelId="{12C6AA01-A2C0-4C8F-88B8-5F22122FA572}">
      <dgm:prSet phldrT="[Testo]"/>
      <dgm:spPr/>
      <dgm:t>
        <a:bodyPr/>
        <a:lstStyle/>
        <a:p>
          <a:pPr algn="ctr"/>
          <a:r>
            <a:rPr lang="it-IT" dirty="0"/>
            <a:t>How to design catchment areas                 for Primary Care</a:t>
          </a:r>
        </a:p>
      </dgm:t>
    </dgm:pt>
    <dgm:pt modelId="{92042F94-17B8-4D9B-85EF-BFF68C1234A7}" type="parTrans" cxnId="{AA50B77F-2299-4340-A91D-9E870AFCDCCD}">
      <dgm:prSet/>
      <dgm:spPr/>
      <dgm:t>
        <a:bodyPr/>
        <a:lstStyle/>
        <a:p>
          <a:endParaRPr lang="it-IT"/>
        </a:p>
      </dgm:t>
    </dgm:pt>
    <dgm:pt modelId="{D1F8851F-80F7-49D6-8A42-F64638A9D76D}" type="sibTrans" cxnId="{AA50B77F-2299-4340-A91D-9E870AFCDCCD}">
      <dgm:prSet/>
      <dgm:spPr/>
      <dgm:t>
        <a:bodyPr/>
        <a:lstStyle/>
        <a:p>
          <a:endParaRPr lang="it-IT"/>
        </a:p>
      </dgm:t>
    </dgm:pt>
    <dgm:pt modelId="{3C832D9B-2D70-4691-B238-503449E97039}">
      <dgm:prSet phldrT="[Testo]"/>
      <dgm:spPr/>
      <dgm:t>
        <a:bodyPr/>
        <a:lstStyle/>
        <a:p>
          <a:pPr algn="ctr"/>
          <a:r>
            <a:rPr lang="it-IT" dirty="0"/>
            <a:t>How to estimate population catchments                      for Primary Care</a:t>
          </a:r>
        </a:p>
      </dgm:t>
    </dgm:pt>
    <dgm:pt modelId="{B3D42059-68D8-456A-A5FD-0155BE3AD0FD}" type="parTrans" cxnId="{12FB587C-61C3-433D-A38C-1B4F00131838}">
      <dgm:prSet/>
      <dgm:spPr/>
      <dgm:t>
        <a:bodyPr/>
        <a:lstStyle/>
        <a:p>
          <a:endParaRPr lang="en-US"/>
        </a:p>
      </dgm:t>
    </dgm:pt>
    <dgm:pt modelId="{119E1EBA-7995-4688-A490-B023ECFF2BFE}" type="sibTrans" cxnId="{12FB587C-61C3-433D-A38C-1B4F00131838}">
      <dgm:prSet/>
      <dgm:spPr/>
      <dgm:t>
        <a:bodyPr/>
        <a:lstStyle/>
        <a:p>
          <a:endParaRPr lang="en-US"/>
        </a:p>
      </dgm:t>
    </dgm:pt>
    <dgm:pt modelId="{D35AD873-74A1-4B71-BEF5-859DD97A9A78}" type="pres">
      <dgm:prSet presAssocID="{A0DA0F9A-9F4E-4270-8215-99265670A9DB}" presName="Name0" presStyleCnt="0">
        <dgm:presLayoutVars>
          <dgm:chMax val="7"/>
          <dgm:chPref val="7"/>
          <dgm:dir/>
        </dgm:presLayoutVars>
      </dgm:prSet>
      <dgm:spPr/>
    </dgm:pt>
    <dgm:pt modelId="{5C2AA8E5-FCE4-4146-B710-12B110F27AA3}" type="pres">
      <dgm:prSet presAssocID="{A0DA0F9A-9F4E-4270-8215-99265670A9DB}" presName="Name1" presStyleCnt="0"/>
      <dgm:spPr/>
    </dgm:pt>
    <dgm:pt modelId="{78AD2FC4-E28D-474A-AF6A-BFFF2D9839F9}" type="pres">
      <dgm:prSet presAssocID="{A0DA0F9A-9F4E-4270-8215-99265670A9DB}" presName="cycle" presStyleCnt="0"/>
      <dgm:spPr/>
    </dgm:pt>
    <dgm:pt modelId="{D6C74DA1-5B76-4A2D-82E9-155783E851BD}" type="pres">
      <dgm:prSet presAssocID="{A0DA0F9A-9F4E-4270-8215-99265670A9DB}" presName="srcNode" presStyleLbl="node1" presStyleIdx="0" presStyleCnt="3"/>
      <dgm:spPr/>
    </dgm:pt>
    <dgm:pt modelId="{EB2193C0-1F6C-4572-A16A-FAD5367C8030}" type="pres">
      <dgm:prSet presAssocID="{A0DA0F9A-9F4E-4270-8215-99265670A9DB}" presName="conn" presStyleLbl="parChTrans1D2" presStyleIdx="0" presStyleCnt="1"/>
      <dgm:spPr/>
    </dgm:pt>
    <dgm:pt modelId="{3599CE8C-6A3C-44B3-83C3-AEEE0514A779}" type="pres">
      <dgm:prSet presAssocID="{A0DA0F9A-9F4E-4270-8215-99265670A9DB}" presName="extraNode" presStyleLbl="node1" presStyleIdx="0" presStyleCnt="3"/>
      <dgm:spPr/>
    </dgm:pt>
    <dgm:pt modelId="{A4305A7A-35DD-443A-B63B-5F3D5EF4D042}" type="pres">
      <dgm:prSet presAssocID="{A0DA0F9A-9F4E-4270-8215-99265670A9DB}" presName="dstNode" presStyleLbl="node1" presStyleIdx="0" presStyleCnt="3"/>
      <dgm:spPr/>
    </dgm:pt>
    <dgm:pt modelId="{3D86B677-6609-4DED-8940-EB7189774068}" type="pres">
      <dgm:prSet presAssocID="{3139AA7E-7C3F-4B2C-A785-0D67B42FB3EB}" presName="text_1" presStyleLbl="node1" presStyleIdx="0" presStyleCnt="3" custScaleX="109337" custLinFactNeighborX="-1271" custLinFactNeighborY="4942">
        <dgm:presLayoutVars>
          <dgm:bulletEnabled val="1"/>
        </dgm:presLayoutVars>
      </dgm:prSet>
      <dgm:spPr/>
    </dgm:pt>
    <dgm:pt modelId="{D72EC5D8-B2DA-4AA5-B01D-A0E4C2684FED}" type="pres">
      <dgm:prSet presAssocID="{3139AA7E-7C3F-4B2C-A785-0D67B42FB3EB}" presName="accent_1" presStyleCnt="0"/>
      <dgm:spPr/>
    </dgm:pt>
    <dgm:pt modelId="{1D35A410-6946-4945-86B3-E76653EDC0CA}" type="pres">
      <dgm:prSet presAssocID="{3139AA7E-7C3F-4B2C-A785-0D67B42FB3EB}" presName="accentRepeatNode" presStyleLbl="solidFgAcc1" presStyleIdx="0" presStyleCnt="3" custLinFactNeighborX="-6728"/>
      <dgm:spPr/>
    </dgm:pt>
    <dgm:pt modelId="{C1CFFEEF-101D-4D4D-A248-877C49341688}" type="pres">
      <dgm:prSet presAssocID="{12C6AA01-A2C0-4C8F-88B8-5F22122FA572}" presName="text_2" presStyleLbl="node1" presStyleIdx="1" presStyleCnt="3" custScaleX="108795" custLinFactNeighborX="-806" custLinFactNeighborY="13283">
        <dgm:presLayoutVars>
          <dgm:bulletEnabled val="1"/>
        </dgm:presLayoutVars>
      </dgm:prSet>
      <dgm:spPr/>
    </dgm:pt>
    <dgm:pt modelId="{3C43231A-4901-4D64-8BCE-D1C0696CAA4D}" type="pres">
      <dgm:prSet presAssocID="{12C6AA01-A2C0-4C8F-88B8-5F22122FA572}" presName="accent_2" presStyleCnt="0"/>
      <dgm:spPr/>
    </dgm:pt>
    <dgm:pt modelId="{2AC899A4-7814-4093-99F8-3C715481C667}" type="pres">
      <dgm:prSet presAssocID="{12C6AA01-A2C0-4C8F-88B8-5F22122FA572}" presName="accentRepeatNode" presStyleLbl="solidFgAcc1" presStyleIdx="1" presStyleCnt="3" custLinFactNeighborX="-20644" custLinFactNeighborY="4246"/>
      <dgm:spPr/>
    </dgm:pt>
    <dgm:pt modelId="{F8CD8C74-415E-42DA-9B8F-16299343DFFD}" type="pres">
      <dgm:prSet presAssocID="{3C832D9B-2D70-4691-B238-503449E97039}" presName="text_3" presStyleLbl="node1" presStyleIdx="2" presStyleCnt="3" custScaleX="109487" custLinFactNeighborX="-1000" custLinFactNeighborY="26907">
        <dgm:presLayoutVars>
          <dgm:bulletEnabled val="1"/>
        </dgm:presLayoutVars>
      </dgm:prSet>
      <dgm:spPr/>
    </dgm:pt>
    <dgm:pt modelId="{8AD28831-DF13-4E0B-A3E1-13E133D3D8E6}" type="pres">
      <dgm:prSet presAssocID="{3C832D9B-2D70-4691-B238-503449E97039}" presName="accent_3" presStyleCnt="0"/>
      <dgm:spPr/>
    </dgm:pt>
    <dgm:pt modelId="{B6316473-5572-4FE9-959A-D8DA9DBEAF14}" type="pres">
      <dgm:prSet presAssocID="{3C832D9B-2D70-4691-B238-503449E97039}" presName="accentRepeatNode" presStyleLbl="solidFgAcc1" presStyleIdx="2" presStyleCnt="3" custLinFactNeighborX="-8488" custLinFactNeighborY="19292"/>
      <dgm:spPr/>
    </dgm:pt>
  </dgm:ptLst>
  <dgm:cxnLst>
    <dgm:cxn modelId="{86C01DC2-F7AE-42EE-97B1-700EE0F047E6}" type="presOf" srcId="{3139AA7E-7C3F-4B2C-A785-0D67B42FB3EB}" destId="{3D86B677-6609-4DED-8940-EB7189774068}" srcOrd="0" destOrd="0" presId="urn:microsoft.com/office/officeart/2008/layout/VerticalCurvedList"/>
    <dgm:cxn modelId="{7F3BB03F-F48D-4719-8D96-94D9EBA5AF45}" srcId="{A0DA0F9A-9F4E-4270-8215-99265670A9DB}" destId="{3139AA7E-7C3F-4B2C-A785-0D67B42FB3EB}" srcOrd="0" destOrd="0" parTransId="{1212F26E-7E81-431E-86C0-BFEC8249EA7A}" sibTransId="{026EC01D-E86B-4C72-A782-6C01E30A6576}"/>
    <dgm:cxn modelId="{E45628BF-FE15-4612-98CD-523A395ACA74}" type="presOf" srcId="{3C832D9B-2D70-4691-B238-503449E97039}" destId="{F8CD8C74-415E-42DA-9B8F-16299343DFFD}" srcOrd="0" destOrd="0" presId="urn:microsoft.com/office/officeart/2008/layout/VerticalCurvedList"/>
    <dgm:cxn modelId="{AA50B77F-2299-4340-A91D-9E870AFCDCCD}" srcId="{A0DA0F9A-9F4E-4270-8215-99265670A9DB}" destId="{12C6AA01-A2C0-4C8F-88B8-5F22122FA572}" srcOrd="1" destOrd="0" parTransId="{92042F94-17B8-4D9B-85EF-BFF68C1234A7}" sibTransId="{D1F8851F-80F7-49D6-8A42-F64638A9D76D}"/>
    <dgm:cxn modelId="{1E6FDDB6-BF96-4774-8C50-7633AA89C358}" type="presOf" srcId="{12C6AA01-A2C0-4C8F-88B8-5F22122FA572}" destId="{C1CFFEEF-101D-4D4D-A248-877C49341688}" srcOrd="0" destOrd="0" presId="urn:microsoft.com/office/officeart/2008/layout/VerticalCurvedList"/>
    <dgm:cxn modelId="{60CF7CDD-957C-47A5-9DF5-D2613F3EF826}" type="presOf" srcId="{A0DA0F9A-9F4E-4270-8215-99265670A9DB}" destId="{D35AD873-74A1-4B71-BEF5-859DD97A9A78}" srcOrd="0" destOrd="0" presId="urn:microsoft.com/office/officeart/2008/layout/VerticalCurvedList"/>
    <dgm:cxn modelId="{12FB587C-61C3-433D-A38C-1B4F00131838}" srcId="{A0DA0F9A-9F4E-4270-8215-99265670A9DB}" destId="{3C832D9B-2D70-4691-B238-503449E97039}" srcOrd="2" destOrd="0" parTransId="{B3D42059-68D8-456A-A5FD-0155BE3AD0FD}" sibTransId="{119E1EBA-7995-4688-A490-B023ECFF2BFE}"/>
    <dgm:cxn modelId="{B360C6ED-E95A-49A3-8111-DF5DE7D11AC4}" type="presOf" srcId="{026EC01D-E86B-4C72-A782-6C01E30A6576}" destId="{EB2193C0-1F6C-4572-A16A-FAD5367C8030}" srcOrd="0" destOrd="0" presId="urn:microsoft.com/office/officeart/2008/layout/VerticalCurvedList"/>
    <dgm:cxn modelId="{01F20268-41AD-460D-B88E-1A268D47EAD1}" type="presParOf" srcId="{D35AD873-74A1-4B71-BEF5-859DD97A9A78}" destId="{5C2AA8E5-FCE4-4146-B710-12B110F27AA3}" srcOrd="0" destOrd="0" presId="urn:microsoft.com/office/officeart/2008/layout/VerticalCurvedList"/>
    <dgm:cxn modelId="{DE481DFF-5730-4EDE-A24A-70A24EB6B2FE}" type="presParOf" srcId="{5C2AA8E5-FCE4-4146-B710-12B110F27AA3}" destId="{78AD2FC4-E28D-474A-AF6A-BFFF2D9839F9}" srcOrd="0" destOrd="0" presId="urn:microsoft.com/office/officeart/2008/layout/VerticalCurvedList"/>
    <dgm:cxn modelId="{963D8B28-0B61-416F-9883-D79BFD8BCF33}" type="presParOf" srcId="{78AD2FC4-E28D-474A-AF6A-BFFF2D9839F9}" destId="{D6C74DA1-5B76-4A2D-82E9-155783E851BD}" srcOrd="0" destOrd="0" presId="urn:microsoft.com/office/officeart/2008/layout/VerticalCurvedList"/>
    <dgm:cxn modelId="{EEE6F2AC-A199-4431-8E3B-EC5C58E91058}" type="presParOf" srcId="{78AD2FC4-E28D-474A-AF6A-BFFF2D9839F9}" destId="{EB2193C0-1F6C-4572-A16A-FAD5367C8030}" srcOrd="1" destOrd="0" presId="urn:microsoft.com/office/officeart/2008/layout/VerticalCurvedList"/>
    <dgm:cxn modelId="{12584729-B6AD-423A-9AE2-979914BF0395}" type="presParOf" srcId="{78AD2FC4-E28D-474A-AF6A-BFFF2D9839F9}" destId="{3599CE8C-6A3C-44B3-83C3-AEEE0514A779}" srcOrd="2" destOrd="0" presId="urn:microsoft.com/office/officeart/2008/layout/VerticalCurvedList"/>
    <dgm:cxn modelId="{3E2E7A51-28BE-4BB7-AAE4-4BC98B277981}" type="presParOf" srcId="{78AD2FC4-E28D-474A-AF6A-BFFF2D9839F9}" destId="{A4305A7A-35DD-443A-B63B-5F3D5EF4D042}" srcOrd="3" destOrd="0" presId="urn:microsoft.com/office/officeart/2008/layout/VerticalCurvedList"/>
    <dgm:cxn modelId="{4187A7C8-161F-4A02-B488-400D5CAB0897}" type="presParOf" srcId="{5C2AA8E5-FCE4-4146-B710-12B110F27AA3}" destId="{3D86B677-6609-4DED-8940-EB7189774068}" srcOrd="1" destOrd="0" presId="urn:microsoft.com/office/officeart/2008/layout/VerticalCurvedList"/>
    <dgm:cxn modelId="{EF68D101-3247-41B3-90E9-DB28DFF3383C}" type="presParOf" srcId="{5C2AA8E5-FCE4-4146-B710-12B110F27AA3}" destId="{D72EC5D8-B2DA-4AA5-B01D-A0E4C2684FED}" srcOrd="2" destOrd="0" presId="urn:microsoft.com/office/officeart/2008/layout/VerticalCurvedList"/>
    <dgm:cxn modelId="{C8A352CC-B4F7-4538-8DE0-86B5ED5C4E40}" type="presParOf" srcId="{D72EC5D8-B2DA-4AA5-B01D-A0E4C2684FED}" destId="{1D35A410-6946-4945-86B3-E76653EDC0CA}" srcOrd="0" destOrd="0" presId="urn:microsoft.com/office/officeart/2008/layout/VerticalCurvedList"/>
    <dgm:cxn modelId="{E8A8F818-9812-4EA8-8ADB-587382C702EF}" type="presParOf" srcId="{5C2AA8E5-FCE4-4146-B710-12B110F27AA3}" destId="{C1CFFEEF-101D-4D4D-A248-877C49341688}" srcOrd="3" destOrd="0" presId="urn:microsoft.com/office/officeart/2008/layout/VerticalCurvedList"/>
    <dgm:cxn modelId="{F3BBD12A-F3BD-40F5-962D-4AD11327E1C6}" type="presParOf" srcId="{5C2AA8E5-FCE4-4146-B710-12B110F27AA3}" destId="{3C43231A-4901-4D64-8BCE-D1C0696CAA4D}" srcOrd="4" destOrd="0" presId="urn:microsoft.com/office/officeart/2008/layout/VerticalCurvedList"/>
    <dgm:cxn modelId="{CB253DD5-0FE1-4EDA-952F-29F6C65DA9D9}" type="presParOf" srcId="{3C43231A-4901-4D64-8BCE-D1C0696CAA4D}" destId="{2AC899A4-7814-4093-99F8-3C715481C667}" srcOrd="0" destOrd="0" presId="urn:microsoft.com/office/officeart/2008/layout/VerticalCurvedList"/>
    <dgm:cxn modelId="{6A14E681-BCC2-471C-8956-71B93608FE56}" type="presParOf" srcId="{5C2AA8E5-FCE4-4146-B710-12B110F27AA3}" destId="{F8CD8C74-415E-42DA-9B8F-16299343DFFD}" srcOrd="5" destOrd="0" presId="urn:microsoft.com/office/officeart/2008/layout/VerticalCurvedList"/>
    <dgm:cxn modelId="{D449D446-985A-413F-A19F-972E36EB7772}" type="presParOf" srcId="{5C2AA8E5-FCE4-4146-B710-12B110F27AA3}" destId="{8AD28831-DF13-4E0B-A3E1-13E133D3D8E6}" srcOrd="6" destOrd="0" presId="urn:microsoft.com/office/officeart/2008/layout/VerticalCurvedList"/>
    <dgm:cxn modelId="{3BDC9CA0-DA1E-49AD-AFC6-2991CBD827DE}" type="presParOf" srcId="{8AD28831-DF13-4E0B-A3E1-13E133D3D8E6}" destId="{B6316473-5572-4FE9-959A-D8DA9DBEAF1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ADBEBD-3F45-422E-8738-68E9FCC6D9E2}" type="doc">
      <dgm:prSet loTypeId="urn:microsoft.com/office/officeart/2005/8/layout/vList3" loCatId="picture" qsTypeId="urn:microsoft.com/office/officeart/2005/8/quickstyle/simple1" qsCatId="simple" csTypeId="urn:microsoft.com/office/officeart/2005/8/colors/accent1_2" csCatId="accent1" phldr="1"/>
      <dgm:spPr/>
    </dgm:pt>
    <dgm:pt modelId="{CFE5B252-2194-40C9-A9E6-23BAA21566DE}">
      <dgm:prSet phldrT="[Text]"/>
      <dgm:spPr/>
      <dgm:t>
        <a:bodyPr/>
        <a:lstStyle/>
        <a:p>
          <a:r>
            <a:rPr lang="en-US" b="1" dirty="0"/>
            <a:t>Motivation</a:t>
          </a:r>
        </a:p>
        <a:p>
          <a:r>
            <a:rPr lang="en-US" b="1" dirty="0"/>
            <a:t>Geographic Variation</a:t>
          </a:r>
        </a:p>
      </dgm:t>
    </dgm:pt>
    <dgm:pt modelId="{DC114DA8-0B90-46B5-B838-49D028A0B79A}" type="parTrans" cxnId="{9A1CD3C9-75F7-49C1-87A7-141FD58B4C3C}">
      <dgm:prSet/>
      <dgm:spPr/>
      <dgm:t>
        <a:bodyPr/>
        <a:lstStyle/>
        <a:p>
          <a:endParaRPr lang="en-US"/>
        </a:p>
      </dgm:t>
    </dgm:pt>
    <dgm:pt modelId="{F7B883CB-DBE8-4405-BF0C-E6E96C0C82AC}" type="sibTrans" cxnId="{9A1CD3C9-75F7-49C1-87A7-141FD58B4C3C}">
      <dgm:prSet/>
      <dgm:spPr/>
      <dgm:t>
        <a:bodyPr/>
        <a:lstStyle/>
        <a:p>
          <a:endParaRPr lang="en-US"/>
        </a:p>
      </dgm:t>
    </dgm:pt>
    <dgm:pt modelId="{3B0D56D4-70EC-438F-86BB-E15DD036A609}">
      <dgm:prSet phldrT="[Text]"/>
      <dgm:spPr/>
      <dgm:t>
        <a:bodyPr/>
        <a:lstStyle/>
        <a:p>
          <a:r>
            <a:rPr lang="en-US" b="1" dirty="0"/>
            <a:t>Research Case</a:t>
          </a:r>
        </a:p>
        <a:p>
          <a:r>
            <a:rPr lang="en-US" b="1" dirty="0"/>
            <a:t>Australia – Medicare Local &amp; Primary Health Network</a:t>
          </a:r>
        </a:p>
      </dgm:t>
    </dgm:pt>
    <dgm:pt modelId="{9D03DC44-71F7-4FB1-9813-1DFCF811A878}" type="parTrans" cxnId="{EB3C1725-7BC8-4534-AF1D-31DBF63C2A92}">
      <dgm:prSet/>
      <dgm:spPr/>
      <dgm:t>
        <a:bodyPr/>
        <a:lstStyle/>
        <a:p>
          <a:endParaRPr lang="en-US"/>
        </a:p>
      </dgm:t>
    </dgm:pt>
    <dgm:pt modelId="{CCEA1B5B-358D-412E-ADEA-C71872C46601}" type="sibTrans" cxnId="{EB3C1725-7BC8-4534-AF1D-31DBF63C2A92}">
      <dgm:prSet/>
      <dgm:spPr/>
      <dgm:t>
        <a:bodyPr/>
        <a:lstStyle/>
        <a:p>
          <a:endParaRPr lang="en-US"/>
        </a:p>
      </dgm:t>
    </dgm:pt>
    <dgm:pt modelId="{A4B95E74-0930-433C-ABC2-663CBEBB77E5}">
      <dgm:prSet phldrT="[Text]"/>
      <dgm:spPr/>
      <dgm:t>
        <a:bodyPr/>
        <a:lstStyle/>
        <a:p>
          <a:r>
            <a:rPr lang="en-US" b="1" dirty="0"/>
            <a:t>Research Objectives</a:t>
          </a:r>
        </a:p>
      </dgm:t>
    </dgm:pt>
    <dgm:pt modelId="{424D9E8F-5E75-4CAD-8878-F656E7450637}" type="parTrans" cxnId="{EC9290EB-45B3-48A7-9DD9-F9CB2F76A811}">
      <dgm:prSet/>
      <dgm:spPr/>
      <dgm:t>
        <a:bodyPr/>
        <a:lstStyle/>
        <a:p>
          <a:endParaRPr lang="en-US"/>
        </a:p>
      </dgm:t>
    </dgm:pt>
    <dgm:pt modelId="{CEB71365-8031-4644-99B2-477BDB6C0976}" type="sibTrans" cxnId="{EC9290EB-45B3-48A7-9DD9-F9CB2F76A811}">
      <dgm:prSet/>
      <dgm:spPr/>
      <dgm:t>
        <a:bodyPr/>
        <a:lstStyle/>
        <a:p>
          <a:endParaRPr lang="en-US"/>
        </a:p>
      </dgm:t>
    </dgm:pt>
    <dgm:pt modelId="{23F97FFE-5744-4629-90FC-CBDFF45836F1}">
      <dgm:prSet phldrT="[Text]"/>
      <dgm:spPr>
        <a:ln w="38100">
          <a:solidFill>
            <a:srgbClr val="FF0000"/>
          </a:solidFill>
        </a:ln>
      </dgm:spPr>
      <dgm:t>
        <a:bodyPr/>
        <a:lstStyle/>
        <a:p>
          <a:r>
            <a:rPr lang="en-US" b="1" dirty="0">
              <a:solidFill>
                <a:srgbClr val="FFFF00"/>
              </a:solidFill>
            </a:rPr>
            <a:t>Literature Review</a:t>
          </a:r>
        </a:p>
        <a:p>
          <a:r>
            <a:rPr lang="en-US" b="1" dirty="0">
              <a:solidFill>
                <a:srgbClr val="FFFF00"/>
              </a:solidFill>
            </a:rPr>
            <a:t>Access to Health Care</a:t>
          </a:r>
        </a:p>
      </dgm:t>
    </dgm:pt>
    <dgm:pt modelId="{323143B9-6E49-44DF-9B6F-97D2F16396A9}" type="parTrans" cxnId="{F67A70A5-8EA8-4801-BEDA-C70928B98B72}">
      <dgm:prSet/>
      <dgm:spPr/>
      <dgm:t>
        <a:bodyPr/>
        <a:lstStyle/>
        <a:p>
          <a:endParaRPr lang="en-US"/>
        </a:p>
      </dgm:t>
    </dgm:pt>
    <dgm:pt modelId="{A2D79938-1A8B-4D7F-98DA-E2A8AEBC7DD8}" type="sibTrans" cxnId="{F67A70A5-8EA8-4801-BEDA-C70928B98B72}">
      <dgm:prSet/>
      <dgm:spPr/>
      <dgm:t>
        <a:bodyPr/>
        <a:lstStyle/>
        <a:p>
          <a:endParaRPr lang="en-US"/>
        </a:p>
      </dgm:t>
    </dgm:pt>
    <dgm:pt modelId="{60EA8093-AA91-4AD1-9657-7B662DD81235}">
      <dgm:prSet phldrT="[Text]"/>
      <dgm:spPr/>
      <dgm:t>
        <a:bodyPr/>
        <a:lstStyle/>
        <a:p>
          <a:r>
            <a:rPr lang="en-US" b="1" dirty="0"/>
            <a:t>Limitations</a:t>
          </a:r>
        </a:p>
        <a:p>
          <a:r>
            <a:rPr lang="en-US" b="1" dirty="0"/>
            <a:t>Potential Accessibility Vs Revealed Accessibility</a:t>
          </a:r>
        </a:p>
      </dgm:t>
    </dgm:pt>
    <dgm:pt modelId="{A2ACC60A-2384-4529-BD27-6D625581EF0A}" type="parTrans" cxnId="{3136ABD1-24AC-4B97-ACB1-A958608F7A5D}">
      <dgm:prSet/>
      <dgm:spPr/>
      <dgm:t>
        <a:bodyPr/>
        <a:lstStyle/>
        <a:p>
          <a:endParaRPr lang="en-US"/>
        </a:p>
      </dgm:t>
    </dgm:pt>
    <dgm:pt modelId="{1B269F7E-6528-417E-994F-C98736176BF9}" type="sibTrans" cxnId="{3136ABD1-24AC-4B97-ACB1-A958608F7A5D}">
      <dgm:prSet/>
      <dgm:spPr/>
      <dgm:t>
        <a:bodyPr/>
        <a:lstStyle/>
        <a:p>
          <a:endParaRPr lang="en-US"/>
        </a:p>
      </dgm:t>
    </dgm:pt>
    <dgm:pt modelId="{0F1A9D7B-916E-41D1-9C28-B673330FA281}">
      <dgm:prSet phldrT="[Text]"/>
      <dgm:spPr/>
      <dgm:t>
        <a:bodyPr/>
        <a:lstStyle/>
        <a:p>
          <a:r>
            <a:rPr lang="en-US" b="1" dirty="0">
              <a:solidFill>
                <a:schemeClr val="bg1"/>
              </a:solidFill>
            </a:rPr>
            <a:t>Research Methodology</a:t>
          </a:r>
        </a:p>
        <a:p>
          <a:r>
            <a:rPr lang="en-US" b="1" dirty="0">
              <a:solidFill>
                <a:schemeClr val="bg1"/>
              </a:solidFill>
            </a:rPr>
            <a:t>PHN peer Grouping – RPCSA Design – Supply/Demand</a:t>
          </a:r>
        </a:p>
      </dgm:t>
    </dgm:pt>
    <dgm:pt modelId="{EDC5693B-A988-4B3B-9760-5EB5DB15C5E6}" type="parTrans" cxnId="{E2715048-E1F1-4A99-B45D-F50BE7DE4710}">
      <dgm:prSet/>
      <dgm:spPr/>
      <dgm:t>
        <a:bodyPr/>
        <a:lstStyle/>
        <a:p>
          <a:endParaRPr lang="en-US"/>
        </a:p>
      </dgm:t>
    </dgm:pt>
    <dgm:pt modelId="{36437A42-EB9C-447E-892A-FE98FF075E6F}" type="sibTrans" cxnId="{E2715048-E1F1-4A99-B45D-F50BE7DE4710}">
      <dgm:prSet/>
      <dgm:spPr/>
      <dgm:t>
        <a:bodyPr/>
        <a:lstStyle/>
        <a:p>
          <a:endParaRPr lang="en-US"/>
        </a:p>
      </dgm:t>
    </dgm:pt>
    <dgm:pt modelId="{EB96A3B5-FE27-4DEE-B10A-B811B5D50B4B}">
      <dgm:prSet phldrT="[Text]"/>
      <dgm:spPr/>
      <dgm:t>
        <a:bodyPr/>
        <a:lstStyle/>
        <a:p>
          <a:r>
            <a:rPr lang="en-US" b="1" dirty="0"/>
            <a:t>Research Plan</a:t>
          </a:r>
        </a:p>
      </dgm:t>
    </dgm:pt>
    <dgm:pt modelId="{DD2B39FC-6CB4-4C05-9FE3-55F0DE4C63A6}" type="parTrans" cxnId="{C377DA1F-395A-4DC1-9BAD-C6BF23FE9ADE}">
      <dgm:prSet/>
      <dgm:spPr/>
      <dgm:t>
        <a:bodyPr/>
        <a:lstStyle/>
        <a:p>
          <a:endParaRPr lang="en-US"/>
        </a:p>
      </dgm:t>
    </dgm:pt>
    <dgm:pt modelId="{B2508419-518E-420F-9D88-065CBCA4914C}" type="sibTrans" cxnId="{C377DA1F-395A-4DC1-9BAD-C6BF23FE9ADE}">
      <dgm:prSet/>
      <dgm:spPr/>
      <dgm:t>
        <a:bodyPr/>
        <a:lstStyle/>
        <a:p>
          <a:endParaRPr lang="en-US"/>
        </a:p>
      </dgm:t>
    </dgm:pt>
    <dgm:pt modelId="{9ECF9D55-0217-4B6B-A776-617514C1F08F}" type="pres">
      <dgm:prSet presAssocID="{11ADBEBD-3F45-422E-8738-68E9FCC6D9E2}" presName="linearFlow" presStyleCnt="0">
        <dgm:presLayoutVars>
          <dgm:dir/>
          <dgm:resizeHandles val="exact"/>
        </dgm:presLayoutVars>
      </dgm:prSet>
      <dgm:spPr/>
    </dgm:pt>
    <dgm:pt modelId="{CBC7AFB8-A4B5-443E-9D40-C361C3735C70}" type="pres">
      <dgm:prSet presAssocID="{CFE5B252-2194-40C9-A9E6-23BAA21566DE}" presName="composite" presStyleCnt="0"/>
      <dgm:spPr/>
    </dgm:pt>
    <dgm:pt modelId="{600E711F-3B5F-4827-87D6-F5AFA9E13D32}" type="pres">
      <dgm:prSet presAssocID="{CFE5B252-2194-40C9-A9E6-23BAA21566DE}"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4A39DB49-F33F-40EC-B733-4F911AB612EA}" type="pres">
      <dgm:prSet presAssocID="{CFE5B252-2194-40C9-A9E6-23BAA21566DE}" presName="txShp" presStyleLbl="node1" presStyleIdx="0" presStyleCnt="7">
        <dgm:presLayoutVars>
          <dgm:bulletEnabled val="1"/>
        </dgm:presLayoutVars>
      </dgm:prSet>
      <dgm:spPr/>
    </dgm:pt>
    <dgm:pt modelId="{AE098BA0-5551-41E4-B933-611987D2FD3A}" type="pres">
      <dgm:prSet presAssocID="{F7B883CB-DBE8-4405-BF0C-E6E96C0C82AC}" presName="spacing" presStyleCnt="0"/>
      <dgm:spPr/>
    </dgm:pt>
    <dgm:pt modelId="{2DE54278-7ADA-4E53-AE84-B500DC0417AD}" type="pres">
      <dgm:prSet presAssocID="{3B0D56D4-70EC-438F-86BB-E15DD036A609}" presName="composite" presStyleCnt="0"/>
      <dgm:spPr/>
    </dgm:pt>
    <dgm:pt modelId="{695225D5-706A-4C22-A66D-CCAEF18280A0}" type="pres">
      <dgm:prSet presAssocID="{3B0D56D4-70EC-438F-86BB-E15DD036A609}" presName="imgShp"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AD1771A1-BBAE-4D15-A216-1149D24CCA4C}" type="pres">
      <dgm:prSet presAssocID="{3B0D56D4-70EC-438F-86BB-E15DD036A609}" presName="txShp" presStyleLbl="node1" presStyleIdx="1" presStyleCnt="7">
        <dgm:presLayoutVars>
          <dgm:bulletEnabled val="1"/>
        </dgm:presLayoutVars>
      </dgm:prSet>
      <dgm:spPr/>
    </dgm:pt>
    <dgm:pt modelId="{F6C7A643-C58C-4B13-BD56-6CC7E7D687ED}" type="pres">
      <dgm:prSet presAssocID="{CCEA1B5B-358D-412E-ADEA-C71872C46601}" presName="spacing" presStyleCnt="0"/>
      <dgm:spPr/>
    </dgm:pt>
    <dgm:pt modelId="{162FE6BD-F9FA-4640-8D70-52258A3B4A36}" type="pres">
      <dgm:prSet presAssocID="{A4B95E74-0930-433C-ABC2-663CBEBB77E5}" presName="composite" presStyleCnt="0"/>
      <dgm:spPr/>
    </dgm:pt>
    <dgm:pt modelId="{AAA14A7B-1423-4B65-849A-EBB862906A8F}" type="pres">
      <dgm:prSet presAssocID="{A4B95E74-0930-433C-ABC2-663CBEBB77E5}" presName="imgShp"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9D201DBA-DF6A-4B0C-8C11-0C2DE432374E}" type="pres">
      <dgm:prSet presAssocID="{A4B95E74-0930-433C-ABC2-663CBEBB77E5}" presName="txShp" presStyleLbl="node1" presStyleIdx="2" presStyleCnt="7">
        <dgm:presLayoutVars>
          <dgm:bulletEnabled val="1"/>
        </dgm:presLayoutVars>
      </dgm:prSet>
      <dgm:spPr/>
    </dgm:pt>
    <dgm:pt modelId="{2A9F89B3-1064-4BCA-9743-7FCF3756FC40}" type="pres">
      <dgm:prSet presAssocID="{CEB71365-8031-4644-99B2-477BDB6C0976}" presName="spacing" presStyleCnt="0"/>
      <dgm:spPr/>
    </dgm:pt>
    <dgm:pt modelId="{3E13BEC5-5E2E-427F-9C60-87A104CB685E}" type="pres">
      <dgm:prSet presAssocID="{23F97FFE-5744-4629-90FC-CBDFF45836F1}" presName="composite" presStyleCnt="0"/>
      <dgm:spPr/>
    </dgm:pt>
    <dgm:pt modelId="{4F326DF5-FF97-4868-A1DA-41CB8741B7F2}" type="pres">
      <dgm:prSet presAssocID="{23F97FFE-5744-4629-90FC-CBDFF45836F1}" presName="imgShp"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50800">
          <a:solidFill>
            <a:srgbClr val="FF0000"/>
          </a:solidFill>
        </a:ln>
      </dgm:spPr>
    </dgm:pt>
    <dgm:pt modelId="{0739021E-54B3-4434-85ED-D88A5CD57074}" type="pres">
      <dgm:prSet presAssocID="{23F97FFE-5744-4629-90FC-CBDFF45836F1}" presName="txShp" presStyleLbl="node1" presStyleIdx="3" presStyleCnt="7">
        <dgm:presLayoutVars>
          <dgm:bulletEnabled val="1"/>
        </dgm:presLayoutVars>
      </dgm:prSet>
      <dgm:spPr/>
    </dgm:pt>
    <dgm:pt modelId="{350DD8CA-31D1-4340-9977-2C393FEF45F1}" type="pres">
      <dgm:prSet presAssocID="{A2D79938-1A8B-4D7F-98DA-E2A8AEBC7DD8}" presName="spacing" presStyleCnt="0"/>
      <dgm:spPr/>
    </dgm:pt>
    <dgm:pt modelId="{F5D87F0D-61E4-480F-8DD3-9F3DD1E1BB0A}" type="pres">
      <dgm:prSet presAssocID="{60EA8093-AA91-4AD1-9657-7B662DD81235}" presName="composite" presStyleCnt="0"/>
      <dgm:spPr/>
    </dgm:pt>
    <dgm:pt modelId="{CEDA8BFA-BBDC-48A7-B6E2-9B22B16AD8F0}" type="pres">
      <dgm:prSet presAssocID="{60EA8093-AA91-4AD1-9657-7B662DD81235}" presName="imgShp"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dgm:spPr>
    </dgm:pt>
    <dgm:pt modelId="{DC54DDCC-9B26-4185-903C-633E842DD7F2}" type="pres">
      <dgm:prSet presAssocID="{60EA8093-AA91-4AD1-9657-7B662DD81235}" presName="txShp" presStyleLbl="node1" presStyleIdx="4" presStyleCnt="7">
        <dgm:presLayoutVars>
          <dgm:bulletEnabled val="1"/>
        </dgm:presLayoutVars>
      </dgm:prSet>
      <dgm:spPr/>
    </dgm:pt>
    <dgm:pt modelId="{C1ECADCB-3AEE-443A-86BE-9EB166F08B1E}" type="pres">
      <dgm:prSet presAssocID="{1B269F7E-6528-417E-994F-C98736176BF9}" presName="spacing" presStyleCnt="0"/>
      <dgm:spPr/>
    </dgm:pt>
    <dgm:pt modelId="{934CFD0F-BAEA-4E52-92A1-B0DFD5D59B63}" type="pres">
      <dgm:prSet presAssocID="{0F1A9D7B-916E-41D1-9C28-B673330FA281}" presName="composite" presStyleCnt="0"/>
      <dgm:spPr/>
    </dgm:pt>
    <dgm:pt modelId="{AD28E9CA-668B-4AFD-8166-558CCDFD7BAB}" type="pres">
      <dgm:prSet presAssocID="{0F1A9D7B-916E-41D1-9C28-B673330FA281}" presName="imgShp"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 r="-3000"/>
          </a:stretch>
        </a:blipFill>
      </dgm:spPr>
    </dgm:pt>
    <dgm:pt modelId="{1305AB41-B14D-4B2D-8931-814DA97BF55B}" type="pres">
      <dgm:prSet presAssocID="{0F1A9D7B-916E-41D1-9C28-B673330FA281}" presName="txShp" presStyleLbl="node1" presStyleIdx="5" presStyleCnt="7">
        <dgm:presLayoutVars>
          <dgm:bulletEnabled val="1"/>
        </dgm:presLayoutVars>
      </dgm:prSet>
      <dgm:spPr/>
    </dgm:pt>
    <dgm:pt modelId="{7B089893-20CF-450B-9C44-7C5131BF543D}" type="pres">
      <dgm:prSet presAssocID="{36437A42-EB9C-447E-892A-FE98FF075E6F}" presName="spacing" presStyleCnt="0"/>
      <dgm:spPr/>
    </dgm:pt>
    <dgm:pt modelId="{32FABCB9-B1C7-4549-AF91-0052FC5FE2A3}" type="pres">
      <dgm:prSet presAssocID="{EB96A3B5-FE27-4DEE-B10A-B811B5D50B4B}" presName="composite" presStyleCnt="0"/>
      <dgm:spPr/>
    </dgm:pt>
    <dgm:pt modelId="{C3F2F4D0-2440-4B8B-B6BD-41AAAEE56702}" type="pres">
      <dgm:prSet presAssocID="{EB96A3B5-FE27-4DEE-B10A-B811B5D50B4B}" presName="imgShp" presStyleLbl="fgImgPlace1" presStyleIdx="6"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dgm:spPr>
    </dgm:pt>
    <dgm:pt modelId="{D092C598-5825-4DA0-A203-0E814D4670CE}" type="pres">
      <dgm:prSet presAssocID="{EB96A3B5-FE27-4DEE-B10A-B811B5D50B4B}" presName="txShp" presStyleLbl="node1" presStyleIdx="6" presStyleCnt="7">
        <dgm:presLayoutVars>
          <dgm:bulletEnabled val="1"/>
        </dgm:presLayoutVars>
      </dgm:prSet>
      <dgm:spPr/>
    </dgm:pt>
  </dgm:ptLst>
  <dgm:cxnLst>
    <dgm:cxn modelId="{A72BAD8A-A3AD-43C1-B601-3FECBDBED65F}" type="presOf" srcId="{3B0D56D4-70EC-438F-86BB-E15DD036A609}" destId="{AD1771A1-BBAE-4D15-A216-1149D24CCA4C}" srcOrd="0" destOrd="0" presId="urn:microsoft.com/office/officeart/2005/8/layout/vList3"/>
    <dgm:cxn modelId="{953E6A59-C785-4600-AA06-0DDF8330282B}" type="presOf" srcId="{0F1A9D7B-916E-41D1-9C28-B673330FA281}" destId="{1305AB41-B14D-4B2D-8931-814DA97BF55B}" srcOrd="0" destOrd="0" presId="urn:microsoft.com/office/officeart/2005/8/layout/vList3"/>
    <dgm:cxn modelId="{F67A70A5-8EA8-4801-BEDA-C70928B98B72}" srcId="{11ADBEBD-3F45-422E-8738-68E9FCC6D9E2}" destId="{23F97FFE-5744-4629-90FC-CBDFF45836F1}" srcOrd="3" destOrd="0" parTransId="{323143B9-6E49-44DF-9B6F-97D2F16396A9}" sibTransId="{A2D79938-1A8B-4D7F-98DA-E2A8AEBC7DD8}"/>
    <dgm:cxn modelId="{81B18B8C-460E-4BA2-A5C4-6147F68B432A}" type="presOf" srcId="{60EA8093-AA91-4AD1-9657-7B662DD81235}" destId="{DC54DDCC-9B26-4185-903C-633E842DD7F2}" srcOrd="0" destOrd="0" presId="urn:microsoft.com/office/officeart/2005/8/layout/vList3"/>
    <dgm:cxn modelId="{C377DA1F-395A-4DC1-9BAD-C6BF23FE9ADE}" srcId="{11ADBEBD-3F45-422E-8738-68E9FCC6D9E2}" destId="{EB96A3B5-FE27-4DEE-B10A-B811B5D50B4B}" srcOrd="6" destOrd="0" parTransId="{DD2B39FC-6CB4-4C05-9FE3-55F0DE4C63A6}" sibTransId="{B2508419-518E-420F-9D88-065CBCA4914C}"/>
    <dgm:cxn modelId="{466AD1B7-49FE-4E61-BCCE-7CE201E31175}" type="presOf" srcId="{EB96A3B5-FE27-4DEE-B10A-B811B5D50B4B}" destId="{D092C598-5825-4DA0-A203-0E814D4670CE}" srcOrd="0" destOrd="0" presId="urn:microsoft.com/office/officeart/2005/8/layout/vList3"/>
    <dgm:cxn modelId="{E2715048-E1F1-4A99-B45D-F50BE7DE4710}" srcId="{11ADBEBD-3F45-422E-8738-68E9FCC6D9E2}" destId="{0F1A9D7B-916E-41D1-9C28-B673330FA281}" srcOrd="5" destOrd="0" parTransId="{EDC5693B-A988-4B3B-9760-5EB5DB15C5E6}" sibTransId="{36437A42-EB9C-447E-892A-FE98FF075E6F}"/>
    <dgm:cxn modelId="{EC9290EB-45B3-48A7-9DD9-F9CB2F76A811}" srcId="{11ADBEBD-3F45-422E-8738-68E9FCC6D9E2}" destId="{A4B95E74-0930-433C-ABC2-663CBEBB77E5}" srcOrd="2" destOrd="0" parTransId="{424D9E8F-5E75-4CAD-8878-F656E7450637}" sibTransId="{CEB71365-8031-4644-99B2-477BDB6C0976}"/>
    <dgm:cxn modelId="{65877E70-6903-4B13-82BC-A71CDF1AE4DF}" type="presOf" srcId="{A4B95E74-0930-433C-ABC2-663CBEBB77E5}" destId="{9D201DBA-DF6A-4B0C-8C11-0C2DE432374E}" srcOrd="0" destOrd="0" presId="urn:microsoft.com/office/officeart/2005/8/layout/vList3"/>
    <dgm:cxn modelId="{DFD640DF-D86A-45DF-B1A4-2392633D018E}" type="presOf" srcId="{CFE5B252-2194-40C9-A9E6-23BAA21566DE}" destId="{4A39DB49-F33F-40EC-B733-4F911AB612EA}" srcOrd="0" destOrd="0" presId="urn:microsoft.com/office/officeart/2005/8/layout/vList3"/>
    <dgm:cxn modelId="{EB3C1725-7BC8-4534-AF1D-31DBF63C2A92}" srcId="{11ADBEBD-3F45-422E-8738-68E9FCC6D9E2}" destId="{3B0D56D4-70EC-438F-86BB-E15DD036A609}" srcOrd="1" destOrd="0" parTransId="{9D03DC44-71F7-4FB1-9813-1DFCF811A878}" sibTransId="{CCEA1B5B-358D-412E-ADEA-C71872C46601}"/>
    <dgm:cxn modelId="{9ABD187B-E7A2-4A9B-A33E-E4F36B9C2C60}" type="presOf" srcId="{11ADBEBD-3F45-422E-8738-68E9FCC6D9E2}" destId="{9ECF9D55-0217-4B6B-A776-617514C1F08F}" srcOrd="0" destOrd="0" presId="urn:microsoft.com/office/officeart/2005/8/layout/vList3"/>
    <dgm:cxn modelId="{0D515F04-4A5F-4F99-91F0-753A6473263F}" type="presOf" srcId="{23F97FFE-5744-4629-90FC-CBDFF45836F1}" destId="{0739021E-54B3-4434-85ED-D88A5CD57074}" srcOrd="0" destOrd="0" presId="urn:microsoft.com/office/officeart/2005/8/layout/vList3"/>
    <dgm:cxn modelId="{3136ABD1-24AC-4B97-ACB1-A958608F7A5D}" srcId="{11ADBEBD-3F45-422E-8738-68E9FCC6D9E2}" destId="{60EA8093-AA91-4AD1-9657-7B662DD81235}" srcOrd="4" destOrd="0" parTransId="{A2ACC60A-2384-4529-BD27-6D625581EF0A}" sibTransId="{1B269F7E-6528-417E-994F-C98736176BF9}"/>
    <dgm:cxn modelId="{9A1CD3C9-75F7-49C1-87A7-141FD58B4C3C}" srcId="{11ADBEBD-3F45-422E-8738-68E9FCC6D9E2}" destId="{CFE5B252-2194-40C9-A9E6-23BAA21566DE}" srcOrd="0" destOrd="0" parTransId="{DC114DA8-0B90-46B5-B838-49D028A0B79A}" sibTransId="{F7B883CB-DBE8-4405-BF0C-E6E96C0C82AC}"/>
    <dgm:cxn modelId="{F10ACDB4-1E20-4D6F-B9F1-D47FCD123E43}" type="presParOf" srcId="{9ECF9D55-0217-4B6B-A776-617514C1F08F}" destId="{CBC7AFB8-A4B5-443E-9D40-C361C3735C70}" srcOrd="0" destOrd="0" presId="urn:microsoft.com/office/officeart/2005/8/layout/vList3"/>
    <dgm:cxn modelId="{6D731537-CADD-417D-A7A0-3EFA2AB7FF0E}" type="presParOf" srcId="{CBC7AFB8-A4B5-443E-9D40-C361C3735C70}" destId="{600E711F-3B5F-4827-87D6-F5AFA9E13D32}" srcOrd="0" destOrd="0" presId="urn:microsoft.com/office/officeart/2005/8/layout/vList3"/>
    <dgm:cxn modelId="{DEFEE564-1A36-452A-A766-D387B3144E18}" type="presParOf" srcId="{CBC7AFB8-A4B5-443E-9D40-C361C3735C70}" destId="{4A39DB49-F33F-40EC-B733-4F911AB612EA}" srcOrd="1" destOrd="0" presId="urn:microsoft.com/office/officeart/2005/8/layout/vList3"/>
    <dgm:cxn modelId="{A449E614-5ECB-4D21-9FD5-7B775F39DC08}" type="presParOf" srcId="{9ECF9D55-0217-4B6B-A776-617514C1F08F}" destId="{AE098BA0-5551-41E4-B933-611987D2FD3A}" srcOrd="1" destOrd="0" presId="urn:microsoft.com/office/officeart/2005/8/layout/vList3"/>
    <dgm:cxn modelId="{97B54E5C-82A8-4479-A545-89B35D5BFC60}" type="presParOf" srcId="{9ECF9D55-0217-4B6B-A776-617514C1F08F}" destId="{2DE54278-7ADA-4E53-AE84-B500DC0417AD}" srcOrd="2" destOrd="0" presId="urn:microsoft.com/office/officeart/2005/8/layout/vList3"/>
    <dgm:cxn modelId="{656F98D9-8475-4238-91A9-66AE5D187977}" type="presParOf" srcId="{2DE54278-7ADA-4E53-AE84-B500DC0417AD}" destId="{695225D5-706A-4C22-A66D-CCAEF18280A0}" srcOrd="0" destOrd="0" presId="urn:microsoft.com/office/officeart/2005/8/layout/vList3"/>
    <dgm:cxn modelId="{BCD7C323-FAAB-457A-A8E8-34B7F07694B2}" type="presParOf" srcId="{2DE54278-7ADA-4E53-AE84-B500DC0417AD}" destId="{AD1771A1-BBAE-4D15-A216-1149D24CCA4C}" srcOrd="1" destOrd="0" presId="urn:microsoft.com/office/officeart/2005/8/layout/vList3"/>
    <dgm:cxn modelId="{F775BCB0-CFAD-4182-A3CF-33B098E9C295}" type="presParOf" srcId="{9ECF9D55-0217-4B6B-A776-617514C1F08F}" destId="{F6C7A643-C58C-4B13-BD56-6CC7E7D687ED}" srcOrd="3" destOrd="0" presId="urn:microsoft.com/office/officeart/2005/8/layout/vList3"/>
    <dgm:cxn modelId="{15E2D843-0B7C-4BCF-A93B-BCFA7DEE2FDD}" type="presParOf" srcId="{9ECF9D55-0217-4B6B-A776-617514C1F08F}" destId="{162FE6BD-F9FA-4640-8D70-52258A3B4A36}" srcOrd="4" destOrd="0" presId="urn:microsoft.com/office/officeart/2005/8/layout/vList3"/>
    <dgm:cxn modelId="{3B79846A-1C95-4449-9A24-3F623456C796}" type="presParOf" srcId="{162FE6BD-F9FA-4640-8D70-52258A3B4A36}" destId="{AAA14A7B-1423-4B65-849A-EBB862906A8F}" srcOrd="0" destOrd="0" presId="urn:microsoft.com/office/officeart/2005/8/layout/vList3"/>
    <dgm:cxn modelId="{2A96A59E-642D-405D-A678-4983127EA41B}" type="presParOf" srcId="{162FE6BD-F9FA-4640-8D70-52258A3B4A36}" destId="{9D201DBA-DF6A-4B0C-8C11-0C2DE432374E}" srcOrd="1" destOrd="0" presId="urn:microsoft.com/office/officeart/2005/8/layout/vList3"/>
    <dgm:cxn modelId="{D8C9A4A4-BD4E-4778-9A14-B080ECF46B06}" type="presParOf" srcId="{9ECF9D55-0217-4B6B-A776-617514C1F08F}" destId="{2A9F89B3-1064-4BCA-9743-7FCF3756FC40}" srcOrd="5" destOrd="0" presId="urn:microsoft.com/office/officeart/2005/8/layout/vList3"/>
    <dgm:cxn modelId="{43D8A70F-CF2A-4302-AB57-8016D0610BFB}" type="presParOf" srcId="{9ECF9D55-0217-4B6B-A776-617514C1F08F}" destId="{3E13BEC5-5E2E-427F-9C60-87A104CB685E}" srcOrd="6" destOrd="0" presId="urn:microsoft.com/office/officeart/2005/8/layout/vList3"/>
    <dgm:cxn modelId="{452BB1AA-C9B3-4DF2-8498-722261DDDEAC}" type="presParOf" srcId="{3E13BEC5-5E2E-427F-9C60-87A104CB685E}" destId="{4F326DF5-FF97-4868-A1DA-41CB8741B7F2}" srcOrd="0" destOrd="0" presId="urn:microsoft.com/office/officeart/2005/8/layout/vList3"/>
    <dgm:cxn modelId="{C4E3DF44-2806-4965-8F25-647D8ACDC3D8}" type="presParOf" srcId="{3E13BEC5-5E2E-427F-9C60-87A104CB685E}" destId="{0739021E-54B3-4434-85ED-D88A5CD57074}" srcOrd="1" destOrd="0" presId="urn:microsoft.com/office/officeart/2005/8/layout/vList3"/>
    <dgm:cxn modelId="{4A90C7A8-961D-4E37-B2EC-73AF757F9395}" type="presParOf" srcId="{9ECF9D55-0217-4B6B-A776-617514C1F08F}" destId="{350DD8CA-31D1-4340-9977-2C393FEF45F1}" srcOrd="7" destOrd="0" presId="urn:microsoft.com/office/officeart/2005/8/layout/vList3"/>
    <dgm:cxn modelId="{12F130EA-34C9-4AFA-906A-041FD9ED0C0F}" type="presParOf" srcId="{9ECF9D55-0217-4B6B-A776-617514C1F08F}" destId="{F5D87F0D-61E4-480F-8DD3-9F3DD1E1BB0A}" srcOrd="8" destOrd="0" presId="urn:microsoft.com/office/officeart/2005/8/layout/vList3"/>
    <dgm:cxn modelId="{D5DC0795-50E7-46F1-8D95-698F54023D16}" type="presParOf" srcId="{F5D87F0D-61E4-480F-8DD3-9F3DD1E1BB0A}" destId="{CEDA8BFA-BBDC-48A7-B6E2-9B22B16AD8F0}" srcOrd="0" destOrd="0" presId="urn:microsoft.com/office/officeart/2005/8/layout/vList3"/>
    <dgm:cxn modelId="{CB1FE93F-405D-4B20-BCDF-870848CE6CCD}" type="presParOf" srcId="{F5D87F0D-61E4-480F-8DD3-9F3DD1E1BB0A}" destId="{DC54DDCC-9B26-4185-903C-633E842DD7F2}" srcOrd="1" destOrd="0" presId="urn:microsoft.com/office/officeart/2005/8/layout/vList3"/>
    <dgm:cxn modelId="{E97E229A-0FF7-4EA9-BC25-A0AA88F64651}" type="presParOf" srcId="{9ECF9D55-0217-4B6B-A776-617514C1F08F}" destId="{C1ECADCB-3AEE-443A-86BE-9EB166F08B1E}" srcOrd="9" destOrd="0" presId="urn:microsoft.com/office/officeart/2005/8/layout/vList3"/>
    <dgm:cxn modelId="{1A910FCD-C0A2-4EF1-AAC6-434E6E04258A}" type="presParOf" srcId="{9ECF9D55-0217-4B6B-A776-617514C1F08F}" destId="{934CFD0F-BAEA-4E52-92A1-B0DFD5D59B63}" srcOrd="10" destOrd="0" presId="urn:microsoft.com/office/officeart/2005/8/layout/vList3"/>
    <dgm:cxn modelId="{DDCE7848-11B4-4724-A4DD-1F7DE201D59F}" type="presParOf" srcId="{934CFD0F-BAEA-4E52-92A1-B0DFD5D59B63}" destId="{AD28E9CA-668B-4AFD-8166-558CCDFD7BAB}" srcOrd="0" destOrd="0" presId="urn:microsoft.com/office/officeart/2005/8/layout/vList3"/>
    <dgm:cxn modelId="{CB4C2009-88EB-4B81-B37E-16FCEC1AD017}" type="presParOf" srcId="{934CFD0F-BAEA-4E52-92A1-B0DFD5D59B63}" destId="{1305AB41-B14D-4B2D-8931-814DA97BF55B}" srcOrd="1" destOrd="0" presId="urn:microsoft.com/office/officeart/2005/8/layout/vList3"/>
    <dgm:cxn modelId="{FD5036AF-A8FE-4237-81E2-8CC9D9B76904}" type="presParOf" srcId="{9ECF9D55-0217-4B6B-A776-617514C1F08F}" destId="{7B089893-20CF-450B-9C44-7C5131BF543D}" srcOrd="11" destOrd="0" presId="urn:microsoft.com/office/officeart/2005/8/layout/vList3"/>
    <dgm:cxn modelId="{6DBF0C36-5E3B-4D74-8DCB-556A291979E8}" type="presParOf" srcId="{9ECF9D55-0217-4B6B-A776-617514C1F08F}" destId="{32FABCB9-B1C7-4549-AF91-0052FC5FE2A3}" srcOrd="12" destOrd="0" presId="urn:microsoft.com/office/officeart/2005/8/layout/vList3"/>
    <dgm:cxn modelId="{52287814-0D67-4D44-BD28-8146D7EDBD4E}" type="presParOf" srcId="{32FABCB9-B1C7-4549-AF91-0052FC5FE2A3}" destId="{C3F2F4D0-2440-4B8B-B6BD-41AAAEE56702}" srcOrd="0" destOrd="0" presId="urn:microsoft.com/office/officeart/2005/8/layout/vList3"/>
    <dgm:cxn modelId="{23408EF8-D165-4E52-BD2E-7C85725BFDCE}" type="presParOf" srcId="{32FABCB9-B1C7-4549-AF91-0052FC5FE2A3}" destId="{D092C598-5825-4DA0-A203-0E814D4670C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ADBEBD-3F45-422E-8738-68E9FCC6D9E2}" type="doc">
      <dgm:prSet loTypeId="urn:microsoft.com/office/officeart/2005/8/layout/vList3" loCatId="picture" qsTypeId="urn:microsoft.com/office/officeart/2005/8/quickstyle/simple1" qsCatId="simple" csTypeId="urn:microsoft.com/office/officeart/2005/8/colors/accent1_2" csCatId="accent1" phldr="1"/>
      <dgm:spPr/>
    </dgm:pt>
    <dgm:pt modelId="{CFE5B252-2194-40C9-A9E6-23BAA21566DE}">
      <dgm:prSet phldrT="[Text]"/>
      <dgm:spPr/>
      <dgm:t>
        <a:bodyPr/>
        <a:lstStyle/>
        <a:p>
          <a:r>
            <a:rPr lang="en-US" b="1" dirty="0"/>
            <a:t>Motivation</a:t>
          </a:r>
        </a:p>
        <a:p>
          <a:r>
            <a:rPr lang="en-US" b="1" dirty="0"/>
            <a:t>Geographic Variation</a:t>
          </a:r>
        </a:p>
      </dgm:t>
    </dgm:pt>
    <dgm:pt modelId="{DC114DA8-0B90-46B5-B838-49D028A0B79A}" type="parTrans" cxnId="{9A1CD3C9-75F7-49C1-87A7-141FD58B4C3C}">
      <dgm:prSet/>
      <dgm:spPr/>
      <dgm:t>
        <a:bodyPr/>
        <a:lstStyle/>
        <a:p>
          <a:endParaRPr lang="en-US"/>
        </a:p>
      </dgm:t>
    </dgm:pt>
    <dgm:pt modelId="{F7B883CB-DBE8-4405-BF0C-E6E96C0C82AC}" type="sibTrans" cxnId="{9A1CD3C9-75F7-49C1-87A7-141FD58B4C3C}">
      <dgm:prSet/>
      <dgm:spPr/>
      <dgm:t>
        <a:bodyPr/>
        <a:lstStyle/>
        <a:p>
          <a:endParaRPr lang="en-US"/>
        </a:p>
      </dgm:t>
    </dgm:pt>
    <dgm:pt modelId="{3B0D56D4-70EC-438F-86BB-E15DD036A609}">
      <dgm:prSet phldrT="[Text]"/>
      <dgm:spPr/>
      <dgm:t>
        <a:bodyPr/>
        <a:lstStyle/>
        <a:p>
          <a:r>
            <a:rPr lang="en-US" b="1" dirty="0"/>
            <a:t>Research Case</a:t>
          </a:r>
        </a:p>
        <a:p>
          <a:r>
            <a:rPr lang="en-US" b="1" dirty="0"/>
            <a:t>Australia – Medicare Local &amp; Primary Health Network</a:t>
          </a:r>
        </a:p>
      </dgm:t>
    </dgm:pt>
    <dgm:pt modelId="{9D03DC44-71F7-4FB1-9813-1DFCF811A878}" type="parTrans" cxnId="{EB3C1725-7BC8-4534-AF1D-31DBF63C2A92}">
      <dgm:prSet/>
      <dgm:spPr/>
      <dgm:t>
        <a:bodyPr/>
        <a:lstStyle/>
        <a:p>
          <a:endParaRPr lang="en-US"/>
        </a:p>
      </dgm:t>
    </dgm:pt>
    <dgm:pt modelId="{CCEA1B5B-358D-412E-ADEA-C71872C46601}" type="sibTrans" cxnId="{EB3C1725-7BC8-4534-AF1D-31DBF63C2A92}">
      <dgm:prSet/>
      <dgm:spPr/>
      <dgm:t>
        <a:bodyPr/>
        <a:lstStyle/>
        <a:p>
          <a:endParaRPr lang="en-US"/>
        </a:p>
      </dgm:t>
    </dgm:pt>
    <dgm:pt modelId="{A4B95E74-0930-433C-ABC2-663CBEBB77E5}">
      <dgm:prSet phldrT="[Text]"/>
      <dgm:spPr/>
      <dgm:t>
        <a:bodyPr/>
        <a:lstStyle/>
        <a:p>
          <a:r>
            <a:rPr lang="en-US" b="1" dirty="0"/>
            <a:t>Research Objectives</a:t>
          </a:r>
        </a:p>
      </dgm:t>
    </dgm:pt>
    <dgm:pt modelId="{424D9E8F-5E75-4CAD-8878-F656E7450637}" type="parTrans" cxnId="{EC9290EB-45B3-48A7-9DD9-F9CB2F76A811}">
      <dgm:prSet/>
      <dgm:spPr/>
      <dgm:t>
        <a:bodyPr/>
        <a:lstStyle/>
        <a:p>
          <a:endParaRPr lang="en-US"/>
        </a:p>
      </dgm:t>
    </dgm:pt>
    <dgm:pt modelId="{CEB71365-8031-4644-99B2-477BDB6C0976}" type="sibTrans" cxnId="{EC9290EB-45B3-48A7-9DD9-F9CB2F76A811}">
      <dgm:prSet/>
      <dgm:spPr/>
      <dgm:t>
        <a:bodyPr/>
        <a:lstStyle/>
        <a:p>
          <a:endParaRPr lang="en-US"/>
        </a:p>
      </dgm:t>
    </dgm:pt>
    <dgm:pt modelId="{23F97FFE-5744-4629-90FC-CBDFF45836F1}">
      <dgm:prSet phldrT="[Text]"/>
      <dgm:spPr/>
      <dgm:t>
        <a:bodyPr/>
        <a:lstStyle/>
        <a:p>
          <a:r>
            <a:rPr lang="en-US" b="1" dirty="0"/>
            <a:t>Literature Review</a:t>
          </a:r>
        </a:p>
        <a:p>
          <a:r>
            <a:rPr lang="en-US" b="1" dirty="0"/>
            <a:t>Access to Health Care</a:t>
          </a:r>
        </a:p>
      </dgm:t>
    </dgm:pt>
    <dgm:pt modelId="{323143B9-6E49-44DF-9B6F-97D2F16396A9}" type="parTrans" cxnId="{F67A70A5-8EA8-4801-BEDA-C70928B98B72}">
      <dgm:prSet/>
      <dgm:spPr/>
      <dgm:t>
        <a:bodyPr/>
        <a:lstStyle/>
        <a:p>
          <a:endParaRPr lang="en-US"/>
        </a:p>
      </dgm:t>
    </dgm:pt>
    <dgm:pt modelId="{A2D79938-1A8B-4D7F-98DA-E2A8AEBC7DD8}" type="sibTrans" cxnId="{F67A70A5-8EA8-4801-BEDA-C70928B98B72}">
      <dgm:prSet/>
      <dgm:spPr/>
      <dgm:t>
        <a:bodyPr/>
        <a:lstStyle/>
        <a:p>
          <a:endParaRPr lang="en-US"/>
        </a:p>
      </dgm:t>
    </dgm:pt>
    <dgm:pt modelId="{60EA8093-AA91-4AD1-9657-7B662DD81235}">
      <dgm:prSet phldrT="[Text]"/>
      <dgm:spPr/>
      <dgm:t>
        <a:bodyPr/>
        <a:lstStyle/>
        <a:p>
          <a:r>
            <a:rPr lang="en-US" b="1" dirty="0"/>
            <a:t>Limitations</a:t>
          </a:r>
        </a:p>
        <a:p>
          <a:r>
            <a:rPr lang="en-US" b="1" dirty="0"/>
            <a:t>Potential Accessibility Vs Revealed Accessibility</a:t>
          </a:r>
        </a:p>
      </dgm:t>
    </dgm:pt>
    <dgm:pt modelId="{A2ACC60A-2384-4529-BD27-6D625581EF0A}" type="parTrans" cxnId="{3136ABD1-24AC-4B97-ACB1-A958608F7A5D}">
      <dgm:prSet/>
      <dgm:spPr/>
      <dgm:t>
        <a:bodyPr/>
        <a:lstStyle/>
        <a:p>
          <a:endParaRPr lang="en-US"/>
        </a:p>
      </dgm:t>
    </dgm:pt>
    <dgm:pt modelId="{1B269F7E-6528-417E-994F-C98736176BF9}" type="sibTrans" cxnId="{3136ABD1-24AC-4B97-ACB1-A958608F7A5D}">
      <dgm:prSet/>
      <dgm:spPr/>
      <dgm:t>
        <a:bodyPr/>
        <a:lstStyle/>
        <a:p>
          <a:endParaRPr lang="en-US"/>
        </a:p>
      </dgm:t>
    </dgm:pt>
    <dgm:pt modelId="{0F1A9D7B-916E-41D1-9C28-B673330FA281}">
      <dgm:prSet phldrT="[Text]"/>
      <dgm:spPr>
        <a:ln w="38100">
          <a:solidFill>
            <a:srgbClr val="FF0000"/>
          </a:solidFill>
        </a:ln>
      </dgm:spPr>
      <dgm:t>
        <a:bodyPr/>
        <a:lstStyle/>
        <a:p>
          <a:r>
            <a:rPr lang="en-US" b="1" dirty="0">
              <a:solidFill>
                <a:srgbClr val="FFFF00"/>
              </a:solidFill>
            </a:rPr>
            <a:t>Research Methodology</a:t>
          </a:r>
        </a:p>
        <a:p>
          <a:r>
            <a:rPr lang="en-US" b="1" dirty="0">
              <a:solidFill>
                <a:srgbClr val="FFFF00"/>
              </a:solidFill>
            </a:rPr>
            <a:t>PHN peer Grouping – RPCSA Design – Supply/Demand</a:t>
          </a:r>
        </a:p>
      </dgm:t>
    </dgm:pt>
    <dgm:pt modelId="{EDC5693B-A988-4B3B-9760-5EB5DB15C5E6}" type="parTrans" cxnId="{E2715048-E1F1-4A99-B45D-F50BE7DE4710}">
      <dgm:prSet/>
      <dgm:spPr/>
      <dgm:t>
        <a:bodyPr/>
        <a:lstStyle/>
        <a:p>
          <a:endParaRPr lang="en-US"/>
        </a:p>
      </dgm:t>
    </dgm:pt>
    <dgm:pt modelId="{36437A42-EB9C-447E-892A-FE98FF075E6F}" type="sibTrans" cxnId="{E2715048-E1F1-4A99-B45D-F50BE7DE4710}">
      <dgm:prSet/>
      <dgm:spPr/>
      <dgm:t>
        <a:bodyPr/>
        <a:lstStyle/>
        <a:p>
          <a:endParaRPr lang="en-US"/>
        </a:p>
      </dgm:t>
    </dgm:pt>
    <dgm:pt modelId="{EB96A3B5-FE27-4DEE-B10A-B811B5D50B4B}">
      <dgm:prSet phldrT="[Text]"/>
      <dgm:spPr/>
      <dgm:t>
        <a:bodyPr/>
        <a:lstStyle/>
        <a:p>
          <a:r>
            <a:rPr lang="en-US" b="1" dirty="0"/>
            <a:t>Research Plan</a:t>
          </a:r>
        </a:p>
      </dgm:t>
    </dgm:pt>
    <dgm:pt modelId="{DD2B39FC-6CB4-4C05-9FE3-55F0DE4C63A6}" type="parTrans" cxnId="{C377DA1F-395A-4DC1-9BAD-C6BF23FE9ADE}">
      <dgm:prSet/>
      <dgm:spPr/>
      <dgm:t>
        <a:bodyPr/>
        <a:lstStyle/>
        <a:p>
          <a:endParaRPr lang="en-US"/>
        </a:p>
      </dgm:t>
    </dgm:pt>
    <dgm:pt modelId="{B2508419-518E-420F-9D88-065CBCA4914C}" type="sibTrans" cxnId="{C377DA1F-395A-4DC1-9BAD-C6BF23FE9ADE}">
      <dgm:prSet/>
      <dgm:spPr/>
      <dgm:t>
        <a:bodyPr/>
        <a:lstStyle/>
        <a:p>
          <a:endParaRPr lang="en-US"/>
        </a:p>
      </dgm:t>
    </dgm:pt>
    <dgm:pt modelId="{9ECF9D55-0217-4B6B-A776-617514C1F08F}" type="pres">
      <dgm:prSet presAssocID="{11ADBEBD-3F45-422E-8738-68E9FCC6D9E2}" presName="linearFlow" presStyleCnt="0">
        <dgm:presLayoutVars>
          <dgm:dir/>
          <dgm:resizeHandles val="exact"/>
        </dgm:presLayoutVars>
      </dgm:prSet>
      <dgm:spPr/>
    </dgm:pt>
    <dgm:pt modelId="{CBC7AFB8-A4B5-443E-9D40-C361C3735C70}" type="pres">
      <dgm:prSet presAssocID="{CFE5B252-2194-40C9-A9E6-23BAA21566DE}" presName="composite" presStyleCnt="0"/>
      <dgm:spPr/>
    </dgm:pt>
    <dgm:pt modelId="{600E711F-3B5F-4827-87D6-F5AFA9E13D32}" type="pres">
      <dgm:prSet presAssocID="{CFE5B252-2194-40C9-A9E6-23BAA21566DE}"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4A39DB49-F33F-40EC-B733-4F911AB612EA}" type="pres">
      <dgm:prSet presAssocID="{CFE5B252-2194-40C9-A9E6-23BAA21566DE}" presName="txShp" presStyleLbl="node1" presStyleIdx="0" presStyleCnt="7">
        <dgm:presLayoutVars>
          <dgm:bulletEnabled val="1"/>
        </dgm:presLayoutVars>
      </dgm:prSet>
      <dgm:spPr/>
    </dgm:pt>
    <dgm:pt modelId="{AE098BA0-5551-41E4-B933-611987D2FD3A}" type="pres">
      <dgm:prSet presAssocID="{F7B883CB-DBE8-4405-BF0C-E6E96C0C82AC}" presName="spacing" presStyleCnt="0"/>
      <dgm:spPr/>
    </dgm:pt>
    <dgm:pt modelId="{2DE54278-7ADA-4E53-AE84-B500DC0417AD}" type="pres">
      <dgm:prSet presAssocID="{3B0D56D4-70EC-438F-86BB-E15DD036A609}" presName="composite" presStyleCnt="0"/>
      <dgm:spPr/>
    </dgm:pt>
    <dgm:pt modelId="{695225D5-706A-4C22-A66D-CCAEF18280A0}" type="pres">
      <dgm:prSet presAssocID="{3B0D56D4-70EC-438F-86BB-E15DD036A609}" presName="imgShp"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AD1771A1-BBAE-4D15-A216-1149D24CCA4C}" type="pres">
      <dgm:prSet presAssocID="{3B0D56D4-70EC-438F-86BB-E15DD036A609}" presName="txShp" presStyleLbl="node1" presStyleIdx="1" presStyleCnt="7">
        <dgm:presLayoutVars>
          <dgm:bulletEnabled val="1"/>
        </dgm:presLayoutVars>
      </dgm:prSet>
      <dgm:spPr/>
    </dgm:pt>
    <dgm:pt modelId="{F6C7A643-C58C-4B13-BD56-6CC7E7D687ED}" type="pres">
      <dgm:prSet presAssocID="{CCEA1B5B-358D-412E-ADEA-C71872C46601}" presName="spacing" presStyleCnt="0"/>
      <dgm:spPr/>
    </dgm:pt>
    <dgm:pt modelId="{162FE6BD-F9FA-4640-8D70-52258A3B4A36}" type="pres">
      <dgm:prSet presAssocID="{A4B95E74-0930-433C-ABC2-663CBEBB77E5}" presName="composite" presStyleCnt="0"/>
      <dgm:spPr/>
    </dgm:pt>
    <dgm:pt modelId="{AAA14A7B-1423-4B65-849A-EBB862906A8F}" type="pres">
      <dgm:prSet presAssocID="{A4B95E74-0930-433C-ABC2-663CBEBB77E5}" presName="imgShp"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9D201DBA-DF6A-4B0C-8C11-0C2DE432374E}" type="pres">
      <dgm:prSet presAssocID="{A4B95E74-0930-433C-ABC2-663CBEBB77E5}" presName="txShp" presStyleLbl="node1" presStyleIdx="2" presStyleCnt="7">
        <dgm:presLayoutVars>
          <dgm:bulletEnabled val="1"/>
        </dgm:presLayoutVars>
      </dgm:prSet>
      <dgm:spPr/>
    </dgm:pt>
    <dgm:pt modelId="{2A9F89B3-1064-4BCA-9743-7FCF3756FC40}" type="pres">
      <dgm:prSet presAssocID="{CEB71365-8031-4644-99B2-477BDB6C0976}" presName="spacing" presStyleCnt="0"/>
      <dgm:spPr/>
    </dgm:pt>
    <dgm:pt modelId="{3E13BEC5-5E2E-427F-9C60-87A104CB685E}" type="pres">
      <dgm:prSet presAssocID="{23F97FFE-5744-4629-90FC-CBDFF45836F1}" presName="composite" presStyleCnt="0"/>
      <dgm:spPr/>
    </dgm:pt>
    <dgm:pt modelId="{4F326DF5-FF97-4868-A1DA-41CB8741B7F2}" type="pres">
      <dgm:prSet presAssocID="{23F97FFE-5744-4629-90FC-CBDFF45836F1}" presName="imgShp"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 modelId="{0739021E-54B3-4434-85ED-D88A5CD57074}" type="pres">
      <dgm:prSet presAssocID="{23F97FFE-5744-4629-90FC-CBDFF45836F1}" presName="txShp" presStyleLbl="node1" presStyleIdx="3" presStyleCnt="7">
        <dgm:presLayoutVars>
          <dgm:bulletEnabled val="1"/>
        </dgm:presLayoutVars>
      </dgm:prSet>
      <dgm:spPr/>
    </dgm:pt>
    <dgm:pt modelId="{350DD8CA-31D1-4340-9977-2C393FEF45F1}" type="pres">
      <dgm:prSet presAssocID="{A2D79938-1A8B-4D7F-98DA-E2A8AEBC7DD8}" presName="spacing" presStyleCnt="0"/>
      <dgm:spPr/>
    </dgm:pt>
    <dgm:pt modelId="{F5D87F0D-61E4-480F-8DD3-9F3DD1E1BB0A}" type="pres">
      <dgm:prSet presAssocID="{60EA8093-AA91-4AD1-9657-7B662DD81235}" presName="composite" presStyleCnt="0"/>
      <dgm:spPr/>
    </dgm:pt>
    <dgm:pt modelId="{CEDA8BFA-BBDC-48A7-B6E2-9B22B16AD8F0}" type="pres">
      <dgm:prSet presAssocID="{60EA8093-AA91-4AD1-9657-7B662DD81235}" presName="imgShp"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dgm:spPr>
    </dgm:pt>
    <dgm:pt modelId="{DC54DDCC-9B26-4185-903C-633E842DD7F2}" type="pres">
      <dgm:prSet presAssocID="{60EA8093-AA91-4AD1-9657-7B662DD81235}" presName="txShp" presStyleLbl="node1" presStyleIdx="4" presStyleCnt="7">
        <dgm:presLayoutVars>
          <dgm:bulletEnabled val="1"/>
        </dgm:presLayoutVars>
      </dgm:prSet>
      <dgm:spPr/>
    </dgm:pt>
    <dgm:pt modelId="{C1ECADCB-3AEE-443A-86BE-9EB166F08B1E}" type="pres">
      <dgm:prSet presAssocID="{1B269F7E-6528-417E-994F-C98736176BF9}" presName="spacing" presStyleCnt="0"/>
      <dgm:spPr/>
    </dgm:pt>
    <dgm:pt modelId="{934CFD0F-BAEA-4E52-92A1-B0DFD5D59B63}" type="pres">
      <dgm:prSet presAssocID="{0F1A9D7B-916E-41D1-9C28-B673330FA281}" presName="composite" presStyleCnt="0"/>
      <dgm:spPr/>
    </dgm:pt>
    <dgm:pt modelId="{AD28E9CA-668B-4AFD-8166-558CCDFD7BAB}" type="pres">
      <dgm:prSet presAssocID="{0F1A9D7B-916E-41D1-9C28-B673330FA281}" presName="imgShp"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 r="-3000"/>
          </a:stretch>
        </a:blipFill>
        <a:ln w="50800">
          <a:solidFill>
            <a:srgbClr val="FF0000"/>
          </a:solidFill>
        </a:ln>
      </dgm:spPr>
    </dgm:pt>
    <dgm:pt modelId="{1305AB41-B14D-4B2D-8931-814DA97BF55B}" type="pres">
      <dgm:prSet presAssocID="{0F1A9D7B-916E-41D1-9C28-B673330FA281}" presName="txShp" presStyleLbl="node1" presStyleIdx="5" presStyleCnt="7">
        <dgm:presLayoutVars>
          <dgm:bulletEnabled val="1"/>
        </dgm:presLayoutVars>
      </dgm:prSet>
      <dgm:spPr/>
    </dgm:pt>
    <dgm:pt modelId="{7B089893-20CF-450B-9C44-7C5131BF543D}" type="pres">
      <dgm:prSet presAssocID="{36437A42-EB9C-447E-892A-FE98FF075E6F}" presName="spacing" presStyleCnt="0"/>
      <dgm:spPr/>
    </dgm:pt>
    <dgm:pt modelId="{32FABCB9-B1C7-4549-AF91-0052FC5FE2A3}" type="pres">
      <dgm:prSet presAssocID="{EB96A3B5-FE27-4DEE-B10A-B811B5D50B4B}" presName="composite" presStyleCnt="0"/>
      <dgm:spPr/>
    </dgm:pt>
    <dgm:pt modelId="{C3F2F4D0-2440-4B8B-B6BD-41AAAEE56702}" type="pres">
      <dgm:prSet presAssocID="{EB96A3B5-FE27-4DEE-B10A-B811B5D50B4B}" presName="imgShp" presStyleLbl="fgImgPlace1" presStyleIdx="6"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dgm:spPr>
    </dgm:pt>
    <dgm:pt modelId="{D092C598-5825-4DA0-A203-0E814D4670CE}" type="pres">
      <dgm:prSet presAssocID="{EB96A3B5-FE27-4DEE-B10A-B811B5D50B4B}" presName="txShp" presStyleLbl="node1" presStyleIdx="6" presStyleCnt="7">
        <dgm:presLayoutVars>
          <dgm:bulletEnabled val="1"/>
        </dgm:presLayoutVars>
      </dgm:prSet>
      <dgm:spPr/>
    </dgm:pt>
  </dgm:ptLst>
  <dgm:cxnLst>
    <dgm:cxn modelId="{A72BAD8A-A3AD-43C1-B601-3FECBDBED65F}" type="presOf" srcId="{3B0D56D4-70EC-438F-86BB-E15DD036A609}" destId="{AD1771A1-BBAE-4D15-A216-1149D24CCA4C}" srcOrd="0" destOrd="0" presId="urn:microsoft.com/office/officeart/2005/8/layout/vList3"/>
    <dgm:cxn modelId="{953E6A59-C785-4600-AA06-0DDF8330282B}" type="presOf" srcId="{0F1A9D7B-916E-41D1-9C28-B673330FA281}" destId="{1305AB41-B14D-4B2D-8931-814DA97BF55B}" srcOrd="0" destOrd="0" presId="urn:microsoft.com/office/officeart/2005/8/layout/vList3"/>
    <dgm:cxn modelId="{F67A70A5-8EA8-4801-BEDA-C70928B98B72}" srcId="{11ADBEBD-3F45-422E-8738-68E9FCC6D9E2}" destId="{23F97FFE-5744-4629-90FC-CBDFF45836F1}" srcOrd="3" destOrd="0" parTransId="{323143B9-6E49-44DF-9B6F-97D2F16396A9}" sibTransId="{A2D79938-1A8B-4D7F-98DA-E2A8AEBC7DD8}"/>
    <dgm:cxn modelId="{81B18B8C-460E-4BA2-A5C4-6147F68B432A}" type="presOf" srcId="{60EA8093-AA91-4AD1-9657-7B662DD81235}" destId="{DC54DDCC-9B26-4185-903C-633E842DD7F2}" srcOrd="0" destOrd="0" presId="urn:microsoft.com/office/officeart/2005/8/layout/vList3"/>
    <dgm:cxn modelId="{C377DA1F-395A-4DC1-9BAD-C6BF23FE9ADE}" srcId="{11ADBEBD-3F45-422E-8738-68E9FCC6D9E2}" destId="{EB96A3B5-FE27-4DEE-B10A-B811B5D50B4B}" srcOrd="6" destOrd="0" parTransId="{DD2B39FC-6CB4-4C05-9FE3-55F0DE4C63A6}" sibTransId="{B2508419-518E-420F-9D88-065CBCA4914C}"/>
    <dgm:cxn modelId="{466AD1B7-49FE-4E61-BCCE-7CE201E31175}" type="presOf" srcId="{EB96A3B5-FE27-4DEE-B10A-B811B5D50B4B}" destId="{D092C598-5825-4DA0-A203-0E814D4670CE}" srcOrd="0" destOrd="0" presId="urn:microsoft.com/office/officeart/2005/8/layout/vList3"/>
    <dgm:cxn modelId="{E2715048-E1F1-4A99-B45D-F50BE7DE4710}" srcId="{11ADBEBD-3F45-422E-8738-68E9FCC6D9E2}" destId="{0F1A9D7B-916E-41D1-9C28-B673330FA281}" srcOrd="5" destOrd="0" parTransId="{EDC5693B-A988-4B3B-9760-5EB5DB15C5E6}" sibTransId="{36437A42-EB9C-447E-892A-FE98FF075E6F}"/>
    <dgm:cxn modelId="{EC9290EB-45B3-48A7-9DD9-F9CB2F76A811}" srcId="{11ADBEBD-3F45-422E-8738-68E9FCC6D9E2}" destId="{A4B95E74-0930-433C-ABC2-663CBEBB77E5}" srcOrd="2" destOrd="0" parTransId="{424D9E8F-5E75-4CAD-8878-F656E7450637}" sibTransId="{CEB71365-8031-4644-99B2-477BDB6C0976}"/>
    <dgm:cxn modelId="{65877E70-6903-4B13-82BC-A71CDF1AE4DF}" type="presOf" srcId="{A4B95E74-0930-433C-ABC2-663CBEBB77E5}" destId="{9D201DBA-DF6A-4B0C-8C11-0C2DE432374E}" srcOrd="0" destOrd="0" presId="urn:microsoft.com/office/officeart/2005/8/layout/vList3"/>
    <dgm:cxn modelId="{DFD640DF-D86A-45DF-B1A4-2392633D018E}" type="presOf" srcId="{CFE5B252-2194-40C9-A9E6-23BAA21566DE}" destId="{4A39DB49-F33F-40EC-B733-4F911AB612EA}" srcOrd="0" destOrd="0" presId="urn:microsoft.com/office/officeart/2005/8/layout/vList3"/>
    <dgm:cxn modelId="{EB3C1725-7BC8-4534-AF1D-31DBF63C2A92}" srcId="{11ADBEBD-3F45-422E-8738-68E9FCC6D9E2}" destId="{3B0D56D4-70EC-438F-86BB-E15DD036A609}" srcOrd="1" destOrd="0" parTransId="{9D03DC44-71F7-4FB1-9813-1DFCF811A878}" sibTransId="{CCEA1B5B-358D-412E-ADEA-C71872C46601}"/>
    <dgm:cxn modelId="{9ABD187B-E7A2-4A9B-A33E-E4F36B9C2C60}" type="presOf" srcId="{11ADBEBD-3F45-422E-8738-68E9FCC6D9E2}" destId="{9ECF9D55-0217-4B6B-A776-617514C1F08F}" srcOrd="0" destOrd="0" presId="urn:microsoft.com/office/officeart/2005/8/layout/vList3"/>
    <dgm:cxn modelId="{0D515F04-4A5F-4F99-91F0-753A6473263F}" type="presOf" srcId="{23F97FFE-5744-4629-90FC-CBDFF45836F1}" destId="{0739021E-54B3-4434-85ED-D88A5CD57074}" srcOrd="0" destOrd="0" presId="urn:microsoft.com/office/officeart/2005/8/layout/vList3"/>
    <dgm:cxn modelId="{3136ABD1-24AC-4B97-ACB1-A958608F7A5D}" srcId="{11ADBEBD-3F45-422E-8738-68E9FCC6D9E2}" destId="{60EA8093-AA91-4AD1-9657-7B662DD81235}" srcOrd="4" destOrd="0" parTransId="{A2ACC60A-2384-4529-BD27-6D625581EF0A}" sibTransId="{1B269F7E-6528-417E-994F-C98736176BF9}"/>
    <dgm:cxn modelId="{9A1CD3C9-75F7-49C1-87A7-141FD58B4C3C}" srcId="{11ADBEBD-3F45-422E-8738-68E9FCC6D9E2}" destId="{CFE5B252-2194-40C9-A9E6-23BAA21566DE}" srcOrd="0" destOrd="0" parTransId="{DC114DA8-0B90-46B5-B838-49D028A0B79A}" sibTransId="{F7B883CB-DBE8-4405-BF0C-E6E96C0C82AC}"/>
    <dgm:cxn modelId="{F10ACDB4-1E20-4D6F-B9F1-D47FCD123E43}" type="presParOf" srcId="{9ECF9D55-0217-4B6B-A776-617514C1F08F}" destId="{CBC7AFB8-A4B5-443E-9D40-C361C3735C70}" srcOrd="0" destOrd="0" presId="urn:microsoft.com/office/officeart/2005/8/layout/vList3"/>
    <dgm:cxn modelId="{6D731537-CADD-417D-A7A0-3EFA2AB7FF0E}" type="presParOf" srcId="{CBC7AFB8-A4B5-443E-9D40-C361C3735C70}" destId="{600E711F-3B5F-4827-87D6-F5AFA9E13D32}" srcOrd="0" destOrd="0" presId="urn:microsoft.com/office/officeart/2005/8/layout/vList3"/>
    <dgm:cxn modelId="{DEFEE564-1A36-452A-A766-D387B3144E18}" type="presParOf" srcId="{CBC7AFB8-A4B5-443E-9D40-C361C3735C70}" destId="{4A39DB49-F33F-40EC-B733-4F911AB612EA}" srcOrd="1" destOrd="0" presId="urn:microsoft.com/office/officeart/2005/8/layout/vList3"/>
    <dgm:cxn modelId="{A449E614-5ECB-4D21-9FD5-7B775F39DC08}" type="presParOf" srcId="{9ECF9D55-0217-4B6B-A776-617514C1F08F}" destId="{AE098BA0-5551-41E4-B933-611987D2FD3A}" srcOrd="1" destOrd="0" presId="urn:microsoft.com/office/officeart/2005/8/layout/vList3"/>
    <dgm:cxn modelId="{97B54E5C-82A8-4479-A545-89B35D5BFC60}" type="presParOf" srcId="{9ECF9D55-0217-4B6B-A776-617514C1F08F}" destId="{2DE54278-7ADA-4E53-AE84-B500DC0417AD}" srcOrd="2" destOrd="0" presId="urn:microsoft.com/office/officeart/2005/8/layout/vList3"/>
    <dgm:cxn modelId="{656F98D9-8475-4238-91A9-66AE5D187977}" type="presParOf" srcId="{2DE54278-7ADA-4E53-AE84-B500DC0417AD}" destId="{695225D5-706A-4C22-A66D-CCAEF18280A0}" srcOrd="0" destOrd="0" presId="urn:microsoft.com/office/officeart/2005/8/layout/vList3"/>
    <dgm:cxn modelId="{BCD7C323-FAAB-457A-A8E8-34B7F07694B2}" type="presParOf" srcId="{2DE54278-7ADA-4E53-AE84-B500DC0417AD}" destId="{AD1771A1-BBAE-4D15-A216-1149D24CCA4C}" srcOrd="1" destOrd="0" presId="urn:microsoft.com/office/officeart/2005/8/layout/vList3"/>
    <dgm:cxn modelId="{F775BCB0-CFAD-4182-A3CF-33B098E9C295}" type="presParOf" srcId="{9ECF9D55-0217-4B6B-A776-617514C1F08F}" destId="{F6C7A643-C58C-4B13-BD56-6CC7E7D687ED}" srcOrd="3" destOrd="0" presId="urn:microsoft.com/office/officeart/2005/8/layout/vList3"/>
    <dgm:cxn modelId="{15E2D843-0B7C-4BCF-A93B-BCFA7DEE2FDD}" type="presParOf" srcId="{9ECF9D55-0217-4B6B-A776-617514C1F08F}" destId="{162FE6BD-F9FA-4640-8D70-52258A3B4A36}" srcOrd="4" destOrd="0" presId="urn:microsoft.com/office/officeart/2005/8/layout/vList3"/>
    <dgm:cxn modelId="{3B79846A-1C95-4449-9A24-3F623456C796}" type="presParOf" srcId="{162FE6BD-F9FA-4640-8D70-52258A3B4A36}" destId="{AAA14A7B-1423-4B65-849A-EBB862906A8F}" srcOrd="0" destOrd="0" presId="urn:microsoft.com/office/officeart/2005/8/layout/vList3"/>
    <dgm:cxn modelId="{2A96A59E-642D-405D-A678-4983127EA41B}" type="presParOf" srcId="{162FE6BD-F9FA-4640-8D70-52258A3B4A36}" destId="{9D201DBA-DF6A-4B0C-8C11-0C2DE432374E}" srcOrd="1" destOrd="0" presId="urn:microsoft.com/office/officeart/2005/8/layout/vList3"/>
    <dgm:cxn modelId="{D8C9A4A4-BD4E-4778-9A14-B080ECF46B06}" type="presParOf" srcId="{9ECF9D55-0217-4B6B-A776-617514C1F08F}" destId="{2A9F89B3-1064-4BCA-9743-7FCF3756FC40}" srcOrd="5" destOrd="0" presId="urn:microsoft.com/office/officeart/2005/8/layout/vList3"/>
    <dgm:cxn modelId="{43D8A70F-CF2A-4302-AB57-8016D0610BFB}" type="presParOf" srcId="{9ECF9D55-0217-4B6B-A776-617514C1F08F}" destId="{3E13BEC5-5E2E-427F-9C60-87A104CB685E}" srcOrd="6" destOrd="0" presId="urn:microsoft.com/office/officeart/2005/8/layout/vList3"/>
    <dgm:cxn modelId="{452BB1AA-C9B3-4DF2-8498-722261DDDEAC}" type="presParOf" srcId="{3E13BEC5-5E2E-427F-9C60-87A104CB685E}" destId="{4F326DF5-FF97-4868-A1DA-41CB8741B7F2}" srcOrd="0" destOrd="0" presId="urn:microsoft.com/office/officeart/2005/8/layout/vList3"/>
    <dgm:cxn modelId="{C4E3DF44-2806-4965-8F25-647D8ACDC3D8}" type="presParOf" srcId="{3E13BEC5-5E2E-427F-9C60-87A104CB685E}" destId="{0739021E-54B3-4434-85ED-D88A5CD57074}" srcOrd="1" destOrd="0" presId="urn:microsoft.com/office/officeart/2005/8/layout/vList3"/>
    <dgm:cxn modelId="{4A90C7A8-961D-4E37-B2EC-73AF757F9395}" type="presParOf" srcId="{9ECF9D55-0217-4B6B-A776-617514C1F08F}" destId="{350DD8CA-31D1-4340-9977-2C393FEF45F1}" srcOrd="7" destOrd="0" presId="urn:microsoft.com/office/officeart/2005/8/layout/vList3"/>
    <dgm:cxn modelId="{12F130EA-34C9-4AFA-906A-041FD9ED0C0F}" type="presParOf" srcId="{9ECF9D55-0217-4B6B-A776-617514C1F08F}" destId="{F5D87F0D-61E4-480F-8DD3-9F3DD1E1BB0A}" srcOrd="8" destOrd="0" presId="urn:microsoft.com/office/officeart/2005/8/layout/vList3"/>
    <dgm:cxn modelId="{D5DC0795-50E7-46F1-8D95-698F54023D16}" type="presParOf" srcId="{F5D87F0D-61E4-480F-8DD3-9F3DD1E1BB0A}" destId="{CEDA8BFA-BBDC-48A7-B6E2-9B22B16AD8F0}" srcOrd="0" destOrd="0" presId="urn:microsoft.com/office/officeart/2005/8/layout/vList3"/>
    <dgm:cxn modelId="{CB1FE93F-405D-4B20-BCDF-870848CE6CCD}" type="presParOf" srcId="{F5D87F0D-61E4-480F-8DD3-9F3DD1E1BB0A}" destId="{DC54DDCC-9B26-4185-903C-633E842DD7F2}" srcOrd="1" destOrd="0" presId="urn:microsoft.com/office/officeart/2005/8/layout/vList3"/>
    <dgm:cxn modelId="{E97E229A-0FF7-4EA9-BC25-A0AA88F64651}" type="presParOf" srcId="{9ECF9D55-0217-4B6B-A776-617514C1F08F}" destId="{C1ECADCB-3AEE-443A-86BE-9EB166F08B1E}" srcOrd="9" destOrd="0" presId="urn:microsoft.com/office/officeart/2005/8/layout/vList3"/>
    <dgm:cxn modelId="{1A910FCD-C0A2-4EF1-AAC6-434E6E04258A}" type="presParOf" srcId="{9ECF9D55-0217-4B6B-A776-617514C1F08F}" destId="{934CFD0F-BAEA-4E52-92A1-B0DFD5D59B63}" srcOrd="10" destOrd="0" presId="urn:microsoft.com/office/officeart/2005/8/layout/vList3"/>
    <dgm:cxn modelId="{DDCE7848-11B4-4724-A4DD-1F7DE201D59F}" type="presParOf" srcId="{934CFD0F-BAEA-4E52-92A1-B0DFD5D59B63}" destId="{AD28E9CA-668B-4AFD-8166-558CCDFD7BAB}" srcOrd="0" destOrd="0" presId="urn:microsoft.com/office/officeart/2005/8/layout/vList3"/>
    <dgm:cxn modelId="{CB4C2009-88EB-4B81-B37E-16FCEC1AD017}" type="presParOf" srcId="{934CFD0F-BAEA-4E52-92A1-B0DFD5D59B63}" destId="{1305AB41-B14D-4B2D-8931-814DA97BF55B}" srcOrd="1" destOrd="0" presId="urn:microsoft.com/office/officeart/2005/8/layout/vList3"/>
    <dgm:cxn modelId="{FD5036AF-A8FE-4237-81E2-8CC9D9B76904}" type="presParOf" srcId="{9ECF9D55-0217-4B6B-A776-617514C1F08F}" destId="{7B089893-20CF-450B-9C44-7C5131BF543D}" srcOrd="11" destOrd="0" presId="urn:microsoft.com/office/officeart/2005/8/layout/vList3"/>
    <dgm:cxn modelId="{6DBF0C36-5E3B-4D74-8DCB-556A291979E8}" type="presParOf" srcId="{9ECF9D55-0217-4B6B-A776-617514C1F08F}" destId="{32FABCB9-B1C7-4549-AF91-0052FC5FE2A3}" srcOrd="12" destOrd="0" presId="urn:microsoft.com/office/officeart/2005/8/layout/vList3"/>
    <dgm:cxn modelId="{52287814-0D67-4D44-BD28-8146D7EDBD4E}" type="presParOf" srcId="{32FABCB9-B1C7-4549-AF91-0052FC5FE2A3}" destId="{C3F2F4D0-2440-4B8B-B6BD-41AAAEE56702}" srcOrd="0" destOrd="0" presId="urn:microsoft.com/office/officeart/2005/8/layout/vList3"/>
    <dgm:cxn modelId="{23408EF8-D165-4E52-BD2E-7C85725BFDCE}" type="presParOf" srcId="{32FABCB9-B1C7-4549-AF91-0052FC5FE2A3}" destId="{D092C598-5825-4DA0-A203-0E814D4670C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ADBEBD-3F45-422E-8738-68E9FCC6D9E2}" type="doc">
      <dgm:prSet loTypeId="urn:microsoft.com/office/officeart/2005/8/layout/vList3" loCatId="picture" qsTypeId="urn:microsoft.com/office/officeart/2005/8/quickstyle/simple1" qsCatId="simple" csTypeId="urn:microsoft.com/office/officeart/2005/8/colors/accent1_2" csCatId="accent1" phldr="1"/>
      <dgm:spPr/>
    </dgm:pt>
    <dgm:pt modelId="{CFE5B252-2194-40C9-A9E6-23BAA21566DE}">
      <dgm:prSet phldrT="[Text]"/>
      <dgm:spPr/>
      <dgm:t>
        <a:bodyPr/>
        <a:lstStyle/>
        <a:p>
          <a:r>
            <a:rPr lang="en-US" b="1" dirty="0"/>
            <a:t>Motivation</a:t>
          </a:r>
        </a:p>
        <a:p>
          <a:r>
            <a:rPr lang="en-US" b="1" dirty="0"/>
            <a:t>Geographic Variation</a:t>
          </a:r>
        </a:p>
      </dgm:t>
    </dgm:pt>
    <dgm:pt modelId="{DC114DA8-0B90-46B5-B838-49D028A0B79A}" type="parTrans" cxnId="{9A1CD3C9-75F7-49C1-87A7-141FD58B4C3C}">
      <dgm:prSet/>
      <dgm:spPr/>
      <dgm:t>
        <a:bodyPr/>
        <a:lstStyle/>
        <a:p>
          <a:endParaRPr lang="en-US"/>
        </a:p>
      </dgm:t>
    </dgm:pt>
    <dgm:pt modelId="{F7B883CB-DBE8-4405-BF0C-E6E96C0C82AC}" type="sibTrans" cxnId="{9A1CD3C9-75F7-49C1-87A7-141FD58B4C3C}">
      <dgm:prSet/>
      <dgm:spPr/>
      <dgm:t>
        <a:bodyPr/>
        <a:lstStyle/>
        <a:p>
          <a:endParaRPr lang="en-US"/>
        </a:p>
      </dgm:t>
    </dgm:pt>
    <dgm:pt modelId="{3B0D56D4-70EC-438F-86BB-E15DD036A609}">
      <dgm:prSet phldrT="[Text]"/>
      <dgm:spPr/>
      <dgm:t>
        <a:bodyPr/>
        <a:lstStyle/>
        <a:p>
          <a:r>
            <a:rPr lang="en-US" b="1" dirty="0"/>
            <a:t>Research Case</a:t>
          </a:r>
        </a:p>
        <a:p>
          <a:r>
            <a:rPr lang="en-US" b="1" dirty="0"/>
            <a:t>Australia – Medicare Local &amp; Primary Health Network</a:t>
          </a:r>
        </a:p>
      </dgm:t>
    </dgm:pt>
    <dgm:pt modelId="{9D03DC44-71F7-4FB1-9813-1DFCF811A878}" type="parTrans" cxnId="{EB3C1725-7BC8-4534-AF1D-31DBF63C2A92}">
      <dgm:prSet/>
      <dgm:spPr/>
      <dgm:t>
        <a:bodyPr/>
        <a:lstStyle/>
        <a:p>
          <a:endParaRPr lang="en-US"/>
        </a:p>
      </dgm:t>
    </dgm:pt>
    <dgm:pt modelId="{CCEA1B5B-358D-412E-ADEA-C71872C46601}" type="sibTrans" cxnId="{EB3C1725-7BC8-4534-AF1D-31DBF63C2A92}">
      <dgm:prSet/>
      <dgm:spPr/>
      <dgm:t>
        <a:bodyPr/>
        <a:lstStyle/>
        <a:p>
          <a:endParaRPr lang="en-US"/>
        </a:p>
      </dgm:t>
    </dgm:pt>
    <dgm:pt modelId="{A4B95E74-0930-433C-ABC2-663CBEBB77E5}">
      <dgm:prSet phldrT="[Text]"/>
      <dgm:spPr/>
      <dgm:t>
        <a:bodyPr/>
        <a:lstStyle/>
        <a:p>
          <a:r>
            <a:rPr lang="en-US" b="1" dirty="0"/>
            <a:t>Research Objectives</a:t>
          </a:r>
        </a:p>
      </dgm:t>
    </dgm:pt>
    <dgm:pt modelId="{424D9E8F-5E75-4CAD-8878-F656E7450637}" type="parTrans" cxnId="{EC9290EB-45B3-48A7-9DD9-F9CB2F76A811}">
      <dgm:prSet/>
      <dgm:spPr/>
      <dgm:t>
        <a:bodyPr/>
        <a:lstStyle/>
        <a:p>
          <a:endParaRPr lang="en-US"/>
        </a:p>
      </dgm:t>
    </dgm:pt>
    <dgm:pt modelId="{CEB71365-8031-4644-99B2-477BDB6C0976}" type="sibTrans" cxnId="{EC9290EB-45B3-48A7-9DD9-F9CB2F76A811}">
      <dgm:prSet/>
      <dgm:spPr/>
      <dgm:t>
        <a:bodyPr/>
        <a:lstStyle/>
        <a:p>
          <a:endParaRPr lang="en-US"/>
        </a:p>
      </dgm:t>
    </dgm:pt>
    <dgm:pt modelId="{23F97FFE-5744-4629-90FC-CBDFF45836F1}">
      <dgm:prSet phldrT="[Text]"/>
      <dgm:spPr/>
      <dgm:t>
        <a:bodyPr/>
        <a:lstStyle/>
        <a:p>
          <a:r>
            <a:rPr lang="en-US" b="1" dirty="0"/>
            <a:t>Literature Review</a:t>
          </a:r>
        </a:p>
        <a:p>
          <a:r>
            <a:rPr lang="en-US" b="1" dirty="0"/>
            <a:t>Access to Health Care</a:t>
          </a:r>
        </a:p>
      </dgm:t>
    </dgm:pt>
    <dgm:pt modelId="{323143B9-6E49-44DF-9B6F-97D2F16396A9}" type="parTrans" cxnId="{F67A70A5-8EA8-4801-BEDA-C70928B98B72}">
      <dgm:prSet/>
      <dgm:spPr/>
      <dgm:t>
        <a:bodyPr/>
        <a:lstStyle/>
        <a:p>
          <a:endParaRPr lang="en-US"/>
        </a:p>
      </dgm:t>
    </dgm:pt>
    <dgm:pt modelId="{A2D79938-1A8B-4D7F-98DA-E2A8AEBC7DD8}" type="sibTrans" cxnId="{F67A70A5-8EA8-4801-BEDA-C70928B98B72}">
      <dgm:prSet/>
      <dgm:spPr/>
      <dgm:t>
        <a:bodyPr/>
        <a:lstStyle/>
        <a:p>
          <a:endParaRPr lang="en-US"/>
        </a:p>
      </dgm:t>
    </dgm:pt>
    <dgm:pt modelId="{60EA8093-AA91-4AD1-9657-7B662DD81235}">
      <dgm:prSet phldrT="[Text]"/>
      <dgm:spPr/>
      <dgm:t>
        <a:bodyPr/>
        <a:lstStyle/>
        <a:p>
          <a:r>
            <a:rPr lang="en-US" b="1" dirty="0"/>
            <a:t>Limitations</a:t>
          </a:r>
        </a:p>
        <a:p>
          <a:r>
            <a:rPr lang="en-US" b="1" dirty="0"/>
            <a:t>Potential Accessibility Vs Revealed Accessibility</a:t>
          </a:r>
        </a:p>
      </dgm:t>
    </dgm:pt>
    <dgm:pt modelId="{A2ACC60A-2384-4529-BD27-6D625581EF0A}" type="parTrans" cxnId="{3136ABD1-24AC-4B97-ACB1-A958608F7A5D}">
      <dgm:prSet/>
      <dgm:spPr/>
      <dgm:t>
        <a:bodyPr/>
        <a:lstStyle/>
        <a:p>
          <a:endParaRPr lang="en-US"/>
        </a:p>
      </dgm:t>
    </dgm:pt>
    <dgm:pt modelId="{1B269F7E-6528-417E-994F-C98736176BF9}" type="sibTrans" cxnId="{3136ABD1-24AC-4B97-ACB1-A958608F7A5D}">
      <dgm:prSet/>
      <dgm:spPr/>
      <dgm:t>
        <a:bodyPr/>
        <a:lstStyle/>
        <a:p>
          <a:endParaRPr lang="en-US"/>
        </a:p>
      </dgm:t>
    </dgm:pt>
    <dgm:pt modelId="{0F1A9D7B-916E-41D1-9C28-B673330FA281}">
      <dgm:prSet phldrT="[Text]"/>
      <dgm:spPr>
        <a:ln w="38100">
          <a:solidFill>
            <a:srgbClr val="FF0000"/>
          </a:solidFill>
        </a:ln>
      </dgm:spPr>
      <dgm:t>
        <a:bodyPr/>
        <a:lstStyle/>
        <a:p>
          <a:r>
            <a:rPr lang="en-US" b="1" dirty="0">
              <a:solidFill>
                <a:srgbClr val="FFFF00"/>
              </a:solidFill>
            </a:rPr>
            <a:t>Research Methodology</a:t>
          </a:r>
        </a:p>
        <a:p>
          <a:r>
            <a:rPr lang="en-US" b="1" dirty="0">
              <a:solidFill>
                <a:schemeClr val="bg1"/>
              </a:solidFill>
            </a:rPr>
            <a:t>PHN peer Grouping </a:t>
          </a:r>
          <a:r>
            <a:rPr lang="en-US" b="1" dirty="0">
              <a:solidFill>
                <a:srgbClr val="FFFF00"/>
              </a:solidFill>
            </a:rPr>
            <a:t>– RPCSA Design – </a:t>
          </a:r>
          <a:r>
            <a:rPr lang="en-US" b="1" dirty="0">
              <a:solidFill>
                <a:schemeClr val="bg1"/>
              </a:solidFill>
            </a:rPr>
            <a:t>Supply/Demand</a:t>
          </a:r>
        </a:p>
      </dgm:t>
    </dgm:pt>
    <dgm:pt modelId="{EDC5693B-A988-4B3B-9760-5EB5DB15C5E6}" type="parTrans" cxnId="{E2715048-E1F1-4A99-B45D-F50BE7DE4710}">
      <dgm:prSet/>
      <dgm:spPr/>
      <dgm:t>
        <a:bodyPr/>
        <a:lstStyle/>
        <a:p>
          <a:endParaRPr lang="en-US"/>
        </a:p>
      </dgm:t>
    </dgm:pt>
    <dgm:pt modelId="{36437A42-EB9C-447E-892A-FE98FF075E6F}" type="sibTrans" cxnId="{E2715048-E1F1-4A99-B45D-F50BE7DE4710}">
      <dgm:prSet/>
      <dgm:spPr/>
      <dgm:t>
        <a:bodyPr/>
        <a:lstStyle/>
        <a:p>
          <a:endParaRPr lang="en-US"/>
        </a:p>
      </dgm:t>
    </dgm:pt>
    <dgm:pt modelId="{EB96A3B5-FE27-4DEE-B10A-B811B5D50B4B}">
      <dgm:prSet phldrT="[Text]"/>
      <dgm:spPr/>
      <dgm:t>
        <a:bodyPr/>
        <a:lstStyle/>
        <a:p>
          <a:r>
            <a:rPr lang="en-US" b="1" dirty="0"/>
            <a:t>Research Plan</a:t>
          </a:r>
        </a:p>
      </dgm:t>
    </dgm:pt>
    <dgm:pt modelId="{DD2B39FC-6CB4-4C05-9FE3-55F0DE4C63A6}" type="parTrans" cxnId="{C377DA1F-395A-4DC1-9BAD-C6BF23FE9ADE}">
      <dgm:prSet/>
      <dgm:spPr/>
      <dgm:t>
        <a:bodyPr/>
        <a:lstStyle/>
        <a:p>
          <a:endParaRPr lang="en-US"/>
        </a:p>
      </dgm:t>
    </dgm:pt>
    <dgm:pt modelId="{B2508419-518E-420F-9D88-065CBCA4914C}" type="sibTrans" cxnId="{C377DA1F-395A-4DC1-9BAD-C6BF23FE9ADE}">
      <dgm:prSet/>
      <dgm:spPr/>
      <dgm:t>
        <a:bodyPr/>
        <a:lstStyle/>
        <a:p>
          <a:endParaRPr lang="en-US"/>
        </a:p>
      </dgm:t>
    </dgm:pt>
    <dgm:pt modelId="{9ECF9D55-0217-4B6B-A776-617514C1F08F}" type="pres">
      <dgm:prSet presAssocID="{11ADBEBD-3F45-422E-8738-68E9FCC6D9E2}" presName="linearFlow" presStyleCnt="0">
        <dgm:presLayoutVars>
          <dgm:dir/>
          <dgm:resizeHandles val="exact"/>
        </dgm:presLayoutVars>
      </dgm:prSet>
      <dgm:spPr/>
    </dgm:pt>
    <dgm:pt modelId="{CBC7AFB8-A4B5-443E-9D40-C361C3735C70}" type="pres">
      <dgm:prSet presAssocID="{CFE5B252-2194-40C9-A9E6-23BAA21566DE}" presName="composite" presStyleCnt="0"/>
      <dgm:spPr/>
    </dgm:pt>
    <dgm:pt modelId="{600E711F-3B5F-4827-87D6-F5AFA9E13D32}" type="pres">
      <dgm:prSet presAssocID="{CFE5B252-2194-40C9-A9E6-23BAA21566DE}"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4A39DB49-F33F-40EC-B733-4F911AB612EA}" type="pres">
      <dgm:prSet presAssocID="{CFE5B252-2194-40C9-A9E6-23BAA21566DE}" presName="txShp" presStyleLbl="node1" presStyleIdx="0" presStyleCnt="7">
        <dgm:presLayoutVars>
          <dgm:bulletEnabled val="1"/>
        </dgm:presLayoutVars>
      </dgm:prSet>
      <dgm:spPr/>
    </dgm:pt>
    <dgm:pt modelId="{AE098BA0-5551-41E4-B933-611987D2FD3A}" type="pres">
      <dgm:prSet presAssocID="{F7B883CB-DBE8-4405-BF0C-E6E96C0C82AC}" presName="spacing" presStyleCnt="0"/>
      <dgm:spPr/>
    </dgm:pt>
    <dgm:pt modelId="{2DE54278-7ADA-4E53-AE84-B500DC0417AD}" type="pres">
      <dgm:prSet presAssocID="{3B0D56D4-70EC-438F-86BB-E15DD036A609}" presName="composite" presStyleCnt="0"/>
      <dgm:spPr/>
    </dgm:pt>
    <dgm:pt modelId="{695225D5-706A-4C22-A66D-CCAEF18280A0}" type="pres">
      <dgm:prSet presAssocID="{3B0D56D4-70EC-438F-86BB-E15DD036A609}" presName="imgShp"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AD1771A1-BBAE-4D15-A216-1149D24CCA4C}" type="pres">
      <dgm:prSet presAssocID="{3B0D56D4-70EC-438F-86BB-E15DD036A609}" presName="txShp" presStyleLbl="node1" presStyleIdx="1" presStyleCnt="7">
        <dgm:presLayoutVars>
          <dgm:bulletEnabled val="1"/>
        </dgm:presLayoutVars>
      </dgm:prSet>
      <dgm:spPr/>
    </dgm:pt>
    <dgm:pt modelId="{F6C7A643-C58C-4B13-BD56-6CC7E7D687ED}" type="pres">
      <dgm:prSet presAssocID="{CCEA1B5B-358D-412E-ADEA-C71872C46601}" presName="spacing" presStyleCnt="0"/>
      <dgm:spPr/>
    </dgm:pt>
    <dgm:pt modelId="{162FE6BD-F9FA-4640-8D70-52258A3B4A36}" type="pres">
      <dgm:prSet presAssocID="{A4B95E74-0930-433C-ABC2-663CBEBB77E5}" presName="composite" presStyleCnt="0"/>
      <dgm:spPr/>
    </dgm:pt>
    <dgm:pt modelId="{AAA14A7B-1423-4B65-849A-EBB862906A8F}" type="pres">
      <dgm:prSet presAssocID="{A4B95E74-0930-433C-ABC2-663CBEBB77E5}" presName="imgShp"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9D201DBA-DF6A-4B0C-8C11-0C2DE432374E}" type="pres">
      <dgm:prSet presAssocID="{A4B95E74-0930-433C-ABC2-663CBEBB77E5}" presName="txShp" presStyleLbl="node1" presStyleIdx="2" presStyleCnt="7">
        <dgm:presLayoutVars>
          <dgm:bulletEnabled val="1"/>
        </dgm:presLayoutVars>
      </dgm:prSet>
      <dgm:spPr/>
    </dgm:pt>
    <dgm:pt modelId="{2A9F89B3-1064-4BCA-9743-7FCF3756FC40}" type="pres">
      <dgm:prSet presAssocID="{CEB71365-8031-4644-99B2-477BDB6C0976}" presName="spacing" presStyleCnt="0"/>
      <dgm:spPr/>
    </dgm:pt>
    <dgm:pt modelId="{3E13BEC5-5E2E-427F-9C60-87A104CB685E}" type="pres">
      <dgm:prSet presAssocID="{23F97FFE-5744-4629-90FC-CBDFF45836F1}" presName="composite" presStyleCnt="0"/>
      <dgm:spPr/>
    </dgm:pt>
    <dgm:pt modelId="{4F326DF5-FF97-4868-A1DA-41CB8741B7F2}" type="pres">
      <dgm:prSet presAssocID="{23F97FFE-5744-4629-90FC-CBDFF45836F1}" presName="imgShp"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 modelId="{0739021E-54B3-4434-85ED-D88A5CD57074}" type="pres">
      <dgm:prSet presAssocID="{23F97FFE-5744-4629-90FC-CBDFF45836F1}" presName="txShp" presStyleLbl="node1" presStyleIdx="3" presStyleCnt="7">
        <dgm:presLayoutVars>
          <dgm:bulletEnabled val="1"/>
        </dgm:presLayoutVars>
      </dgm:prSet>
      <dgm:spPr/>
    </dgm:pt>
    <dgm:pt modelId="{350DD8CA-31D1-4340-9977-2C393FEF45F1}" type="pres">
      <dgm:prSet presAssocID="{A2D79938-1A8B-4D7F-98DA-E2A8AEBC7DD8}" presName="spacing" presStyleCnt="0"/>
      <dgm:spPr/>
    </dgm:pt>
    <dgm:pt modelId="{F5D87F0D-61E4-480F-8DD3-9F3DD1E1BB0A}" type="pres">
      <dgm:prSet presAssocID="{60EA8093-AA91-4AD1-9657-7B662DD81235}" presName="composite" presStyleCnt="0"/>
      <dgm:spPr/>
    </dgm:pt>
    <dgm:pt modelId="{CEDA8BFA-BBDC-48A7-B6E2-9B22B16AD8F0}" type="pres">
      <dgm:prSet presAssocID="{60EA8093-AA91-4AD1-9657-7B662DD81235}" presName="imgShp"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dgm:spPr>
    </dgm:pt>
    <dgm:pt modelId="{DC54DDCC-9B26-4185-903C-633E842DD7F2}" type="pres">
      <dgm:prSet presAssocID="{60EA8093-AA91-4AD1-9657-7B662DD81235}" presName="txShp" presStyleLbl="node1" presStyleIdx="4" presStyleCnt="7">
        <dgm:presLayoutVars>
          <dgm:bulletEnabled val="1"/>
        </dgm:presLayoutVars>
      </dgm:prSet>
      <dgm:spPr/>
    </dgm:pt>
    <dgm:pt modelId="{C1ECADCB-3AEE-443A-86BE-9EB166F08B1E}" type="pres">
      <dgm:prSet presAssocID="{1B269F7E-6528-417E-994F-C98736176BF9}" presName="spacing" presStyleCnt="0"/>
      <dgm:spPr/>
    </dgm:pt>
    <dgm:pt modelId="{934CFD0F-BAEA-4E52-92A1-B0DFD5D59B63}" type="pres">
      <dgm:prSet presAssocID="{0F1A9D7B-916E-41D1-9C28-B673330FA281}" presName="composite" presStyleCnt="0"/>
      <dgm:spPr/>
    </dgm:pt>
    <dgm:pt modelId="{AD28E9CA-668B-4AFD-8166-558CCDFD7BAB}" type="pres">
      <dgm:prSet presAssocID="{0F1A9D7B-916E-41D1-9C28-B673330FA281}" presName="imgShp"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 r="-3000"/>
          </a:stretch>
        </a:blipFill>
        <a:ln w="50800">
          <a:solidFill>
            <a:srgbClr val="FF0000"/>
          </a:solidFill>
        </a:ln>
      </dgm:spPr>
    </dgm:pt>
    <dgm:pt modelId="{1305AB41-B14D-4B2D-8931-814DA97BF55B}" type="pres">
      <dgm:prSet presAssocID="{0F1A9D7B-916E-41D1-9C28-B673330FA281}" presName="txShp" presStyleLbl="node1" presStyleIdx="5" presStyleCnt="7">
        <dgm:presLayoutVars>
          <dgm:bulletEnabled val="1"/>
        </dgm:presLayoutVars>
      </dgm:prSet>
      <dgm:spPr/>
    </dgm:pt>
    <dgm:pt modelId="{7B089893-20CF-450B-9C44-7C5131BF543D}" type="pres">
      <dgm:prSet presAssocID="{36437A42-EB9C-447E-892A-FE98FF075E6F}" presName="spacing" presStyleCnt="0"/>
      <dgm:spPr/>
    </dgm:pt>
    <dgm:pt modelId="{32FABCB9-B1C7-4549-AF91-0052FC5FE2A3}" type="pres">
      <dgm:prSet presAssocID="{EB96A3B5-FE27-4DEE-B10A-B811B5D50B4B}" presName="composite" presStyleCnt="0"/>
      <dgm:spPr/>
    </dgm:pt>
    <dgm:pt modelId="{C3F2F4D0-2440-4B8B-B6BD-41AAAEE56702}" type="pres">
      <dgm:prSet presAssocID="{EB96A3B5-FE27-4DEE-B10A-B811B5D50B4B}" presName="imgShp" presStyleLbl="fgImgPlace1" presStyleIdx="6"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dgm:spPr>
    </dgm:pt>
    <dgm:pt modelId="{D092C598-5825-4DA0-A203-0E814D4670CE}" type="pres">
      <dgm:prSet presAssocID="{EB96A3B5-FE27-4DEE-B10A-B811B5D50B4B}" presName="txShp" presStyleLbl="node1" presStyleIdx="6" presStyleCnt="7">
        <dgm:presLayoutVars>
          <dgm:bulletEnabled val="1"/>
        </dgm:presLayoutVars>
      </dgm:prSet>
      <dgm:spPr/>
    </dgm:pt>
  </dgm:ptLst>
  <dgm:cxnLst>
    <dgm:cxn modelId="{A72BAD8A-A3AD-43C1-B601-3FECBDBED65F}" type="presOf" srcId="{3B0D56D4-70EC-438F-86BB-E15DD036A609}" destId="{AD1771A1-BBAE-4D15-A216-1149D24CCA4C}" srcOrd="0" destOrd="0" presId="urn:microsoft.com/office/officeart/2005/8/layout/vList3"/>
    <dgm:cxn modelId="{953E6A59-C785-4600-AA06-0DDF8330282B}" type="presOf" srcId="{0F1A9D7B-916E-41D1-9C28-B673330FA281}" destId="{1305AB41-B14D-4B2D-8931-814DA97BF55B}" srcOrd="0" destOrd="0" presId="urn:microsoft.com/office/officeart/2005/8/layout/vList3"/>
    <dgm:cxn modelId="{F67A70A5-8EA8-4801-BEDA-C70928B98B72}" srcId="{11ADBEBD-3F45-422E-8738-68E9FCC6D9E2}" destId="{23F97FFE-5744-4629-90FC-CBDFF45836F1}" srcOrd="3" destOrd="0" parTransId="{323143B9-6E49-44DF-9B6F-97D2F16396A9}" sibTransId="{A2D79938-1A8B-4D7F-98DA-E2A8AEBC7DD8}"/>
    <dgm:cxn modelId="{81B18B8C-460E-4BA2-A5C4-6147F68B432A}" type="presOf" srcId="{60EA8093-AA91-4AD1-9657-7B662DD81235}" destId="{DC54DDCC-9B26-4185-903C-633E842DD7F2}" srcOrd="0" destOrd="0" presId="urn:microsoft.com/office/officeart/2005/8/layout/vList3"/>
    <dgm:cxn modelId="{C377DA1F-395A-4DC1-9BAD-C6BF23FE9ADE}" srcId="{11ADBEBD-3F45-422E-8738-68E9FCC6D9E2}" destId="{EB96A3B5-FE27-4DEE-B10A-B811B5D50B4B}" srcOrd="6" destOrd="0" parTransId="{DD2B39FC-6CB4-4C05-9FE3-55F0DE4C63A6}" sibTransId="{B2508419-518E-420F-9D88-065CBCA4914C}"/>
    <dgm:cxn modelId="{466AD1B7-49FE-4E61-BCCE-7CE201E31175}" type="presOf" srcId="{EB96A3B5-FE27-4DEE-B10A-B811B5D50B4B}" destId="{D092C598-5825-4DA0-A203-0E814D4670CE}" srcOrd="0" destOrd="0" presId="urn:microsoft.com/office/officeart/2005/8/layout/vList3"/>
    <dgm:cxn modelId="{E2715048-E1F1-4A99-B45D-F50BE7DE4710}" srcId="{11ADBEBD-3F45-422E-8738-68E9FCC6D9E2}" destId="{0F1A9D7B-916E-41D1-9C28-B673330FA281}" srcOrd="5" destOrd="0" parTransId="{EDC5693B-A988-4B3B-9760-5EB5DB15C5E6}" sibTransId="{36437A42-EB9C-447E-892A-FE98FF075E6F}"/>
    <dgm:cxn modelId="{EC9290EB-45B3-48A7-9DD9-F9CB2F76A811}" srcId="{11ADBEBD-3F45-422E-8738-68E9FCC6D9E2}" destId="{A4B95E74-0930-433C-ABC2-663CBEBB77E5}" srcOrd="2" destOrd="0" parTransId="{424D9E8F-5E75-4CAD-8878-F656E7450637}" sibTransId="{CEB71365-8031-4644-99B2-477BDB6C0976}"/>
    <dgm:cxn modelId="{65877E70-6903-4B13-82BC-A71CDF1AE4DF}" type="presOf" srcId="{A4B95E74-0930-433C-ABC2-663CBEBB77E5}" destId="{9D201DBA-DF6A-4B0C-8C11-0C2DE432374E}" srcOrd="0" destOrd="0" presId="urn:microsoft.com/office/officeart/2005/8/layout/vList3"/>
    <dgm:cxn modelId="{DFD640DF-D86A-45DF-B1A4-2392633D018E}" type="presOf" srcId="{CFE5B252-2194-40C9-A9E6-23BAA21566DE}" destId="{4A39DB49-F33F-40EC-B733-4F911AB612EA}" srcOrd="0" destOrd="0" presId="urn:microsoft.com/office/officeart/2005/8/layout/vList3"/>
    <dgm:cxn modelId="{EB3C1725-7BC8-4534-AF1D-31DBF63C2A92}" srcId="{11ADBEBD-3F45-422E-8738-68E9FCC6D9E2}" destId="{3B0D56D4-70EC-438F-86BB-E15DD036A609}" srcOrd="1" destOrd="0" parTransId="{9D03DC44-71F7-4FB1-9813-1DFCF811A878}" sibTransId="{CCEA1B5B-358D-412E-ADEA-C71872C46601}"/>
    <dgm:cxn modelId="{9ABD187B-E7A2-4A9B-A33E-E4F36B9C2C60}" type="presOf" srcId="{11ADBEBD-3F45-422E-8738-68E9FCC6D9E2}" destId="{9ECF9D55-0217-4B6B-A776-617514C1F08F}" srcOrd="0" destOrd="0" presId="urn:microsoft.com/office/officeart/2005/8/layout/vList3"/>
    <dgm:cxn modelId="{0D515F04-4A5F-4F99-91F0-753A6473263F}" type="presOf" srcId="{23F97FFE-5744-4629-90FC-CBDFF45836F1}" destId="{0739021E-54B3-4434-85ED-D88A5CD57074}" srcOrd="0" destOrd="0" presId="urn:microsoft.com/office/officeart/2005/8/layout/vList3"/>
    <dgm:cxn modelId="{3136ABD1-24AC-4B97-ACB1-A958608F7A5D}" srcId="{11ADBEBD-3F45-422E-8738-68E9FCC6D9E2}" destId="{60EA8093-AA91-4AD1-9657-7B662DD81235}" srcOrd="4" destOrd="0" parTransId="{A2ACC60A-2384-4529-BD27-6D625581EF0A}" sibTransId="{1B269F7E-6528-417E-994F-C98736176BF9}"/>
    <dgm:cxn modelId="{9A1CD3C9-75F7-49C1-87A7-141FD58B4C3C}" srcId="{11ADBEBD-3F45-422E-8738-68E9FCC6D9E2}" destId="{CFE5B252-2194-40C9-A9E6-23BAA21566DE}" srcOrd="0" destOrd="0" parTransId="{DC114DA8-0B90-46B5-B838-49D028A0B79A}" sibTransId="{F7B883CB-DBE8-4405-BF0C-E6E96C0C82AC}"/>
    <dgm:cxn modelId="{F10ACDB4-1E20-4D6F-B9F1-D47FCD123E43}" type="presParOf" srcId="{9ECF9D55-0217-4B6B-A776-617514C1F08F}" destId="{CBC7AFB8-A4B5-443E-9D40-C361C3735C70}" srcOrd="0" destOrd="0" presId="urn:microsoft.com/office/officeart/2005/8/layout/vList3"/>
    <dgm:cxn modelId="{6D731537-CADD-417D-A7A0-3EFA2AB7FF0E}" type="presParOf" srcId="{CBC7AFB8-A4B5-443E-9D40-C361C3735C70}" destId="{600E711F-3B5F-4827-87D6-F5AFA9E13D32}" srcOrd="0" destOrd="0" presId="urn:microsoft.com/office/officeart/2005/8/layout/vList3"/>
    <dgm:cxn modelId="{DEFEE564-1A36-452A-A766-D387B3144E18}" type="presParOf" srcId="{CBC7AFB8-A4B5-443E-9D40-C361C3735C70}" destId="{4A39DB49-F33F-40EC-B733-4F911AB612EA}" srcOrd="1" destOrd="0" presId="urn:microsoft.com/office/officeart/2005/8/layout/vList3"/>
    <dgm:cxn modelId="{A449E614-5ECB-4D21-9FD5-7B775F39DC08}" type="presParOf" srcId="{9ECF9D55-0217-4B6B-A776-617514C1F08F}" destId="{AE098BA0-5551-41E4-B933-611987D2FD3A}" srcOrd="1" destOrd="0" presId="urn:microsoft.com/office/officeart/2005/8/layout/vList3"/>
    <dgm:cxn modelId="{97B54E5C-82A8-4479-A545-89B35D5BFC60}" type="presParOf" srcId="{9ECF9D55-0217-4B6B-A776-617514C1F08F}" destId="{2DE54278-7ADA-4E53-AE84-B500DC0417AD}" srcOrd="2" destOrd="0" presId="urn:microsoft.com/office/officeart/2005/8/layout/vList3"/>
    <dgm:cxn modelId="{656F98D9-8475-4238-91A9-66AE5D187977}" type="presParOf" srcId="{2DE54278-7ADA-4E53-AE84-B500DC0417AD}" destId="{695225D5-706A-4C22-A66D-CCAEF18280A0}" srcOrd="0" destOrd="0" presId="urn:microsoft.com/office/officeart/2005/8/layout/vList3"/>
    <dgm:cxn modelId="{BCD7C323-FAAB-457A-A8E8-34B7F07694B2}" type="presParOf" srcId="{2DE54278-7ADA-4E53-AE84-B500DC0417AD}" destId="{AD1771A1-BBAE-4D15-A216-1149D24CCA4C}" srcOrd="1" destOrd="0" presId="urn:microsoft.com/office/officeart/2005/8/layout/vList3"/>
    <dgm:cxn modelId="{F775BCB0-CFAD-4182-A3CF-33B098E9C295}" type="presParOf" srcId="{9ECF9D55-0217-4B6B-A776-617514C1F08F}" destId="{F6C7A643-C58C-4B13-BD56-6CC7E7D687ED}" srcOrd="3" destOrd="0" presId="urn:microsoft.com/office/officeart/2005/8/layout/vList3"/>
    <dgm:cxn modelId="{15E2D843-0B7C-4BCF-A93B-BCFA7DEE2FDD}" type="presParOf" srcId="{9ECF9D55-0217-4B6B-A776-617514C1F08F}" destId="{162FE6BD-F9FA-4640-8D70-52258A3B4A36}" srcOrd="4" destOrd="0" presId="urn:microsoft.com/office/officeart/2005/8/layout/vList3"/>
    <dgm:cxn modelId="{3B79846A-1C95-4449-9A24-3F623456C796}" type="presParOf" srcId="{162FE6BD-F9FA-4640-8D70-52258A3B4A36}" destId="{AAA14A7B-1423-4B65-849A-EBB862906A8F}" srcOrd="0" destOrd="0" presId="urn:microsoft.com/office/officeart/2005/8/layout/vList3"/>
    <dgm:cxn modelId="{2A96A59E-642D-405D-A678-4983127EA41B}" type="presParOf" srcId="{162FE6BD-F9FA-4640-8D70-52258A3B4A36}" destId="{9D201DBA-DF6A-4B0C-8C11-0C2DE432374E}" srcOrd="1" destOrd="0" presId="urn:microsoft.com/office/officeart/2005/8/layout/vList3"/>
    <dgm:cxn modelId="{D8C9A4A4-BD4E-4778-9A14-B080ECF46B06}" type="presParOf" srcId="{9ECF9D55-0217-4B6B-A776-617514C1F08F}" destId="{2A9F89B3-1064-4BCA-9743-7FCF3756FC40}" srcOrd="5" destOrd="0" presId="urn:microsoft.com/office/officeart/2005/8/layout/vList3"/>
    <dgm:cxn modelId="{43D8A70F-CF2A-4302-AB57-8016D0610BFB}" type="presParOf" srcId="{9ECF9D55-0217-4B6B-A776-617514C1F08F}" destId="{3E13BEC5-5E2E-427F-9C60-87A104CB685E}" srcOrd="6" destOrd="0" presId="urn:microsoft.com/office/officeart/2005/8/layout/vList3"/>
    <dgm:cxn modelId="{452BB1AA-C9B3-4DF2-8498-722261DDDEAC}" type="presParOf" srcId="{3E13BEC5-5E2E-427F-9C60-87A104CB685E}" destId="{4F326DF5-FF97-4868-A1DA-41CB8741B7F2}" srcOrd="0" destOrd="0" presId="urn:microsoft.com/office/officeart/2005/8/layout/vList3"/>
    <dgm:cxn modelId="{C4E3DF44-2806-4965-8F25-647D8ACDC3D8}" type="presParOf" srcId="{3E13BEC5-5E2E-427F-9C60-87A104CB685E}" destId="{0739021E-54B3-4434-85ED-D88A5CD57074}" srcOrd="1" destOrd="0" presId="urn:microsoft.com/office/officeart/2005/8/layout/vList3"/>
    <dgm:cxn modelId="{4A90C7A8-961D-4E37-B2EC-73AF757F9395}" type="presParOf" srcId="{9ECF9D55-0217-4B6B-A776-617514C1F08F}" destId="{350DD8CA-31D1-4340-9977-2C393FEF45F1}" srcOrd="7" destOrd="0" presId="urn:microsoft.com/office/officeart/2005/8/layout/vList3"/>
    <dgm:cxn modelId="{12F130EA-34C9-4AFA-906A-041FD9ED0C0F}" type="presParOf" srcId="{9ECF9D55-0217-4B6B-A776-617514C1F08F}" destId="{F5D87F0D-61E4-480F-8DD3-9F3DD1E1BB0A}" srcOrd="8" destOrd="0" presId="urn:microsoft.com/office/officeart/2005/8/layout/vList3"/>
    <dgm:cxn modelId="{D5DC0795-50E7-46F1-8D95-698F54023D16}" type="presParOf" srcId="{F5D87F0D-61E4-480F-8DD3-9F3DD1E1BB0A}" destId="{CEDA8BFA-BBDC-48A7-B6E2-9B22B16AD8F0}" srcOrd="0" destOrd="0" presId="urn:microsoft.com/office/officeart/2005/8/layout/vList3"/>
    <dgm:cxn modelId="{CB1FE93F-405D-4B20-BCDF-870848CE6CCD}" type="presParOf" srcId="{F5D87F0D-61E4-480F-8DD3-9F3DD1E1BB0A}" destId="{DC54DDCC-9B26-4185-903C-633E842DD7F2}" srcOrd="1" destOrd="0" presId="urn:microsoft.com/office/officeart/2005/8/layout/vList3"/>
    <dgm:cxn modelId="{E97E229A-0FF7-4EA9-BC25-A0AA88F64651}" type="presParOf" srcId="{9ECF9D55-0217-4B6B-A776-617514C1F08F}" destId="{C1ECADCB-3AEE-443A-86BE-9EB166F08B1E}" srcOrd="9" destOrd="0" presId="urn:microsoft.com/office/officeart/2005/8/layout/vList3"/>
    <dgm:cxn modelId="{1A910FCD-C0A2-4EF1-AAC6-434E6E04258A}" type="presParOf" srcId="{9ECF9D55-0217-4B6B-A776-617514C1F08F}" destId="{934CFD0F-BAEA-4E52-92A1-B0DFD5D59B63}" srcOrd="10" destOrd="0" presId="urn:microsoft.com/office/officeart/2005/8/layout/vList3"/>
    <dgm:cxn modelId="{DDCE7848-11B4-4724-A4DD-1F7DE201D59F}" type="presParOf" srcId="{934CFD0F-BAEA-4E52-92A1-B0DFD5D59B63}" destId="{AD28E9CA-668B-4AFD-8166-558CCDFD7BAB}" srcOrd="0" destOrd="0" presId="urn:microsoft.com/office/officeart/2005/8/layout/vList3"/>
    <dgm:cxn modelId="{CB4C2009-88EB-4B81-B37E-16FCEC1AD017}" type="presParOf" srcId="{934CFD0F-BAEA-4E52-92A1-B0DFD5D59B63}" destId="{1305AB41-B14D-4B2D-8931-814DA97BF55B}" srcOrd="1" destOrd="0" presId="urn:microsoft.com/office/officeart/2005/8/layout/vList3"/>
    <dgm:cxn modelId="{FD5036AF-A8FE-4237-81E2-8CC9D9B76904}" type="presParOf" srcId="{9ECF9D55-0217-4B6B-A776-617514C1F08F}" destId="{7B089893-20CF-450B-9C44-7C5131BF543D}" srcOrd="11" destOrd="0" presId="urn:microsoft.com/office/officeart/2005/8/layout/vList3"/>
    <dgm:cxn modelId="{6DBF0C36-5E3B-4D74-8DCB-556A291979E8}" type="presParOf" srcId="{9ECF9D55-0217-4B6B-A776-617514C1F08F}" destId="{32FABCB9-B1C7-4549-AF91-0052FC5FE2A3}" srcOrd="12" destOrd="0" presId="urn:microsoft.com/office/officeart/2005/8/layout/vList3"/>
    <dgm:cxn modelId="{52287814-0D67-4D44-BD28-8146D7EDBD4E}" type="presParOf" srcId="{32FABCB9-B1C7-4549-AF91-0052FC5FE2A3}" destId="{C3F2F4D0-2440-4B8B-B6BD-41AAAEE56702}" srcOrd="0" destOrd="0" presId="urn:microsoft.com/office/officeart/2005/8/layout/vList3"/>
    <dgm:cxn modelId="{23408EF8-D165-4E52-BD2E-7C85725BFDCE}" type="presParOf" srcId="{32FABCB9-B1C7-4549-AF91-0052FC5FE2A3}" destId="{D092C598-5825-4DA0-A203-0E814D4670C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DB49-F33F-40EC-B733-4F911AB612EA}">
      <dsp:nvSpPr>
        <dsp:cNvPr id="0" name=""/>
        <dsp:cNvSpPr/>
      </dsp:nvSpPr>
      <dsp:spPr>
        <a:xfrm rot="10800000">
          <a:off x="1525247" y="860"/>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Motivation</a:t>
          </a:r>
        </a:p>
        <a:p>
          <a:pPr marL="0" lvl="0" indent="0" algn="ctr" defTabSz="666750">
            <a:lnSpc>
              <a:spcPct val="90000"/>
            </a:lnSpc>
            <a:spcBef>
              <a:spcPct val="0"/>
            </a:spcBef>
            <a:spcAft>
              <a:spcPct val="35000"/>
            </a:spcAft>
            <a:buNone/>
          </a:pPr>
          <a:r>
            <a:rPr lang="en-US" sz="1500" b="1" kern="1200" dirty="0"/>
            <a:t>Geographic Variation</a:t>
          </a:r>
        </a:p>
      </dsp:txBody>
      <dsp:txXfrm rot="10800000">
        <a:off x="1687472" y="860"/>
        <a:ext cx="5249176" cy="648899"/>
      </dsp:txXfrm>
    </dsp:sp>
    <dsp:sp modelId="{600E711F-3B5F-4827-87D6-F5AFA9E13D32}">
      <dsp:nvSpPr>
        <dsp:cNvPr id="0" name=""/>
        <dsp:cNvSpPr/>
      </dsp:nvSpPr>
      <dsp:spPr>
        <a:xfrm>
          <a:off x="1200797" y="860"/>
          <a:ext cx="648899" cy="6488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771A1-BBAE-4D15-A216-1149D24CCA4C}">
      <dsp:nvSpPr>
        <dsp:cNvPr id="0" name=""/>
        <dsp:cNvSpPr/>
      </dsp:nvSpPr>
      <dsp:spPr>
        <a:xfrm rot="10800000">
          <a:off x="1525247" y="843461"/>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Case</a:t>
          </a:r>
        </a:p>
        <a:p>
          <a:pPr marL="0" lvl="0" indent="0" algn="ctr" defTabSz="666750">
            <a:lnSpc>
              <a:spcPct val="90000"/>
            </a:lnSpc>
            <a:spcBef>
              <a:spcPct val="0"/>
            </a:spcBef>
            <a:spcAft>
              <a:spcPct val="35000"/>
            </a:spcAft>
            <a:buNone/>
          </a:pPr>
          <a:r>
            <a:rPr lang="en-US" sz="1500" b="1" kern="1200" dirty="0"/>
            <a:t>Australia – Medicare Local &amp; Primary Health Network</a:t>
          </a:r>
        </a:p>
      </dsp:txBody>
      <dsp:txXfrm rot="10800000">
        <a:off x="1687472" y="843461"/>
        <a:ext cx="5249176" cy="648899"/>
      </dsp:txXfrm>
    </dsp:sp>
    <dsp:sp modelId="{695225D5-706A-4C22-A66D-CCAEF18280A0}">
      <dsp:nvSpPr>
        <dsp:cNvPr id="0" name=""/>
        <dsp:cNvSpPr/>
      </dsp:nvSpPr>
      <dsp:spPr>
        <a:xfrm>
          <a:off x="1200797" y="843461"/>
          <a:ext cx="648899" cy="64889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201DBA-DF6A-4B0C-8C11-0C2DE432374E}">
      <dsp:nvSpPr>
        <dsp:cNvPr id="0" name=""/>
        <dsp:cNvSpPr/>
      </dsp:nvSpPr>
      <dsp:spPr>
        <a:xfrm rot="10800000">
          <a:off x="1525247" y="1686062"/>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Objectives</a:t>
          </a:r>
        </a:p>
      </dsp:txBody>
      <dsp:txXfrm rot="10800000">
        <a:off x="1687472" y="1686062"/>
        <a:ext cx="5249176" cy="648899"/>
      </dsp:txXfrm>
    </dsp:sp>
    <dsp:sp modelId="{AAA14A7B-1423-4B65-849A-EBB862906A8F}">
      <dsp:nvSpPr>
        <dsp:cNvPr id="0" name=""/>
        <dsp:cNvSpPr/>
      </dsp:nvSpPr>
      <dsp:spPr>
        <a:xfrm>
          <a:off x="1200797" y="1686062"/>
          <a:ext cx="648899" cy="6488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39021E-54B3-4434-85ED-D88A5CD57074}">
      <dsp:nvSpPr>
        <dsp:cNvPr id="0" name=""/>
        <dsp:cNvSpPr/>
      </dsp:nvSpPr>
      <dsp:spPr>
        <a:xfrm rot="10800000">
          <a:off x="1525247" y="2528664"/>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Literature Review</a:t>
          </a:r>
        </a:p>
        <a:p>
          <a:pPr marL="0" lvl="0" indent="0" algn="ctr" defTabSz="666750">
            <a:lnSpc>
              <a:spcPct val="90000"/>
            </a:lnSpc>
            <a:spcBef>
              <a:spcPct val="0"/>
            </a:spcBef>
            <a:spcAft>
              <a:spcPct val="35000"/>
            </a:spcAft>
            <a:buNone/>
          </a:pPr>
          <a:r>
            <a:rPr lang="en-US" sz="1500" b="1" kern="1200" dirty="0"/>
            <a:t>Access to Health Care</a:t>
          </a:r>
        </a:p>
      </dsp:txBody>
      <dsp:txXfrm rot="10800000">
        <a:off x="1687472" y="2528664"/>
        <a:ext cx="5249176" cy="648899"/>
      </dsp:txXfrm>
    </dsp:sp>
    <dsp:sp modelId="{4F326DF5-FF97-4868-A1DA-41CB8741B7F2}">
      <dsp:nvSpPr>
        <dsp:cNvPr id="0" name=""/>
        <dsp:cNvSpPr/>
      </dsp:nvSpPr>
      <dsp:spPr>
        <a:xfrm>
          <a:off x="1200797" y="2528664"/>
          <a:ext cx="648899" cy="64889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4DDCC-9B26-4185-903C-633E842DD7F2}">
      <dsp:nvSpPr>
        <dsp:cNvPr id="0" name=""/>
        <dsp:cNvSpPr/>
      </dsp:nvSpPr>
      <dsp:spPr>
        <a:xfrm rot="10800000">
          <a:off x="1525247" y="3371265"/>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Limitations</a:t>
          </a:r>
        </a:p>
        <a:p>
          <a:pPr marL="0" lvl="0" indent="0" algn="ctr" defTabSz="666750">
            <a:lnSpc>
              <a:spcPct val="90000"/>
            </a:lnSpc>
            <a:spcBef>
              <a:spcPct val="0"/>
            </a:spcBef>
            <a:spcAft>
              <a:spcPct val="35000"/>
            </a:spcAft>
            <a:buNone/>
          </a:pPr>
          <a:r>
            <a:rPr lang="en-US" sz="1500" b="1" kern="1200" dirty="0"/>
            <a:t>Potential Accessibility Vs Revealed Accessibility</a:t>
          </a:r>
        </a:p>
      </dsp:txBody>
      <dsp:txXfrm rot="10800000">
        <a:off x="1687472" y="3371265"/>
        <a:ext cx="5249176" cy="648899"/>
      </dsp:txXfrm>
    </dsp:sp>
    <dsp:sp modelId="{CEDA8BFA-BBDC-48A7-B6E2-9B22B16AD8F0}">
      <dsp:nvSpPr>
        <dsp:cNvPr id="0" name=""/>
        <dsp:cNvSpPr/>
      </dsp:nvSpPr>
      <dsp:spPr>
        <a:xfrm>
          <a:off x="1200797" y="3371265"/>
          <a:ext cx="648899" cy="64889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05AB41-B14D-4B2D-8931-814DA97BF55B}">
      <dsp:nvSpPr>
        <dsp:cNvPr id="0" name=""/>
        <dsp:cNvSpPr/>
      </dsp:nvSpPr>
      <dsp:spPr>
        <a:xfrm rot="10800000">
          <a:off x="1525247" y="4213866"/>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Research Methodology</a:t>
          </a:r>
        </a:p>
        <a:p>
          <a:pPr marL="0" lvl="0" indent="0" algn="ctr" defTabSz="666750">
            <a:lnSpc>
              <a:spcPct val="90000"/>
            </a:lnSpc>
            <a:spcBef>
              <a:spcPct val="0"/>
            </a:spcBef>
            <a:spcAft>
              <a:spcPct val="35000"/>
            </a:spcAft>
            <a:buNone/>
          </a:pPr>
          <a:r>
            <a:rPr lang="en-US" sz="1500" b="1" kern="1200" dirty="0">
              <a:solidFill>
                <a:schemeClr val="bg1"/>
              </a:solidFill>
            </a:rPr>
            <a:t>PHN peer Grouping – RPCSA Design – Supply/Demand</a:t>
          </a:r>
        </a:p>
      </dsp:txBody>
      <dsp:txXfrm rot="10800000">
        <a:off x="1687472" y="4213866"/>
        <a:ext cx="5249176" cy="648899"/>
      </dsp:txXfrm>
    </dsp:sp>
    <dsp:sp modelId="{AD28E9CA-668B-4AFD-8166-558CCDFD7BAB}">
      <dsp:nvSpPr>
        <dsp:cNvPr id="0" name=""/>
        <dsp:cNvSpPr/>
      </dsp:nvSpPr>
      <dsp:spPr>
        <a:xfrm>
          <a:off x="1200797" y="4213866"/>
          <a:ext cx="648899" cy="648899"/>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92C598-5825-4DA0-A203-0E814D4670CE}">
      <dsp:nvSpPr>
        <dsp:cNvPr id="0" name=""/>
        <dsp:cNvSpPr/>
      </dsp:nvSpPr>
      <dsp:spPr>
        <a:xfrm rot="10800000">
          <a:off x="1525247" y="5056467"/>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a:t>
          </a:r>
        </a:p>
        <a:p>
          <a:pPr marL="0" lvl="0" indent="0" algn="ctr" defTabSz="666750">
            <a:lnSpc>
              <a:spcPct val="90000"/>
            </a:lnSpc>
            <a:spcBef>
              <a:spcPct val="0"/>
            </a:spcBef>
            <a:spcAft>
              <a:spcPct val="35000"/>
            </a:spcAft>
            <a:buNone/>
          </a:pPr>
          <a:r>
            <a:rPr lang="en-US" sz="1500" b="1" kern="1200" dirty="0"/>
            <a:t>Architecture &amp; Plan</a:t>
          </a:r>
        </a:p>
      </dsp:txBody>
      <dsp:txXfrm rot="10800000">
        <a:off x="1687472" y="5056467"/>
        <a:ext cx="5249176" cy="648899"/>
      </dsp:txXfrm>
    </dsp:sp>
    <dsp:sp modelId="{C3F2F4D0-2440-4B8B-B6BD-41AAAEE56702}">
      <dsp:nvSpPr>
        <dsp:cNvPr id="0" name=""/>
        <dsp:cNvSpPr/>
      </dsp:nvSpPr>
      <dsp:spPr>
        <a:xfrm>
          <a:off x="1200797" y="5056467"/>
          <a:ext cx="648899" cy="648899"/>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DB49-F33F-40EC-B733-4F911AB612EA}">
      <dsp:nvSpPr>
        <dsp:cNvPr id="0" name=""/>
        <dsp:cNvSpPr/>
      </dsp:nvSpPr>
      <dsp:spPr>
        <a:xfrm rot="10800000">
          <a:off x="1525247" y="860"/>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Motivation</a:t>
          </a:r>
        </a:p>
        <a:p>
          <a:pPr marL="0" lvl="0" indent="0" algn="ctr" defTabSz="666750">
            <a:lnSpc>
              <a:spcPct val="90000"/>
            </a:lnSpc>
            <a:spcBef>
              <a:spcPct val="0"/>
            </a:spcBef>
            <a:spcAft>
              <a:spcPct val="35000"/>
            </a:spcAft>
            <a:buNone/>
          </a:pPr>
          <a:r>
            <a:rPr lang="en-US" sz="1500" b="1" kern="1200" dirty="0"/>
            <a:t>Geographic Variation</a:t>
          </a:r>
        </a:p>
      </dsp:txBody>
      <dsp:txXfrm rot="10800000">
        <a:off x="1687472" y="860"/>
        <a:ext cx="5249176" cy="648899"/>
      </dsp:txXfrm>
    </dsp:sp>
    <dsp:sp modelId="{600E711F-3B5F-4827-87D6-F5AFA9E13D32}">
      <dsp:nvSpPr>
        <dsp:cNvPr id="0" name=""/>
        <dsp:cNvSpPr/>
      </dsp:nvSpPr>
      <dsp:spPr>
        <a:xfrm>
          <a:off x="1200797" y="860"/>
          <a:ext cx="648899" cy="6488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771A1-BBAE-4D15-A216-1149D24CCA4C}">
      <dsp:nvSpPr>
        <dsp:cNvPr id="0" name=""/>
        <dsp:cNvSpPr/>
      </dsp:nvSpPr>
      <dsp:spPr>
        <a:xfrm rot="10800000">
          <a:off x="1525247" y="843461"/>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Case</a:t>
          </a:r>
        </a:p>
        <a:p>
          <a:pPr marL="0" lvl="0" indent="0" algn="ctr" defTabSz="666750">
            <a:lnSpc>
              <a:spcPct val="90000"/>
            </a:lnSpc>
            <a:spcBef>
              <a:spcPct val="0"/>
            </a:spcBef>
            <a:spcAft>
              <a:spcPct val="35000"/>
            </a:spcAft>
            <a:buNone/>
          </a:pPr>
          <a:r>
            <a:rPr lang="en-US" sz="1500" b="1" kern="1200" dirty="0"/>
            <a:t>Australia – Medicare Local &amp; Primary Health Network</a:t>
          </a:r>
        </a:p>
      </dsp:txBody>
      <dsp:txXfrm rot="10800000">
        <a:off x="1687472" y="843461"/>
        <a:ext cx="5249176" cy="648899"/>
      </dsp:txXfrm>
    </dsp:sp>
    <dsp:sp modelId="{695225D5-706A-4C22-A66D-CCAEF18280A0}">
      <dsp:nvSpPr>
        <dsp:cNvPr id="0" name=""/>
        <dsp:cNvSpPr/>
      </dsp:nvSpPr>
      <dsp:spPr>
        <a:xfrm>
          <a:off x="1200797" y="843461"/>
          <a:ext cx="648899" cy="64889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201DBA-DF6A-4B0C-8C11-0C2DE432374E}">
      <dsp:nvSpPr>
        <dsp:cNvPr id="0" name=""/>
        <dsp:cNvSpPr/>
      </dsp:nvSpPr>
      <dsp:spPr>
        <a:xfrm rot="10800000">
          <a:off x="1525247" y="1686062"/>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Objectives</a:t>
          </a:r>
        </a:p>
      </dsp:txBody>
      <dsp:txXfrm rot="10800000">
        <a:off x="1687472" y="1686062"/>
        <a:ext cx="5249176" cy="648899"/>
      </dsp:txXfrm>
    </dsp:sp>
    <dsp:sp modelId="{AAA14A7B-1423-4B65-849A-EBB862906A8F}">
      <dsp:nvSpPr>
        <dsp:cNvPr id="0" name=""/>
        <dsp:cNvSpPr/>
      </dsp:nvSpPr>
      <dsp:spPr>
        <a:xfrm>
          <a:off x="1200797" y="1686062"/>
          <a:ext cx="648899" cy="6488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39021E-54B3-4434-85ED-D88A5CD57074}">
      <dsp:nvSpPr>
        <dsp:cNvPr id="0" name=""/>
        <dsp:cNvSpPr/>
      </dsp:nvSpPr>
      <dsp:spPr>
        <a:xfrm rot="10800000">
          <a:off x="1525247" y="2528664"/>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Literature Review</a:t>
          </a:r>
        </a:p>
        <a:p>
          <a:pPr marL="0" lvl="0" indent="0" algn="ctr" defTabSz="666750">
            <a:lnSpc>
              <a:spcPct val="90000"/>
            </a:lnSpc>
            <a:spcBef>
              <a:spcPct val="0"/>
            </a:spcBef>
            <a:spcAft>
              <a:spcPct val="35000"/>
            </a:spcAft>
            <a:buNone/>
          </a:pPr>
          <a:r>
            <a:rPr lang="en-US" sz="1500" b="1" kern="1200" dirty="0"/>
            <a:t>Access to Health Care</a:t>
          </a:r>
        </a:p>
      </dsp:txBody>
      <dsp:txXfrm rot="10800000">
        <a:off x="1687472" y="2528664"/>
        <a:ext cx="5249176" cy="648899"/>
      </dsp:txXfrm>
    </dsp:sp>
    <dsp:sp modelId="{4F326DF5-FF97-4868-A1DA-41CB8741B7F2}">
      <dsp:nvSpPr>
        <dsp:cNvPr id="0" name=""/>
        <dsp:cNvSpPr/>
      </dsp:nvSpPr>
      <dsp:spPr>
        <a:xfrm>
          <a:off x="1200797" y="2528664"/>
          <a:ext cx="648899" cy="64889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4DDCC-9B26-4185-903C-633E842DD7F2}">
      <dsp:nvSpPr>
        <dsp:cNvPr id="0" name=""/>
        <dsp:cNvSpPr/>
      </dsp:nvSpPr>
      <dsp:spPr>
        <a:xfrm rot="10800000">
          <a:off x="1525247" y="3371265"/>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Limitations</a:t>
          </a:r>
        </a:p>
        <a:p>
          <a:pPr marL="0" lvl="0" indent="0" algn="ctr" defTabSz="666750">
            <a:lnSpc>
              <a:spcPct val="90000"/>
            </a:lnSpc>
            <a:spcBef>
              <a:spcPct val="0"/>
            </a:spcBef>
            <a:spcAft>
              <a:spcPct val="35000"/>
            </a:spcAft>
            <a:buNone/>
          </a:pPr>
          <a:r>
            <a:rPr lang="en-US" sz="1500" b="1" kern="1200" dirty="0"/>
            <a:t>Potential Accessibility Vs Revealed Accessibility</a:t>
          </a:r>
        </a:p>
      </dsp:txBody>
      <dsp:txXfrm rot="10800000">
        <a:off x="1687472" y="3371265"/>
        <a:ext cx="5249176" cy="648899"/>
      </dsp:txXfrm>
    </dsp:sp>
    <dsp:sp modelId="{CEDA8BFA-BBDC-48A7-B6E2-9B22B16AD8F0}">
      <dsp:nvSpPr>
        <dsp:cNvPr id="0" name=""/>
        <dsp:cNvSpPr/>
      </dsp:nvSpPr>
      <dsp:spPr>
        <a:xfrm>
          <a:off x="1200797" y="3371265"/>
          <a:ext cx="648899" cy="64889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05AB41-B14D-4B2D-8931-814DA97BF55B}">
      <dsp:nvSpPr>
        <dsp:cNvPr id="0" name=""/>
        <dsp:cNvSpPr/>
      </dsp:nvSpPr>
      <dsp:spPr>
        <a:xfrm rot="10800000">
          <a:off x="1525247" y="4213866"/>
          <a:ext cx="5411401" cy="648899"/>
        </a:xfrm>
        <a:prstGeom prst="homePlate">
          <a:avLst/>
        </a:prstGeom>
        <a:solidFill>
          <a:schemeClr val="accent1">
            <a:hueOff val="0"/>
            <a:satOff val="0"/>
            <a:lumOff val="0"/>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00"/>
              </a:solidFill>
            </a:rPr>
            <a:t>Research Methodology</a:t>
          </a:r>
        </a:p>
        <a:p>
          <a:pPr marL="0" lvl="0" indent="0" algn="ctr" defTabSz="666750">
            <a:lnSpc>
              <a:spcPct val="90000"/>
            </a:lnSpc>
            <a:spcBef>
              <a:spcPct val="0"/>
            </a:spcBef>
            <a:spcAft>
              <a:spcPct val="35000"/>
            </a:spcAft>
            <a:buNone/>
          </a:pPr>
          <a:r>
            <a:rPr lang="en-US" sz="1500" b="1" kern="1200" dirty="0">
              <a:solidFill>
                <a:schemeClr val="bg1"/>
              </a:solidFill>
            </a:rPr>
            <a:t>PHN peer Grouping </a:t>
          </a:r>
          <a:r>
            <a:rPr lang="en-US" sz="1500" b="1" kern="1200" dirty="0">
              <a:solidFill>
                <a:srgbClr val="FFFF00"/>
              </a:solidFill>
            </a:rPr>
            <a:t>– </a:t>
          </a:r>
          <a:r>
            <a:rPr lang="en-US" sz="1500" b="1" kern="1200" dirty="0">
              <a:solidFill>
                <a:schemeClr val="bg1"/>
              </a:solidFill>
            </a:rPr>
            <a:t>RPCSA Design </a:t>
          </a:r>
          <a:r>
            <a:rPr lang="en-US" sz="1500" b="1" kern="1200" dirty="0">
              <a:solidFill>
                <a:srgbClr val="FFFF00"/>
              </a:solidFill>
            </a:rPr>
            <a:t>– Supply/Demand</a:t>
          </a:r>
        </a:p>
      </dsp:txBody>
      <dsp:txXfrm rot="10800000">
        <a:off x="1687472" y="4213866"/>
        <a:ext cx="5249176" cy="648899"/>
      </dsp:txXfrm>
    </dsp:sp>
    <dsp:sp modelId="{AD28E9CA-668B-4AFD-8166-558CCDFD7BAB}">
      <dsp:nvSpPr>
        <dsp:cNvPr id="0" name=""/>
        <dsp:cNvSpPr/>
      </dsp:nvSpPr>
      <dsp:spPr>
        <a:xfrm>
          <a:off x="1200797" y="4213866"/>
          <a:ext cx="648899" cy="648899"/>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 r="-3000"/>
          </a:stretch>
        </a:blipFill>
        <a:ln w="508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D092C598-5825-4DA0-A203-0E814D4670CE}">
      <dsp:nvSpPr>
        <dsp:cNvPr id="0" name=""/>
        <dsp:cNvSpPr/>
      </dsp:nvSpPr>
      <dsp:spPr>
        <a:xfrm rot="10800000">
          <a:off x="1525247" y="5056467"/>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Plan</a:t>
          </a:r>
        </a:p>
      </dsp:txBody>
      <dsp:txXfrm rot="10800000">
        <a:off x="1687472" y="5056467"/>
        <a:ext cx="5249176" cy="648899"/>
      </dsp:txXfrm>
    </dsp:sp>
    <dsp:sp modelId="{C3F2F4D0-2440-4B8B-B6BD-41AAAEE56702}">
      <dsp:nvSpPr>
        <dsp:cNvPr id="0" name=""/>
        <dsp:cNvSpPr/>
      </dsp:nvSpPr>
      <dsp:spPr>
        <a:xfrm>
          <a:off x="1200797" y="5056467"/>
          <a:ext cx="648899" cy="648899"/>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0B243-CD8B-409E-8D8D-B98A70681E0B}">
      <dsp:nvSpPr>
        <dsp:cNvPr id="0" name=""/>
        <dsp:cNvSpPr/>
      </dsp:nvSpPr>
      <dsp:spPr>
        <a:xfrm>
          <a:off x="42239" y="1022"/>
          <a:ext cx="1898310" cy="113898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RPCSA</a:t>
          </a:r>
        </a:p>
        <a:p>
          <a:pPr marL="0" lvl="0" indent="0" algn="ctr" defTabSz="800100">
            <a:lnSpc>
              <a:spcPct val="90000"/>
            </a:lnSpc>
            <a:spcBef>
              <a:spcPct val="0"/>
            </a:spcBef>
            <a:spcAft>
              <a:spcPct val="35000"/>
            </a:spcAft>
            <a:buNone/>
          </a:pPr>
          <a:r>
            <a:rPr lang="en-US" sz="1800" kern="1200" dirty="0"/>
            <a:t>Model</a:t>
          </a:r>
        </a:p>
      </dsp:txBody>
      <dsp:txXfrm>
        <a:off x="42239" y="1022"/>
        <a:ext cx="1898310" cy="1138986"/>
      </dsp:txXfrm>
    </dsp:sp>
    <dsp:sp modelId="{87F5A548-1678-495A-8C06-BE3E16D4A275}">
      <dsp:nvSpPr>
        <dsp:cNvPr id="0" name=""/>
        <dsp:cNvSpPr/>
      </dsp:nvSpPr>
      <dsp:spPr>
        <a:xfrm>
          <a:off x="2130381" y="1022"/>
          <a:ext cx="1898310" cy="113898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Analysis</a:t>
          </a:r>
        </a:p>
        <a:p>
          <a:pPr marL="0" lvl="0" indent="0" algn="ctr" defTabSz="800100">
            <a:lnSpc>
              <a:spcPct val="90000"/>
            </a:lnSpc>
            <a:spcBef>
              <a:spcPct val="0"/>
            </a:spcBef>
            <a:spcAft>
              <a:spcPct val="35000"/>
            </a:spcAft>
            <a:buNone/>
          </a:pPr>
          <a:r>
            <a:rPr lang="en-US" sz="1800" kern="1200" dirty="0"/>
            <a:t>Spatial</a:t>
          </a:r>
        </a:p>
        <a:p>
          <a:pPr marL="0" lvl="0" indent="0" algn="ctr" defTabSz="800100">
            <a:lnSpc>
              <a:spcPct val="90000"/>
            </a:lnSpc>
            <a:spcBef>
              <a:spcPct val="0"/>
            </a:spcBef>
            <a:spcAft>
              <a:spcPct val="35000"/>
            </a:spcAft>
            <a:buNone/>
          </a:pPr>
          <a:r>
            <a:rPr lang="en-US" sz="1800" kern="1200" dirty="0"/>
            <a:t>DBMS</a:t>
          </a:r>
        </a:p>
      </dsp:txBody>
      <dsp:txXfrm>
        <a:off x="2130381" y="1022"/>
        <a:ext cx="1898310" cy="1138986"/>
      </dsp:txXfrm>
    </dsp:sp>
    <dsp:sp modelId="{E378E17C-EF80-4749-99E0-DCFA6EAF4DC2}">
      <dsp:nvSpPr>
        <dsp:cNvPr id="0" name=""/>
        <dsp:cNvSpPr/>
      </dsp:nvSpPr>
      <dsp:spPr>
        <a:xfrm>
          <a:off x="1086310" y="1329839"/>
          <a:ext cx="1898310" cy="113898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Spatial </a:t>
          </a:r>
        </a:p>
        <a:p>
          <a:pPr marL="0" lvl="0" indent="0" algn="ctr" defTabSz="800100">
            <a:lnSpc>
              <a:spcPct val="90000"/>
            </a:lnSpc>
            <a:spcBef>
              <a:spcPct val="0"/>
            </a:spcBef>
            <a:spcAft>
              <a:spcPct val="35000"/>
            </a:spcAft>
            <a:buNone/>
          </a:pPr>
          <a:r>
            <a:rPr lang="en-US" sz="1800" kern="1200" dirty="0"/>
            <a:t>Data Base</a:t>
          </a:r>
        </a:p>
      </dsp:txBody>
      <dsp:txXfrm>
        <a:off x="1086310" y="1329839"/>
        <a:ext cx="1898310" cy="11389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76C9A-FA17-41A9-90D7-5926C2D284B7}">
      <dsp:nvSpPr>
        <dsp:cNvPr id="0" name=""/>
        <dsp:cNvSpPr/>
      </dsp:nvSpPr>
      <dsp:spPr>
        <a:xfrm>
          <a:off x="728258" y="0"/>
          <a:ext cx="1433790" cy="303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7495" bIns="0" numCol="1" spcCol="1270" anchor="t" anchorCtr="0">
          <a:noAutofit/>
        </a:bodyPr>
        <a:lstStyle/>
        <a:p>
          <a:pPr marL="0" lvl="0" indent="0" algn="r" defTabSz="933450">
            <a:lnSpc>
              <a:spcPct val="90000"/>
            </a:lnSpc>
            <a:spcBef>
              <a:spcPct val="0"/>
            </a:spcBef>
            <a:spcAft>
              <a:spcPct val="35000"/>
            </a:spcAft>
            <a:buNone/>
          </a:pPr>
          <a:r>
            <a:rPr lang="en-US" sz="2100" kern="1200" dirty="0"/>
            <a:t>PROVIDER</a:t>
          </a:r>
        </a:p>
      </dsp:txBody>
      <dsp:txXfrm>
        <a:off x="728258" y="0"/>
        <a:ext cx="1433790" cy="303301"/>
      </dsp:txXfrm>
    </dsp:sp>
    <dsp:sp modelId="{CDDCB297-6293-4CC5-BA93-9E13BEA53C57}">
      <dsp:nvSpPr>
        <dsp:cNvPr id="0" name=""/>
        <dsp:cNvSpPr/>
      </dsp:nvSpPr>
      <dsp:spPr>
        <a:xfrm>
          <a:off x="201284" y="232519"/>
          <a:ext cx="2550024" cy="1660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67495"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Age Sex Ethnicity</a:t>
          </a:r>
        </a:p>
        <a:p>
          <a:pPr marL="171450" lvl="1" indent="-171450" algn="l" defTabSz="711200">
            <a:lnSpc>
              <a:spcPct val="90000"/>
            </a:lnSpc>
            <a:spcBef>
              <a:spcPct val="0"/>
            </a:spcBef>
            <a:spcAft>
              <a:spcPct val="15000"/>
            </a:spcAft>
            <a:buChar char="•"/>
          </a:pPr>
          <a:r>
            <a:rPr lang="en-US" sz="1600" kern="1200" dirty="0"/>
            <a:t>Australia/overseas trained</a:t>
          </a:r>
        </a:p>
        <a:p>
          <a:pPr marL="171450" lvl="1" indent="-171450" algn="l" defTabSz="711200">
            <a:lnSpc>
              <a:spcPct val="90000"/>
            </a:lnSpc>
            <a:spcBef>
              <a:spcPct val="0"/>
            </a:spcBef>
            <a:spcAft>
              <a:spcPct val="15000"/>
            </a:spcAft>
            <a:buChar char="•"/>
          </a:pPr>
          <a:r>
            <a:rPr lang="en-US" sz="1600" kern="1200" dirty="0"/>
            <a:t>Limited registration</a:t>
          </a:r>
        </a:p>
        <a:p>
          <a:pPr marL="171450" lvl="1" indent="-171450" algn="l" defTabSz="711200">
            <a:lnSpc>
              <a:spcPct val="90000"/>
            </a:lnSpc>
            <a:spcBef>
              <a:spcPct val="0"/>
            </a:spcBef>
            <a:spcAft>
              <a:spcPct val="15000"/>
            </a:spcAft>
            <a:buChar char="•"/>
          </a:pPr>
          <a:r>
            <a:rPr lang="en-US" sz="1600" kern="1200" dirty="0"/>
            <a:t>etc.</a:t>
          </a:r>
        </a:p>
      </dsp:txBody>
      <dsp:txXfrm>
        <a:off x="201284" y="232519"/>
        <a:ext cx="2550024" cy="1660272"/>
      </dsp:txXfrm>
    </dsp:sp>
    <dsp:sp modelId="{0B713CF3-3DA5-4ED5-83AF-305C84B4CBC9}">
      <dsp:nvSpPr>
        <dsp:cNvPr id="0" name=""/>
        <dsp:cNvSpPr/>
      </dsp:nvSpPr>
      <dsp:spPr>
        <a:xfrm>
          <a:off x="0" y="-18657"/>
          <a:ext cx="606603" cy="6066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71EFB-DA19-4A19-8ADE-9966F98C8672}">
      <dsp:nvSpPr>
        <dsp:cNvPr id="0" name=""/>
        <dsp:cNvSpPr/>
      </dsp:nvSpPr>
      <dsp:spPr>
        <a:xfrm>
          <a:off x="452980" y="628"/>
          <a:ext cx="2065472" cy="123928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Propose and </a:t>
          </a:r>
        </a:p>
        <a:p>
          <a:pPr marL="0" lvl="0" indent="0" algn="ctr" defTabSz="889000">
            <a:lnSpc>
              <a:spcPct val="90000"/>
            </a:lnSpc>
            <a:spcBef>
              <a:spcPct val="0"/>
            </a:spcBef>
            <a:spcAft>
              <a:spcPct val="35000"/>
            </a:spcAft>
            <a:buNone/>
          </a:pPr>
          <a:r>
            <a:rPr lang="en-US" sz="2000" kern="1200" dirty="0"/>
            <a:t>Evaluate</a:t>
          </a:r>
        </a:p>
        <a:p>
          <a:pPr marL="0" lvl="0" indent="0" algn="ctr" defTabSz="889000">
            <a:lnSpc>
              <a:spcPct val="90000"/>
            </a:lnSpc>
            <a:spcBef>
              <a:spcPct val="0"/>
            </a:spcBef>
            <a:spcAft>
              <a:spcPct val="35000"/>
            </a:spcAft>
            <a:buNone/>
          </a:pPr>
          <a:r>
            <a:rPr lang="en-US" sz="2000" kern="1200" dirty="0"/>
            <a:t>Alternatives</a:t>
          </a:r>
        </a:p>
      </dsp:txBody>
      <dsp:txXfrm>
        <a:off x="452980" y="628"/>
        <a:ext cx="2065472" cy="12392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DB49-F33F-40EC-B733-4F911AB612EA}">
      <dsp:nvSpPr>
        <dsp:cNvPr id="0" name=""/>
        <dsp:cNvSpPr/>
      </dsp:nvSpPr>
      <dsp:spPr>
        <a:xfrm rot="10800000">
          <a:off x="1525247" y="860"/>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Motivation</a:t>
          </a:r>
        </a:p>
        <a:p>
          <a:pPr marL="0" lvl="0" indent="0" algn="ctr" defTabSz="666750">
            <a:lnSpc>
              <a:spcPct val="90000"/>
            </a:lnSpc>
            <a:spcBef>
              <a:spcPct val="0"/>
            </a:spcBef>
            <a:spcAft>
              <a:spcPct val="35000"/>
            </a:spcAft>
            <a:buNone/>
          </a:pPr>
          <a:r>
            <a:rPr lang="en-US" sz="1500" b="1" kern="1200" dirty="0"/>
            <a:t>Geographic Variation</a:t>
          </a:r>
        </a:p>
      </dsp:txBody>
      <dsp:txXfrm rot="10800000">
        <a:off x="1687472" y="860"/>
        <a:ext cx="5249176" cy="648899"/>
      </dsp:txXfrm>
    </dsp:sp>
    <dsp:sp modelId="{600E711F-3B5F-4827-87D6-F5AFA9E13D32}">
      <dsp:nvSpPr>
        <dsp:cNvPr id="0" name=""/>
        <dsp:cNvSpPr/>
      </dsp:nvSpPr>
      <dsp:spPr>
        <a:xfrm>
          <a:off x="1200797" y="860"/>
          <a:ext cx="648899" cy="6488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771A1-BBAE-4D15-A216-1149D24CCA4C}">
      <dsp:nvSpPr>
        <dsp:cNvPr id="0" name=""/>
        <dsp:cNvSpPr/>
      </dsp:nvSpPr>
      <dsp:spPr>
        <a:xfrm rot="10800000">
          <a:off x="1525247" y="843461"/>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Case</a:t>
          </a:r>
        </a:p>
        <a:p>
          <a:pPr marL="0" lvl="0" indent="0" algn="ctr" defTabSz="666750">
            <a:lnSpc>
              <a:spcPct val="90000"/>
            </a:lnSpc>
            <a:spcBef>
              <a:spcPct val="0"/>
            </a:spcBef>
            <a:spcAft>
              <a:spcPct val="35000"/>
            </a:spcAft>
            <a:buNone/>
          </a:pPr>
          <a:r>
            <a:rPr lang="en-US" sz="1500" b="1" kern="1200" dirty="0"/>
            <a:t>Australia – Medicare Local &amp; Primary Health Network</a:t>
          </a:r>
        </a:p>
      </dsp:txBody>
      <dsp:txXfrm rot="10800000">
        <a:off x="1687472" y="843461"/>
        <a:ext cx="5249176" cy="648899"/>
      </dsp:txXfrm>
    </dsp:sp>
    <dsp:sp modelId="{695225D5-706A-4C22-A66D-CCAEF18280A0}">
      <dsp:nvSpPr>
        <dsp:cNvPr id="0" name=""/>
        <dsp:cNvSpPr/>
      </dsp:nvSpPr>
      <dsp:spPr>
        <a:xfrm>
          <a:off x="1200797" y="843461"/>
          <a:ext cx="648899" cy="64889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201DBA-DF6A-4B0C-8C11-0C2DE432374E}">
      <dsp:nvSpPr>
        <dsp:cNvPr id="0" name=""/>
        <dsp:cNvSpPr/>
      </dsp:nvSpPr>
      <dsp:spPr>
        <a:xfrm rot="10800000">
          <a:off x="1525247" y="1686062"/>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Objectives</a:t>
          </a:r>
        </a:p>
      </dsp:txBody>
      <dsp:txXfrm rot="10800000">
        <a:off x="1687472" y="1686062"/>
        <a:ext cx="5249176" cy="648899"/>
      </dsp:txXfrm>
    </dsp:sp>
    <dsp:sp modelId="{AAA14A7B-1423-4B65-849A-EBB862906A8F}">
      <dsp:nvSpPr>
        <dsp:cNvPr id="0" name=""/>
        <dsp:cNvSpPr/>
      </dsp:nvSpPr>
      <dsp:spPr>
        <a:xfrm>
          <a:off x="1200797" y="1686062"/>
          <a:ext cx="648899" cy="6488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39021E-54B3-4434-85ED-D88A5CD57074}">
      <dsp:nvSpPr>
        <dsp:cNvPr id="0" name=""/>
        <dsp:cNvSpPr/>
      </dsp:nvSpPr>
      <dsp:spPr>
        <a:xfrm rot="10800000">
          <a:off x="1525247" y="2528664"/>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Literature Review</a:t>
          </a:r>
        </a:p>
        <a:p>
          <a:pPr marL="0" lvl="0" indent="0" algn="ctr" defTabSz="666750">
            <a:lnSpc>
              <a:spcPct val="90000"/>
            </a:lnSpc>
            <a:spcBef>
              <a:spcPct val="0"/>
            </a:spcBef>
            <a:spcAft>
              <a:spcPct val="35000"/>
            </a:spcAft>
            <a:buNone/>
          </a:pPr>
          <a:r>
            <a:rPr lang="en-US" sz="1500" b="1" kern="1200" dirty="0"/>
            <a:t>Access to Health Care</a:t>
          </a:r>
        </a:p>
      </dsp:txBody>
      <dsp:txXfrm rot="10800000">
        <a:off x="1687472" y="2528664"/>
        <a:ext cx="5249176" cy="648899"/>
      </dsp:txXfrm>
    </dsp:sp>
    <dsp:sp modelId="{4F326DF5-FF97-4868-A1DA-41CB8741B7F2}">
      <dsp:nvSpPr>
        <dsp:cNvPr id="0" name=""/>
        <dsp:cNvSpPr/>
      </dsp:nvSpPr>
      <dsp:spPr>
        <a:xfrm>
          <a:off x="1200797" y="2528664"/>
          <a:ext cx="648899" cy="64889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4DDCC-9B26-4185-903C-633E842DD7F2}">
      <dsp:nvSpPr>
        <dsp:cNvPr id="0" name=""/>
        <dsp:cNvSpPr/>
      </dsp:nvSpPr>
      <dsp:spPr>
        <a:xfrm rot="10800000">
          <a:off x="1525247" y="3371265"/>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Limitations</a:t>
          </a:r>
        </a:p>
        <a:p>
          <a:pPr marL="0" lvl="0" indent="0" algn="ctr" defTabSz="666750">
            <a:lnSpc>
              <a:spcPct val="90000"/>
            </a:lnSpc>
            <a:spcBef>
              <a:spcPct val="0"/>
            </a:spcBef>
            <a:spcAft>
              <a:spcPct val="35000"/>
            </a:spcAft>
            <a:buNone/>
          </a:pPr>
          <a:r>
            <a:rPr lang="en-US" sz="1500" b="1" kern="1200" dirty="0"/>
            <a:t>Potential Accessibility Vs Revealed Accessibility</a:t>
          </a:r>
        </a:p>
      </dsp:txBody>
      <dsp:txXfrm rot="10800000">
        <a:off x="1687472" y="3371265"/>
        <a:ext cx="5249176" cy="648899"/>
      </dsp:txXfrm>
    </dsp:sp>
    <dsp:sp modelId="{CEDA8BFA-BBDC-48A7-B6E2-9B22B16AD8F0}">
      <dsp:nvSpPr>
        <dsp:cNvPr id="0" name=""/>
        <dsp:cNvSpPr/>
      </dsp:nvSpPr>
      <dsp:spPr>
        <a:xfrm>
          <a:off x="1200797" y="3371265"/>
          <a:ext cx="648899" cy="64889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05AB41-B14D-4B2D-8931-814DA97BF55B}">
      <dsp:nvSpPr>
        <dsp:cNvPr id="0" name=""/>
        <dsp:cNvSpPr/>
      </dsp:nvSpPr>
      <dsp:spPr>
        <a:xfrm rot="10800000">
          <a:off x="1525247" y="4213866"/>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Research Methodology</a:t>
          </a:r>
        </a:p>
        <a:p>
          <a:pPr marL="0" lvl="0" indent="0" algn="ctr" defTabSz="666750">
            <a:lnSpc>
              <a:spcPct val="90000"/>
            </a:lnSpc>
            <a:spcBef>
              <a:spcPct val="0"/>
            </a:spcBef>
            <a:spcAft>
              <a:spcPct val="35000"/>
            </a:spcAft>
            <a:buNone/>
          </a:pPr>
          <a:r>
            <a:rPr lang="en-US" sz="1500" b="1" kern="1200" dirty="0">
              <a:solidFill>
                <a:schemeClr val="bg1"/>
              </a:solidFill>
            </a:rPr>
            <a:t>PHN peer Grouping – RPCSA Design – Supply/Demand</a:t>
          </a:r>
        </a:p>
      </dsp:txBody>
      <dsp:txXfrm rot="10800000">
        <a:off x="1687472" y="4213866"/>
        <a:ext cx="5249176" cy="648899"/>
      </dsp:txXfrm>
    </dsp:sp>
    <dsp:sp modelId="{AD28E9CA-668B-4AFD-8166-558CCDFD7BAB}">
      <dsp:nvSpPr>
        <dsp:cNvPr id="0" name=""/>
        <dsp:cNvSpPr/>
      </dsp:nvSpPr>
      <dsp:spPr>
        <a:xfrm>
          <a:off x="1200797" y="4213866"/>
          <a:ext cx="648899" cy="648899"/>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92C598-5825-4DA0-A203-0E814D4670CE}">
      <dsp:nvSpPr>
        <dsp:cNvPr id="0" name=""/>
        <dsp:cNvSpPr/>
      </dsp:nvSpPr>
      <dsp:spPr>
        <a:xfrm rot="10800000">
          <a:off x="1525247" y="5056467"/>
          <a:ext cx="5411401" cy="648899"/>
        </a:xfrm>
        <a:prstGeom prst="homePlate">
          <a:avLst/>
        </a:prstGeom>
        <a:solidFill>
          <a:schemeClr val="accent1">
            <a:hueOff val="0"/>
            <a:satOff val="0"/>
            <a:lumOff val="0"/>
            <a:alphaOff val="0"/>
          </a:schemeClr>
        </a:solidFill>
        <a:ln w="508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a:t>
          </a:r>
        </a:p>
        <a:p>
          <a:pPr marL="0" lvl="0" indent="0" algn="ctr" defTabSz="666750">
            <a:lnSpc>
              <a:spcPct val="90000"/>
            </a:lnSpc>
            <a:spcBef>
              <a:spcPct val="0"/>
            </a:spcBef>
            <a:spcAft>
              <a:spcPct val="35000"/>
            </a:spcAft>
            <a:buNone/>
          </a:pPr>
          <a:r>
            <a:rPr lang="en-US" sz="1500" b="1" kern="1200" dirty="0">
              <a:solidFill>
                <a:srgbClr val="FFFF00"/>
              </a:solidFill>
            </a:rPr>
            <a:t>Architecture</a:t>
          </a:r>
          <a:r>
            <a:rPr lang="en-US" sz="1500" b="1" kern="1200" dirty="0"/>
            <a:t> &amp; Plan</a:t>
          </a:r>
        </a:p>
      </dsp:txBody>
      <dsp:txXfrm rot="10800000">
        <a:off x="1687472" y="5056467"/>
        <a:ext cx="5249176" cy="648899"/>
      </dsp:txXfrm>
    </dsp:sp>
    <dsp:sp modelId="{C3F2F4D0-2440-4B8B-B6BD-41AAAEE56702}">
      <dsp:nvSpPr>
        <dsp:cNvPr id="0" name=""/>
        <dsp:cNvSpPr/>
      </dsp:nvSpPr>
      <dsp:spPr>
        <a:xfrm>
          <a:off x="1200797" y="5056467"/>
          <a:ext cx="648899" cy="648899"/>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a:ln w="381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2DD45-53D7-49A9-81A5-D55581E8F7F3}">
      <dsp:nvSpPr>
        <dsp:cNvPr id="0" name=""/>
        <dsp:cNvSpPr/>
      </dsp:nvSpPr>
      <dsp:spPr>
        <a:xfrm rot="5400000">
          <a:off x="403641" y="227666"/>
          <a:ext cx="265100" cy="23063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A</a:t>
          </a:r>
        </a:p>
      </dsp:txBody>
      <dsp:txXfrm rot="-5400000">
        <a:off x="456813" y="251746"/>
        <a:ext cx="158755" cy="182478"/>
      </dsp:txXfrm>
    </dsp:sp>
    <dsp:sp modelId="{EC74901E-5165-4C34-A1A5-50C523801D9F}">
      <dsp:nvSpPr>
        <dsp:cNvPr id="0" name=""/>
        <dsp:cNvSpPr/>
      </dsp:nvSpPr>
      <dsp:spPr>
        <a:xfrm>
          <a:off x="658508" y="263455"/>
          <a:ext cx="295851" cy="159060"/>
        </a:xfrm>
        <a:prstGeom prst="rect">
          <a:avLst/>
        </a:prstGeom>
        <a:noFill/>
        <a:ln>
          <a:noFill/>
        </a:ln>
        <a:effectLst/>
      </dsp:spPr>
      <dsp:style>
        <a:lnRef idx="0">
          <a:scrgbClr r="0" g="0" b="0"/>
        </a:lnRef>
        <a:fillRef idx="0">
          <a:scrgbClr r="0" g="0" b="0"/>
        </a:fillRef>
        <a:effectRef idx="0">
          <a:scrgbClr r="0" g="0" b="0"/>
        </a:effectRef>
        <a:fontRef idx="minor"/>
      </dsp:style>
    </dsp:sp>
    <dsp:sp modelId="{78608EFB-EDF9-4A01-9B2C-9C1F24E5C8FB}">
      <dsp:nvSpPr>
        <dsp:cNvPr id="0" name=""/>
        <dsp:cNvSpPr/>
      </dsp:nvSpPr>
      <dsp:spPr>
        <a:xfrm rot="5400000">
          <a:off x="154553" y="227666"/>
          <a:ext cx="265100" cy="23063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rot="-5400000">
        <a:off x="207725" y="251746"/>
        <a:ext cx="158755" cy="182478"/>
      </dsp:txXfrm>
    </dsp:sp>
    <dsp:sp modelId="{3C09F22E-497D-4D42-ABD5-106A68868EDB}">
      <dsp:nvSpPr>
        <dsp:cNvPr id="0" name=""/>
        <dsp:cNvSpPr/>
      </dsp:nvSpPr>
      <dsp:spPr>
        <a:xfrm rot="5400000">
          <a:off x="278620" y="452683"/>
          <a:ext cx="265100" cy="23063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A</a:t>
          </a:r>
        </a:p>
      </dsp:txBody>
      <dsp:txXfrm rot="-5400000">
        <a:off x="331792" y="476763"/>
        <a:ext cx="158755" cy="182478"/>
      </dsp:txXfrm>
    </dsp:sp>
    <dsp:sp modelId="{270EA289-286C-427C-8BB2-F245B74592E5}">
      <dsp:nvSpPr>
        <dsp:cNvPr id="0" name=""/>
        <dsp:cNvSpPr/>
      </dsp:nvSpPr>
      <dsp:spPr>
        <a:xfrm>
          <a:off x="0" y="488472"/>
          <a:ext cx="286308" cy="159060"/>
        </a:xfrm>
        <a:prstGeom prst="rect">
          <a:avLst/>
        </a:prstGeom>
        <a:noFill/>
        <a:ln>
          <a:noFill/>
        </a:ln>
        <a:effectLst/>
      </dsp:spPr>
      <dsp:style>
        <a:lnRef idx="0">
          <a:scrgbClr r="0" g="0" b="0"/>
        </a:lnRef>
        <a:fillRef idx="0">
          <a:scrgbClr r="0" g="0" b="0"/>
        </a:fillRef>
        <a:effectRef idx="0">
          <a:scrgbClr r="0" g="0" b="0"/>
        </a:effectRef>
        <a:fontRef idx="minor"/>
      </dsp:style>
    </dsp:sp>
    <dsp:sp modelId="{39A1E471-8DC8-4BF7-ABF6-A73DDCC517EE}">
      <dsp:nvSpPr>
        <dsp:cNvPr id="0" name=""/>
        <dsp:cNvSpPr/>
      </dsp:nvSpPr>
      <dsp:spPr>
        <a:xfrm rot="5400000">
          <a:off x="527708" y="452683"/>
          <a:ext cx="265100" cy="23063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rot="-5400000">
        <a:off x="580880" y="476763"/>
        <a:ext cx="158755" cy="182478"/>
      </dsp:txXfrm>
    </dsp:sp>
    <dsp:sp modelId="{82C55263-368D-4261-822B-F34E0DD2DDF1}">
      <dsp:nvSpPr>
        <dsp:cNvPr id="0" name=""/>
        <dsp:cNvSpPr/>
      </dsp:nvSpPr>
      <dsp:spPr>
        <a:xfrm rot="5400000">
          <a:off x="403641" y="677700"/>
          <a:ext cx="265100" cy="23063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A</a:t>
          </a:r>
        </a:p>
      </dsp:txBody>
      <dsp:txXfrm rot="-5400000">
        <a:off x="456813" y="701780"/>
        <a:ext cx="158755" cy="182478"/>
      </dsp:txXfrm>
    </dsp:sp>
    <dsp:sp modelId="{5EDF4D49-27DA-49CE-A02B-FBE8A3394660}">
      <dsp:nvSpPr>
        <dsp:cNvPr id="0" name=""/>
        <dsp:cNvSpPr/>
      </dsp:nvSpPr>
      <dsp:spPr>
        <a:xfrm>
          <a:off x="658508" y="713488"/>
          <a:ext cx="295851" cy="159060"/>
        </a:xfrm>
        <a:prstGeom prst="rect">
          <a:avLst/>
        </a:prstGeom>
        <a:noFill/>
        <a:ln>
          <a:noFill/>
        </a:ln>
        <a:effectLst/>
      </dsp:spPr>
      <dsp:style>
        <a:lnRef idx="0">
          <a:scrgbClr r="0" g="0" b="0"/>
        </a:lnRef>
        <a:fillRef idx="0">
          <a:scrgbClr r="0" g="0" b="0"/>
        </a:fillRef>
        <a:effectRef idx="0">
          <a:scrgbClr r="0" g="0" b="0"/>
        </a:effectRef>
        <a:fontRef idx="minor"/>
      </dsp:style>
    </dsp:sp>
    <dsp:sp modelId="{07559D42-0981-463F-AE90-D8C14C42ED5E}">
      <dsp:nvSpPr>
        <dsp:cNvPr id="0" name=""/>
        <dsp:cNvSpPr/>
      </dsp:nvSpPr>
      <dsp:spPr>
        <a:xfrm rot="5400000">
          <a:off x="154553" y="677700"/>
          <a:ext cx="265100" cy="23063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rot="-5400000">
        <a:off x="207725" y="701780"/>
        <a:ext cx="158755" cy="182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2DD45-53D7-49A9-81A5-D55581E8F7F3}">
      <dsp:nvSpPr>
        <dsp:cNvPr id="0" name=""/>
        <dsp:cNvSpPr/>
      </dsp:nvSpPr>
      <dsp:spPr>
        <a:xfrm rot="5400000">
          <a:off x="403641" y="115158"/>
          <a:ext cx="265100" cy="23063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A</a:t>
          </a:r>
        </a:p>
      </dsp:txBody>
      <dsp:txXfrm rot="-5400000">
        <a:off x="456813" y="139238"/>
        <a:ext cx="158755" cy="182478"/>
      </dsp:txXfrm>
    </dsp:sp>
    <dsp:sp modelId="{EC74901E-5165-4C34-A1A5-50C523801D9F}">
      <dsp:nvSpPr>
        <dsp:cNvPr id="0" name=""/>
        <dsp:cNvSpPr/>
      </dsp:nvSpPr>
      <dsp:spPr>
        <a:xfrm>
          <a:off x="658508" y="150946"/>
          <a:ext cx="295851" cy="159060"/>
        </a:xfrm>
        <a:prstGeom prst="rect">
          <a:avLst/>
        </a:prstGeom>
        <a:noFill/>
        <a:ln>
          <a:noFill/>
        </a:ln>
        <a:effectLst/>
      </dsp:spPr>
      <dsp:style>
        <a:lnRef idx="0">
          <a:scrgbClr r="0" g="0" b="0"/>
        </a:lnRef>
        <a:fillRef idx="0">
          <a:scrgbClr r="0" g="0" b="0"/>
        </a:fillRef>
        <a:effectRef idx="0">
          <a:scrgbClr r="0" g="0" b="0"/>
        </a:effectRef>
        <a:fontRef idx="minor"/>
      </dsp:style>
    </dsp:sp>
    <dsp:sp modelId="{78608EFB-EDF9-4A01-9B2C-9C1F24E5C8FB}">
      <dsp:nvSpPr>
        <dsp:cNvPr id="0" name=""/>
        <dsp:cNvSpPr/>
      </dsp:nvSpPr>
      <dsp:spPr>
        <a:xfrm rot="5400000">
          <a:off x="154553" y="115158"/>
          <a:ext cx="265100" cy="23063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rot="-5400000">
        <a:off x="207725" y="139238"/>
        <a:ext cx="158755" cy="182478"/>
      </dsp:txXfrm>
    </dsp:sp>
    <dsp:sp modelId="{3C09F22E-497D-4D42-ABD5-106A68868EDB}">
      <dsp:nvSpPr>
        <dsp:cNvPr id="0" name=""/>
        <dsp:cNvSpPr/>
      </dsp:nvSpPr>
      <dsp:spPr>
        <a:xfrm rot="5400000">
          <a:off x="278620" y="340175"/>
          <a:ext cx="265100" cy="23063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A</a:t>
          </a:r>
        </a:p>
      </dsp:txBody>
      <dsp:txXfrm rot="-5400000">
        <a:off x="331792" y="364255"/>
        <a:ext cx="158755" cy="182478"/>
      </dsp:txXfrm>
    </dsp:sp>
    <dsp:sp modelId="{270EA289-286C-427C-8BB2-F245B74592E5}">
      <dsp:nvSpPr>
        <dsp:cNvPr id="0" name=""/>
        <dsp:cNvSpPr/>
      </dsp:nvSpPr>
      <dsp:spPr>
        <a:xfrm>
          <a:off x="0" y="375963"/>
          <a:ext cx="286308" cy="159060"/>
        </a:xfrm>
        <a:prstGeom prst="rect">
          <a:avLst/>
        </a:prstGeom>
        <a:noFill/>
        <a:ln>
          <a:noFill/>
        </a:ln>
        <a:effectLst/>
      </dsp:spPr>
      <dsp:style>
        <a:lnRef idx="0">
          <a:scrgbClr r="0" g="0" b="0"/>
        </a:lnRef>
        <a:fillRef idx="0">
          <a:scrgbClr r="0" g="0" b="0"/>
        </a:fillRef>
        <a:effectRef idx="0">
          <a:scrgbClr r="0" g="0" b="0"/>
        </a:effectRef>
        <a:fontRef idx="minor"/>
      </dsp:style>
    </dsp:sp>
    <dsp:sp modelId="{39A1E471-8DC8-4BF7-ABF6-A73DDCC517EE}">
      <dsp:nvSpPr>
        <dsp:cNvPr id="0" name=""/>
        <dsp:cNvSpPr/>
      </dsp:nvSpPr>
      <dsp:spPr>
        <a:xfrm rot="5400000">
          <a:off x="527708" y="340175"/>
          <a:ext cx="265100" cy="23063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rot="-5400000">
        <a:off x="580880" y="364255"/>
        <a:ext cx="158755" cy="182478"/>
      </dsp:txXfrm>
    </dsp:sp>
    <dsp:sp modelId="{82C55263-368D-4261-822B-F34E0DD2DDF1}">
      <dsp:nvSpPr>
        <dsp:cNvPr id="0" name=""/>
        <dsp:cNvSpPr/>
      </dsp:nvSpPr>
      <dsp:spPr>
        <a:xfrm rot="5400000">
          <a:off x="403641" y="565191"/>
          <a:ext cx="265100" cy="23063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A</a:t>
          </a:r>
        </a:p>
      </dsp:txBody>
      <dsp:txXfrm rot="-5400000">
        <a:off x="456813" y="589271"/>
        <a:ext cx="158755" cy="182478"/>
      </dsp:txXfrm>
    </dsp:sp>
    <dsp:sp modelId="{5EDF4D49-27DA-49CE-A02B-FBE8A3394660}">
      <dsp:nvSpPr>
        <dsp:cNvPr id="0" name=""/>
        <dsp:cNvSpPr/>
      </dsp:nvSpPr>
      <dsp:spPr>
        <a:xfrm>
          <a:off x="658508" y="600980"/>
          <a:ext cx="295851" cy="159060"/>
        </a:xfrm>
        <a:prstGeom prst="rect">
          <a:avLst/>
        </a:prstGeom>
        <a:noFill/>
        <a:ln>
          <a:noFill/>
        </a:ln>
        <a:effectLst/>
      </dsp:spPr>
      <dsp:style>
        <a:lnRef idx="0">
          <a:scrgbClr r="0" g="0" b="0"/>
        </a:lnRef>
        <a:fillRef idx="0">
          <a:scrgbClr r="0" g="0" b="0"/>
        </a:fillRef>
        <a:effectRef idx="0">
          <a:scrgbClr r="0" g="0" b="0"/>
        </a:effectRef>
        <a:fontRef idx="minor"/>
      </dsp:style>
    </dsp:sp>
    <dsp:sp modelId="{07559D42-0981-463F-AE90-D8C14C42ED5E}">
      <dsp:nvSpPr>
        <dsp:cNvPr id="0" name=""/>
        <dsp:cNvSpPr/>
      </dsp:nvSpPr>
      <dsp:spPr>
        <a:xfrm rot="5400000">
          <a:off x="154553" y="565191"/>
          <a:ext cx="265100" cy="23063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rot="-5400000">
        <a:off x="207725" y="589271"/>
        <a:ext cx="158755" cy="182478"/>
      </dsp:txXfrm>
    </dsp:sp>
    <dsp:sp modelId="{2B6F1B2B-A2F2-4BE9-89A3-E8435834ACBD}">
      <dsp:nvSpPr>
        <dsp:cNvPr id="0" name=""/>
        <dsp:cNvSpPr/>
      </dsp:nvSpPr>
      <dsp:spPr>
        <a:xfrm rot="5400000">
          <a:off x="278620" y="790208"/>
          <a:ext cx="265100" cy="23063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A</a:t>
          </a:r>
        </a:p>
      </dsp:txBody>
      <dsp:txXfrm rot="-5400000">
        <a:off x="331792" y="814288"/>
        <a:ext cx="158755" cy="182478"/>
      </dsp:txXfrm>
    </dsp:sp>
    <dsp:sp modelId="{6CE1E80D-89A4-49C4-82E9-75844D13CA8A}">
      <dsp:nvSpPr>
        <dsp:cNvPr id="0" name=""/>
        <dsp:cNvSpPr/>
      </dsp:nvSpPr>
      <dsp:spPr>
        <a:xfrm>
          <a:off x="0" y="825997"/>
          <a:ext cx="286308" cy="159060"/>
        </a:xfrm>
        <a:prstGeom prst="rect">
          <a:avLst/>
        </a:prstGeom>
        <a:noFill/>
        <a:ln>
          <a:noFill/>
        </a:ln>
        <a:effectLst/>
      </dsp:spPr>
      <dsp:style>
        <a:lnRef idx="0">
          <a:scrgbClr r="0" g="0" b="0"/>
        </a:lnRef>
        <a:fillRef idx="0">
          <a:scrgbClr r="0" g="0" b="0"/>
        </a:fillRef>
        <a:effectRef idx="0">
          <a:scrgbClr r="0" g="0" b="0"/>
        </a:effectRef>
        <a:fontRef idx="minor"/>
      </dsp:style>
    </dsp:sp>
    <dsp:sp modelId="{747E287C-4A98-470C-AABF-4D4C21BEAE72}">
      <dsp:nvSpPr>
        <dsp:cNvPr id="0" name=""/>
        <dsp:cNvSpPr/>
      </dsp:nvSpPr>
      <dsp:spPr>
        <a:xfrm rot="5400000">
          <a:off x="527708" y="790208"/>
          <a:ext cx="265100" cy="23063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rot="-5400000">
        <a:off x="580880" y="814288"/>
        <a:ext cx="158755" cy="1824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8A2A2-C358-4ED3-88D1-9781E2354A33}">
      <dsp:nvSpPr>
        <dsp:cNvPr id="0" name=""/>
        <dsp:cNvSpPr/>
      </dsp:nvSpPr>
      <dsp:spPr>
        <a:xfrm>
          <a:off x="0" y="0"/>
          <a:ext cx="4497993" cy="2157401"/>
        </a:xfrm>
        <a:prstGeom prst="roundRect">
          <a:avLst>
            <a:gd name="adj" fmla="val 1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Indicator Type</a:t>
          </a:r>
        </a:p>
      </dsp:txBody>
      <dsp:txXfrm>
        <a:off x="0" y="0"/>
        <a:ext cx="4497993" cy="647220"/>
      </dsp:txXfrm>
    </dsp:sp>
    <dsp:sp modelId="{70BDE356-E134-408F-A634-3147AE9F3F3F}">
      <dsp:nvSpPr>
        <dsp:cNvPr id="0" name=""/>
        <dsp:cNvSpPr/>
      </dsp:nvSpPr>
      <dsp:spPr>
        <a:xfrm>
          <a:off x="449799" y="647325"/>
          <a:ext cx="3598394" cy="207128"/>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GP Bulk Billing</a:t>
          </a:r>
        </a:p>
      </dsp:txBody>
      <dsp:txXfrm>
        <a:off x="455866" y="653392"/>
        <a:ext cx="3586260" cy="194994"/>
      </dsp:txXfrm>
    </dsp:sp>
    <dsp:sp modelId="{4FC2638E-D62E-452A-B734-36C0426328C5}">
      <dsp:nvSpPr>
        <dsp:cNvPr id="0" name=""/>
        <dsp:cNvSpPr/>
      </dsp:nvSpPr>
      <dsp:spPr>
        <a:xfrm>
          <a:off x="449799" y="886319"/>
          <a:ext cx="3598394" cy="207128"/>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After hours GP service utilization</a:t>
          </a:r>
        </a:p>
      </dsp:txBody>
      <dsp:txXfrm>
        <a:off x="455866" y="892386"/>
        <a:ext cx="3586260" cy="194994"/>
      </dsp:txXfrm>
    </dsp:sp>
    <dsp:sp modelId="{76B63F31-03A2-4C46-AC52-5EA89D7FC673}">
      <dsp:nvSpPr>
        <dsp:cNvPr id="0" name=""/>
        <dsp:cNvSpPr/>
      </dsp:nvSpPr>
      <dsp:spPr>
        <a:xfrm>
          <a:off x="449799" y="1125314"/>
          <a:ext cx="3598394" cy="207128"/>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GP service utilization by residents of Residential Age Care Facilities</a:t>
          </a:r>
        </a:p>
      </dsp:txBody>
      <dsp:txXfrm>
        <a:off x="455866" y="1131381"/>
        <a:ext cx="3586260" cy="194994"/>
      </dsp:txXfrm>
    </dsp:sp>
    <dsp:sp modelId="{B0AF3A36-9CC7-4F48-B8F1-2630A60082FB}">
      <dsp:nvSpPr>
        <dsp:cNvPr id="0" name=""/>
        <dsp:cNvSpPr/>
      </dsp:nvSpPr>
      <dsp:spPr>
        <a:xfrm>
          <a:off x="449799" y="1364308"/>
          <a:ext cx="3598394" cy="207128"/>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Specialist service</a:t>
          </a:r>
        </a:p>
      </dsp:txBody>
      <dsp:txXfrm>
        <a:off x="455866" y="1370375"/>
        <a:ext cx="3586260" cy="194994"/>
      </dsp:txXfrm>
    </dsp:sp>
    <dsp:sp modelId="{BF3EF244-7F6D-4182-94CF-2897C7F97665}">
      <dsp:nvSpPr>
        <dsp:cNvPr id="0" name=""/>
        <dsp:cNvSpPr/>
      </dsp:nvSpPr>
      <dsp:spPr>
        <a:xfrm>
          <a:off x="449799" y="1603302"/>
          <a:ext cx="3598394" cy="207128"/>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Diagnostic and surgical procedures</a:t>
          </a:r>
        </a:p>
      </dsp:txBody>
      <dsp:txXfrm>
        <a:off x="455866" y="1609369"/>
        <a:ext cx="3586260" cy="194994"/>
      </dsp:txXfrm>
    </dsp:sp>
    <dsp:sp modelId="{64F16108-322E-4AB7-B2C0-EE6D090E3C30}">
      <dsp:nvSpPr>
        <dsp:cNvPr id="0" name=""/>
        <dsp:cNvSpPr/>
      </dsp:nvSpPr>
      <dsp:spPr>
        <a:xfrm>
          <a:off x="449799" y="1842297"/>
          <a:ext cx="3598394" cy="207128"/>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a:t>
          </a:r>
        </a:p>
      </dsp:txBody>
      <dsp:txXfrm>
        <a:off x="455866" y="1848364"/>
        <a:ext cx="3586260" cy="1949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DB49-F33F-40EC-B733-4F911AB612EA}">
      <dsp:nvSpPr>
        <dsp:cNvPr id="0" name=""/>
        <dsp:cNvSpPr/>
      </dsp:nvSpPr>
      <dsp:spPr>
        <a:xfrm rot="10800000">
          <a:off x="1525247" y="860"/>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Motivation</a:t>
          </a:r>
        </a:p>
        <a:p>
          <a:pPr marL="0" lvl="0" indent="0" algn="ctr" defTabSz="666750">
            <a:lnSpc>
              <a:spcPct val="90000"/>
            </a:lnSpc>
            <a:spcBef>
              <a:spcPct val="0"/>
            </a:spcBef>
            <a:spcAft>
              <a:spcPct val="35000"/>
            </a:spcAft>
            <a:buNone/>
          </a:pPr>
          <a:r>
            <a:rPr lang="en-US" sz="1500" b="1" kern="1200" dirty="0"/>
            <a:t>Geographic Variation</a:t>
          </a:r>
        </a:p>
      </dsp:txBody>
      <dsp:txXfrm rot="10800000">
        <a:off x="1687472" y="860"/>
        <a:ext cx="5249176" cy="648899"/>
      </dsp:txXfrm>
    </dsp:sp>
    <dsp:sp modelId="{600E711F-3B5F-4827-87D6-F5AFA9E13D32}">
      <dsp:nvSpPr>
        <dsp:cNvPr id="0" name=""/>
        <dsp:cNvSpPr/>
      </dsp:nvSpPr>
      <dsp:spPr>
        <a:xfrm>
          <a:off x="1200797" y="860"/>
          <a:ext cx="648899" cy="6488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771A1-BBAE-4D15-A216-1149D24CCA4C}">
      <dsp:nvSpPr>
        <dsp:cNvPr id="0" name=""/>
        <dsp:cNvSpPr/>
      </dsp:nvSpPr>
      <dsp:spPr>
        <a:xfrm rot="10800000">
          <a:off x="1525247" y="843461"/>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Case</a:t>
          </a:r>
        </a:p>
        <a:p>
          <a:pPr marL="0" lvl="0" indent="0" algn="ctr" defTabSz="666750">
            <a:lnSpc>
              <a:spcPct val="90000"/>
            </a:lnSpc>
            <a:spcBef>
              <a:spcPct val="0"/>
            </a:spcBef>
            <a:spcAft>
              <a:spcPct val="35000"/>
            </a:spcAft>
            <a:buNone/>
          </a:pPr>
          <a:r>
            <a:rPr lang="en-US" sz="1500" b="1" kern="1200" dirty="0"/>
            <a:t>Australia – Medicare Local &amp; Primary Health Network</a:t>
          </a:r>
        </a:p>
      </dsp:txBody>
      <dsp:txXfrm rot="10800000">
        <a:off x="1687472" y="843461"/>
        <a:ext cx="5249176" cy="648899"/>
      </dsp:txXfrm>
    </dsp:sp>
    <dsp:sp modelId="{695225D5-706A-4C22-A66D-CCAEF18280A0}">
      <dsp:nvSpPr>
        <dsp:cNvPr id="0" name=""/>
        <dsp:cNvSpPr/>
      </dsp:nvSpPr>
      <dsp:spPr>
        <a:xfrm>
          <a:off x="1200797" y="843461"/>
          <a:ext cx="648899" cy="64889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201DBA-DF6A-4B0C-8C11-0C2DE432374E}">
      <dsp:nvSpPr>
        <dsp:cNvPr id="0" name=""/>
        <dsp:cNvSpPr/>
      </dsp:nvSpPr>
      <dsp:spPr>
        <a:xfrm rot="10800000">
          <a:off x="1525247" y="1686062"/>
          <a:ext cx="5411401" cy="648899"/>
        </a:xfrm>
        <a:prstGeom prst="homePlate">
          <a:avLst/>
        </a:prstGeom>
        <a:solidFill>
          <a:schemeClr val="accent1">
            <a:hueOff val="0"/>
            <a:satOff val="0"/>
            <a:lumOff val="0"/>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00"/>
              </a:solidFill>
            </a:rPr>
            <a:t>Research Objectives</a:t>
          </a:r>
        </a:p>
      </dsp:txBody>
      <dsp:txXfrm rot="10800000">
        <a:off x="1687472" y="1686062"/>
        <a:ext cx="5249176" cy="648899"/>
      </dsp:txXfrm>
    </dsp:sp>
    <dsp:sp modelId="{AAA14A7B-1423-4B65-849A-EBB862906A8F}">
      <dsp:nvSpPr>
        <dsp:cNvPr id="0" name=""/>
        <dsp:cNvSpPr/>
      </dsp:nvSpPr>
      <dsp:spPr>
        <a:xfrm>
          <a:off x="1200797" y="1686062"/>
          <a:ext cx="648899" cy="6488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508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0739021E-54B3-4434-85ED-D88A5CD57074}">
      <dsp:nvSpPr>
        <dsp:cNvPr id="0" name=""/>
        <dsp:cNvSpPr/>
      </dsp:nvSpPr>
      <dsp:spPr>
        <a:xfrm rot="10800000">
          <a:off x="1525247" y="2528664"/>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Literature Review</a:t>
          </a:r>
        </a:p>
        <a:p>
          <a:pPr marL="0" lvl="0" indent="0" algn="ctr" defTabSz="666750">
            <a:lnSpc>
              <a:spcPct val="90000"/>
            </a:lnSpc>
            <a:spcBef>
              <a:spcPct val="0"/>
            </a:spcBef>
            <a:spcAft>
              <a:spcPct val="35000"/>
            </a:spcAft>
            <a:buNone/>
          </a:pPr>
          <a:r>
            <a:rPr lang="en-US" sz="1500" b="1" kern="1200" dirty="0"/>
            <a:t>Access to Health Care</a:t>
          </a:r>
        </a:p>
      </dsp:txBody>
      <dsp:txXfrm rot="10800000">
        <a:off x="1687472" y="2528664"/>
        <a:ext cx="5249176" cy="648899"/>
      </dsp:txXfrm>
    </dsp:sp>
    <dsp:sp modelId="{4F326DF5-FF97-4868-A1DA-41CB8741B7F2}">
      <dsp:nvSpPr>
        <dsp:cNvPr id="0" name=""/>
        <dsp:cNvSpPr/>
      </dsp:nvSpPr>
      <dsp:spPr>
        <a:xfrm>
          <a:off x="1200797" y="2528664"/>
          <a:ext cx="648899" cy="64889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4DDCC-9B26-4185-903C-633E842DD7F2}">
      <dsp:nvSpPr>
        <dsp:cNvPr id="0" name=""/>
        <dsp:cNvSpPr/>
      </dsp:nvSpPr>
      <dsp:spPr>
        <a:xfrm rot="10800000">
          <a:off x="1525247" y="3371265"/>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Limitations</a:t>
          </a:r>
        </a:p>
        <a:p>
          <a:pPr marL="0" lvl="0" indent="0" algn="ctr" defTabSz="666750">
            <a:lnSpc>
              <a:spcPct val="90000"/>
            </a:lnSpc>
            <a:spcBef>
              <a:spcPct val="0"/>
            </a:spcBef>
            <a:spcAft>
              <a:spcPct val="35000"/>
            </a:spcAft>
            <a:buNone/>
          </a:pPr>
          <a:r>
            <a:rPr lang="en-US" sz="1500" b="1" kern="1200" dirty="0"/>
            <a:t>Potential Accessibility Vs Revealed Accessibility</a:t>
          </a:r>
        </a:p>
      </dsp:txBody>
      <dsp:txXfrm rot="10800000">
        <a:off x="1687472" y="3371265"/>
        <a:ext cx="5249176" cy="648899"/>
      </dsp:txXfrm>
    </dsp:sp>
    <dsp:sp modelId="{CEDA8BFA-BBDC-48A7-B6E2-9B22B16AD8F0}">
      <dsp:nvSpPr>
        <dsp:cNvPr id="0" name=""/>
        <dsp:cNvSpPr/>
      </dsp:nvSpPr>
      <dsp:spPr>
        <a:xfrm>
          <a:off x="1200797" y="3371265"/>
          <a:ext cx="648899" cy="64889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05AB41-B14D-4B2D-8931-814DA97BF55B}">
      <dsp:nvSpPr>
        <dsp:cNvPr id="0" name=""/>
        <dsp:cNvSpPr/>
      </dsp:nvSpPr>
      <dsp:spPr>
        <a:xfrm rot="10800000">
          <a:off x="1525247" y="4213866"/>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Research Methodology</a:t>
          </a:r>
        </a:p>
        <a:p>
          <a:pPr marL="0" lvl="0" indent="0" algn="ctr" defTabSz="666750">
            <a:lnSpc>
              <a:spcPct val="90000"/>
            </a:lnSpc>
            <a:spcBef>
              <a:spcPct val="0"/>
            </a:spcBef>
            <a:spcAft>
              <a:spcPct val="35000"/>
            </a:spcAft>
            <a:buNone/>
          </a:pPr>
          <a:r>
            <a:rPr lang="en-US" sz="1500" b="1" kern="1200" dirty="0">
              <a:solidFill>
                <a:schemeClr val="bg1"/>
              </a:solidFill>
            </a:rPr>
            <a:t>PHN peer Grouping – RPCSA Design – Supply/Demand</a:t>
          </a:r>
        </a:p>
      </dsp:txBody>
      <dsp:txXfrm rot="10800000">
        <a:off x="1687472" y="4213866"/>
        <a:ext cx="5249176" cy="648899"/>
      </dsp:txXfrm>
    </dsp:sp>
    <dsp:sp modelId="{AD28E9CA-668B-4AFD-8166-558CCDFD7BAB}">
      <dsp:nvSpPr>
        <dsp:cNvPr id="0" name=""/>
        <dsp:cNvSpPr/>
      </dsp:nvSpPr>
      <dsp:spPr>
        <a:xfrm>
          <a:off x="1200797" y="4213866"/>
          <a:ext cx="648899" cy="648899"/>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92C598-5825-4DA0-A203-0E814D4670CE}">
      <dsp:nvSpPr>
        <dsp:cNvPr id="0" name=""/>
        <dsp:cNvSpPr/>
      </dsp:nvSpPr>
      <dsp:spPr>
        <a:xfrm rot="10800000">
          <a:off x="1525247" y="5056467"/>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Plan</a:t>
          </a:r>
        </a:p>
      </dsp:txBody>
      <dsp:txXfrm rot="10800000">
        <a:off x="1687472" y="5056467"/>
        <a:ext cx="5249176" cy="648899"/>
      </dsp:txXfrm>
    </dsp:sp>
    <dsp:sp modelId="{C3F2F4D0-2440-4B8B-B6BD-41AAAEE56702}">
      <dsp:nvSpPr>
        <dsp:cNvPr id="0" name=""/>
        <dsp:cNvSpPr/>
      </dsp:nvSpPr>
      <dsp:spPr>
        <a:xfrm>
          <a:off x="1200797" y="5056467"/>
          <a:ext cx="648899" cy="648899"/>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193C0-1F6C-4572-A16A-FAD5367C8030}">
      <dsp:nvSpPr>
        <dsp:cNvPr id="0" name=""/>
        <dsp:cNvSpPr/>
      </dsp:nvSpPr>
      <dsp:spPr>
        <a:xfrm>
          <a:off x="-5698674" y="-848628"/>
          <a:ext cx="6599751" cy="6599751"/>
        </a:xfrm>
        <a:prstGeom prst="blockArc">
          <a:avLst>
            <a:gd name="adj1" fmla="val 18900000"/>
            <a:gd name="adj2" fmla="val 2700000"/>
            <a:gd name="adj3" fmla="val 32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86B677-6609-4DED-8940-EB7189774068}">
      <dsp:nvSpPr>
        <dsp:cNvPr id="0" name=""/>
        <dsp:cNvSpPr/>
      </dsp:nvSpPr>
      <dsp:spPr>
        <a:xfrm>
          <a:off x="132198" y="538705"/>
          <a:ext cx="7212628" cy="9804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8271" tIns="73660" rIns="73660" bIns="73660" numCol="1" spcCol="1270" anchor="ctr" anchorCtr="0">
          <a:noAutofit/>
        </a:bodyPr>
        <a:lstStyle/>
        <a:p>
          <a:pPr marL="0" lvl="0" indent="0" algn="ctr" defTabSz="1289050">
            <a:lnSpc>
              <a:spcPct val="90000"/>
            </a:lnSpc>
            <a:spcBef>
              <a:spcPct val="0"/>
            </a:spcBef>
            <a:spcAft>
              <a:spcPct val="35000"/>
            </a:spcAft>
            <a:buNone/>
          </a:pPr>
          <a:r>
            <a:rPr lang="it-IT" sz="2900" kern="1200" dirty="0"/>
            <a:t>How to study the geographic variation within and across PHN catchment</a:t>
          </a:r>
        </a:p>
      </dsp:txBody>
      <dsp:txXfrm>
        <a:off x="132198" y="538705"/>
        <a:ext cx="7212628" cy="980498"/>
      </dsp:txXfrm>
    </dsp:sp>
    <dsp:sp modelId="{1D35A410-6946-4945-86B3-E76653EDC0CA}">
      <dsp:nvSpPr>
        <dsp:cNvPr id="0" name=""/>
        <dsp:cNvSpPr/>
      </dsp:nvSpPr>
      <dsp:spPr>
        <a:xfrm>
          <a:off x="-88802" y="367687"/>
          <a:ext cx="1225623" cy="122562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CFFEEF-101D-4D4D-A248-877C49341688}">
      <dsp:nvSpPr>
        <dsp:cNvPr id="0" name=""/>
        <dsp:cNvSpPr/>
      </dsp:nvSpPr>
      <dsp:spPr>
        <a:xfrm>
          <a:off x="555707" y="2091237"/>
          <a:ext cx="6789117" cy="9804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8271" tIns="73660" rIns="73660" bIns="73660" numCol="1" spcCol="1270" anchor="ctr" anchorCtr="0">
          <a:noAutofit/>
        </a:bodyPr>
        <a:lstStyle/>
        <a:p>
          <a:pPr marL="0" lvl="0" indent="0" algn="ctr" defTabSz="1289050">
            <a:lnSpc>
              <a:spcPct val="90000"/>
            </a:lnSpc>
            <a:spcBef>
              <a:spcPct val="0"/>
            </a:spcBef>
            <a:spcAft>
              <a:spcPct val="35000"/>
            </a:spcAft>
            <a:buNone/>
          </a:pPr>
          <a:r>
            <a:rPr lang="it-IT" sz="2900" kern="1200" dirty="0"/>
            <a:t>How to design catchment areas                 for Primary Care</a:t>
          </a:r>
        </a:p>
      </dsp:txBody>
      <dsp:txXfrm>
        <a:off x="555707" y="2091237"/>
        <a:ext cx="6789117" cy="980498"/>
      </dsp:txXfrm>
    </dsp:sp>
    <dsp:sp modelId="{2AC899A4-7814-4093-99F8-3C715481C667}">
      <dsp:nvSpPr>
        <dsp:cNvPr id="0" name=""/>
        <dsp:cNvSpPr/>
      </dsp:nvSpPr>
      <dsp:spPr>
        <a:xfrm>
          <a:off x="14590" y="1890475"/>
          <a:ext cx="1225623" cy="122562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CD8C74-415E-42DA-9B8F-16299343DFFD}">
      <dsp:nvSpPr>
        <dsp:cNvPr id="0" name=""/>
        <dsp:cNvSpPr/>
      </dsp:nvSpPr>
      <dsp:spPr>
        <a:xfrm>
          <a:off x="145127" y="3695568"/>
          <a:ext cx="7222523" cy="9804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8271" tIns="73660" rIns="73660" bIns="73660" numCol="1" spcCol="1270" anchor="ctr" anchorCtr="0">
          <a:noAutofit/>
        </a:bodyPr>
        <a:lstStyle/>
        <a:p>
          <a:pPr marL="0" lvl="0" indent="0" algn="ctr" defTabSz="1289050">
            <a:lnSpc>
              <a:spcPct val="90000"/>
            </a:lnSpc>
            <a:spcBef>
              <a:spcPct val="0"/>
            </a:spcBef>
            <a:spcAft>
              <a:spcPct val="35000"/>
            </a:spcAft>
            <a:buNone/>
          </a:pPr>
          <a:r>
            <a:rPr lang="it-IT" sz="2900" kern="1200" dirty="0"/>
            <a:t>How to estimate population catchments                      for Primary Care</a:t>
          </a:r>
        </a:p>
      </dsp:txBody>
      <dsp:txXfrm>
        <a:off x="145127" y="3695568"/>
        <a:ext cx="7222523" cy="980498"/>
      </dsp:txXfrm>
    </dsp:sp>
    <dsp:sp modelId="{B6316473-5572-4FE9-959A-D8DA9DBEAF14}">
      <dsp:nvSpPr>
        <dsp:cNvPr id="0" name=""/>
        <dsp:cNvSpPr/>
      </dsp:nvSpPr>
      <dsp:spPr>
        <a:xfrm>
          <a:off x="-88802" y="3545630"/>
          <a:ext cx="1225623" cy="122562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DB49-F33F-40EC-B733-4F911AB612EA}">
      <dsp:nvSpPr>
        <dsp:cNvPr id="0" name=""/>
        <dsp:cNvSpPr/>
      </dsp:nvSpPr>
      <dsp:spPr>
        <a:xfrm rot="10800000">
          <a:off x="1525247" y="860"/>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Motivation</a:t>
          </a:r>
        </a:p>
        <a:p>
          <a:pPr marL="0" lvl="0" indent="0" algn="ctr" defTabSz="666750">
            <a:lnSpc>
              <a:spcPct val="90000"/>
            </a:lnSpc>
            <a:spcBef>
              <a:spcPct val="0"/>
            </a:spcBef>
            <a:spcAft>
              <a:spcPct val="35000"/>
            </a:spcAft>
            <a:buNone/>
          </a:pPr>
          <a:r>
            <a:rPr lang="en-US" sz="1500" b="1" kern="1200" dirty="0"/>
            <a:t>Geographic Variation</a:t>
          </a:r>
        </a:p>
      </dsp:txBody>
      <dsp:txXfrm rot="10800000">
        <a:off x="1687472" y="860"/>
        <a:ext cx="5249176" cy="648899"/>
      </dsp:txXfrm>
    </dsp:sp>
    <dsp:sp modelId="{600E711F-3B5F-4827-87D6-F5AFA9E13D32}">
      <dsp:nvSpPr>
        <dsp:cNvPr id="0" name=""/>
        <dsp:cNvSpPr/>
      </dsp:nvSpPr>
      <dsp:spPr>
        <a:xfrm>
          <a:off x="1200797" y="860"/>
          <a:ext cx="648899" cy="6488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771A1-BBAE-4D15-A216-1149D24CCA4C}">
      <dsp:nvSpPr>
        <dsp:cNvPr id="0" name=""/>
        <dsp:cNvSpPr/>
      </dsp:nvSpPr>
      <dsp:spPr>
        <a:xfrm rot="10800000">
          <a:off x="1525247" y="843461"/>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Case</a:t>
          </a:r>
        </a:p>
        <a:p>
          <a:pPr marL="0" lvl="0" indent="0" algn="ctr" defTabSz="666750">
            <a:lnSpc>
              <a:spcPct val="90000"/>
            </a:lnSpc>
            <a:spcBef>
              <a:spcPct val="0"/>
            </a:spcBef>
            <a:spcAft>
              <a:spcPct val="35000"/>
            </a:spcAft>
            <a:buNone/>
          </a:pPr>
          <a:r>
            <a:rPr lang="en-US" sz="1500" b="1" kern="1200" dirty="0"/>
            <a:t>Australia – Medicare Local &amp; Primary Health Network</a:t>
          </a:r>
        </a:p>
      </dsp:txBody>
      <dsp:txXfrm rot="10800000">
        <a:off x="1687472" y="843461"/>
        <a:ext cx="5249176" cy="648899"/>
      </dsp:txXfrm>
    </dsp:sp>
    <dsp:sp modelId="{695225D5-706A-4C22-A66D-CCAEF18280A0}">
      <dsp:nvSpPr>
        <dsp:cNvPr id="0" name=""/>
        <dsp:cNvSpPr/>
      </dsp:nvSpPr>
      <dsp:spPr>
        <a:xfrm>
          <a:off x="1200797" y="843461"/>
          <a:ext cx="648899" cy="64889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201DBA-DF6A-4B0C-8C11-0C2DE432374E}">
      <dsp:nvSpPr>
        <dsp:cNvPr id="0" name=""/>
        <dsp:cNvSpPr/>
      </dsp:nvSpPr>
      <dsp:spPr>
        <a:xfrm rot="10800000">
          <a:off x="1525247" y="1686062"/>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Objectives</a:t>
          </a:r>
        </a:p>
      </dsp:txBody>
      <dsp:txXfrm rot="10800000">
        <a:off x="1687472" y="1686062"/>
        <a:ext cx="5249176" cy="648899"/>
      </dsp:txXfrm>
    </dsp:sp>
    <dsp:sp modelId="{AAA14A7B-1423-4B65-849A-EBB862906A8F}">
      <dsp:nvSpPr>
        <dsp:cNvPr id="0" name=""/>
        <dsp:cNvSpPr/>
      </dsp:nvSpPr>
      <dsp:spPr>
        <a:xfrm>
          <a:off x="1200797" y="1686062"/>
          <a:ext cx="648899" cy="6488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39021E-54B3-4434-85ED-D88A5CD57074}">
      <dsp:nvSpPr>
        <dsp:cNvPr id="0" name=""/>
        <dsp:cNvSpPr/>
      </dsp:nvSpPr>
      <dsp:spPr>
        <a:xfrm rot="10800000">
          <a:off x="1525247" y="2528664"/>
          <a:ext cx="5411401" cy="648899"/>
        </a:xfrm>
        <a:prstGeom prst="homePlate">
          <a:avLst/>
        </a:prstGeom>
        <a:solidFill>
          <a:schemeClr val="accent1">
            <a:hueOff val="0"/>
            <a:satOff val="0"/>
            <a:lumOff val="0"/>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00"/>
              </a:solidFill>
            </a:rPr>
            <a:t>Literature Review</a:t>
          </a:r>
        </a:p>
        <a:p>
          <a:pPr marL="0" lvl="0" indent="0" algn="ctr" defTabSz="666750">
            <a:lnSpc>
              <a:spcPct val="90000"/>
            </a:lnSpc>
            <a:spcBef>
              <a:spcPct val="0"/>
            </a:spcBef>
            <a:spcAft>
              <a:spcPct val="35000"/>
            </a:spcAft>
            <a:buNone/>
          </a:pPr>
          <a:r>
            <a:rPr lang="en-US" sz="1500" b="1" kern="1200" dirty="0">
              <a:solidFill>
                <a:srgbClr val="FFFF00"/>
              </a:solidFill>
            </a:rPr>
            <a:t>Access to Health Care</a:t>
          </a:r>
        </a:p>
      </dsp:txBody>
      <dsp:txXfrm rot="10800000">
        <a:off x="1687472" y="2528664"/>
        <a:ext cx="5249176" cy="648899"/>
      </dsp:txXfrm>
    </dsp:sp>
    <dsp:sp modelId="{4F326DF5-FF97-4868-A1DA-41CB8741B7F2}">
      <dsp:nvSpPr>
        <dsp:cNvPr id="0" name=""/>
        <dsp:cNvSpPr/>
      </dsp:nvSpPr>
      <dsp:spPr>
        <a:xfrm>
          <a:off x="1200797" y="2528664"/>
          <a:ext cx="648899" cy="64889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508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DC54DDCC-9B26-4185-903C-633E842DD7F2}">
      <dsp:nvSpPr>
        <dsp:cNvPr id="0" name=""/>
        <dsp:cNvSpPr/>
      </dsp:nvSpPr>
      <dsp:spPr>
        <a:xfrm rot="10800000">
          <a:off x="1525247" y="3371265"/>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Limitations</a:t>
          </a:r>
        </a:p>
        <a:p>
          <a:pPr marL="0" lvl="0" indent="0" algn="ctr" defTabSz="666750">
            <a:lnSpc>
              <a:spcPct val="90000"/>
            </a:lnSpc>
            <a:spcBef>
              <a:spcPct val="0"/>
            </a:spcBef>
            <a:spcAft>
              <a:spcPct val="35000"/>
            </a:spcAft>
            <a:buNone/>
          </a:pPr>
          <a:r>
            <a:rPr lang="en-US" sz="1500" b="1" kern="1200" dirty="0"/>
            <a:t>Potential Accessibility Vs Revealed Accessibility</a:t>
          </a:r>
        </a:p>
      </dsp:txBody>
      <dsp:txXfrm rot="10800000">
        <a:off x="1687472" y="3371265"/>
        <a:ext cx="5249176" cy="648899"/>
      </dsp:txXfrm>
    </dsp:sp>
    <dsp:sp modelId="{CEDA8BFA-BBDC-48A7-B6E2-9B22B16AD8F0}">
      <dsp:nvSpPr>
        <dsp:cNvPr id="0" name=""/>
        <dsp:cNvSpPr/>
      </dsp:nvSpPr>
      <dsp:spPr>
        <a:xfrm>
          <a:off x="1200797" y="3371265"/>
          <a:ext cx="648899" cy="64889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05AB41-B14D-4B2D-8931-814DA97BF55B}">
      <dsp:nvSpPr>
        <dsp:cNvPr id="0" name=""/>
        <dsp:cNvSpPr/>
      </dsp:nvSpPr>
      <dsp:spPr>
        <a:xfrm rot="10800000">
          <a:off x="1525247" y="4213866"/>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Research Methodology</a:t>
          </a:r>
        </a:p>
        <a:p>
          <a:pPr marL="0" lvl="0" indent="0" algn="ctr" defTabSz="666750">
            <a:lnSpc>
              <a:spcPct val="90000"/>
            </a:lnSpc>
            <a:spcBef>
              <a:spcPct val="0"/>
            </a:spcBef>
            <a:spcAft>
              <a:spcPct val="35000"/>
            </a:spcAft>
            <a:buNone/>
          </a:pPr>
          <a:r>
            <a:rPr lang="en-US" sz="1500" b="1" kern="1200" dirty="0">
              <a:solidFill>
                <a:schemeClr val="bg1"/>
              </a:solidFill>
            </a:rPr>
            <a:t>PHN peer Grouping – RPCSA Design – Supply/Demand</a:t>
          </a:r>
        </a:p>
      </dsp:txBody>
      <dsp:txXfrm rot="10800000">
        <a:off x="1687472" y="4213866"/>
        <a:ext cx="5249176" cy="648899"/>
      </dsp:txXfrm>
    </dsp:sp>
    <dsp:sp modelId="{AD28E9CA-668B-4AFD-8166-558CCDFD7BAB}">
      <dsp:nvSpPr>
        <dsp:cNvPr id="0" name=""/>
        <dsp:cNvSpPr/>
      </dsp:nvSpPr>
      <dsp:spPr>
        <a:xfrm>
          <a:off x="1200797" y="4213866"/>
          <a:ext cx="648899" cy="648899"/>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92C598-5825-4DA0-A203-0E814D4670CE}">
      <dsp:nvSpPr>
        <dsp:cNvPr id="0" name=""/>
        <dsp:cNvSpPr/>
      </dsp:nvSpPr>
      <dsp:spPr>
        <a:xfrm rot="10800000">
          <a:off x="1525247" y="5056467"/>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Plan</a:t>
          </a:r>
        </a:p>
      </dsp:txBody>
      <dsp:txXfrm rot="10800000">
        <a:off x="1687472" y="5056467"/>
        <a:ext cx="5249176" cy="648899"/>
      </dsp:txXfrm>
    </dsp:sp>
    <dsp:sp modelId="{C3F2F4D0-2440-4B8B-B6BD-41AAAEE56702}">
      <dsp:nvSpPr>
        <dsp:cNvPr id="0" name=""/>
        <dsp:cNvSpPr/>
      </dsp:nvSpPr>
      <dsp:spPr>
        <a:xfrm>
          <a:off x="1200797" y="5056467"/>
          <a:ext cx="648899" cy="648899"/>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DB49-F33F-40EC-B733-4F911AB612EA}">
      <dsp:nvSpPr>
        <dsp:cNvPr id="0" name=""/>
        <dsp:cNvSpPr/>
      </dsp:nvSpPr>
      <dsp:spPr>
        <a:xfrm rot="10800000">
          <a:off x="1525247" y="860"/>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Motivation</a:t>
          </a:r>
        </a:p>
        <a:p>
          <a:pPr marL="0" lvl="0" indent="0" algn="ctr" defTabSz="666750">
            <a:lnSpc>
              <a:spcPct val="90000"/>
            </a:lnSpc>
            <a:spcBef>
              <a:spcPct val="0"/>
            </a:spcBef>
            <a:spcAft>
              <a:spcPct val="35000"/>
            </a:spcAft>
            <a:buNone/>
          </a:pPr>
          <a:r>
            <a:rPr lang="en-US" sz="1500" b="1" kern="1200" dirty="0"/>
            <a:t>Geographic Variation</a:t>
          </a:r>
        </a:p>
      </dsp:txBody>
      <dsp:txXfrm rot="10800000">
        <a:off x="1687472" y="860"/>
        <a:ext cx="5249176" cy="648899"/>
      </dsp:txXfrm>
    </dsp:sp>
    <dsp:sp modelId="{600E711F-3B5F-4827-87D6-F5AFA9E13D32}">
      <dsp:nvSpPr>
        <dsp:cNvPr id="0" name=""/>
        <dsp:cNvSpPr/>
      </dsp:nvSpPr>
      <dsp:spPr>
        <a:xfrm>
          <a:off x="1200797" y="860"/>
          <a:ext cx="648899" cy="6488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771A1-BBAE-4D15-A216-1149D24CCA4C}">
      <dsp:nvSpPr>
        <dsp:cNvPr id="0" name=""/>
        <dsp:cNvSpPr/>
      </dsp:nvSpPr>
      <dsp:spPr>
        <a:xfrm rot="10800000">
          <a:off x="1525247" y="843461"/>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Case</a:t>
          </a:r>
        </a:p>
        <a:p>
          <a:pPr marL="0" lvl="0" indent="0" algn="ctr" defTabSz="666750">
            <a:lnSpc>
              <a:spcPct val="90000"/>
            </a:lnSpc>
            <a:spcBef>
              <a:spcPct val="0"/>
            </a:spcBef>
            <a:spcAft>
              <a:spcPct val="35000"/>
            </a:spcAft>
            <a:buNone/>
          </a:pPr>
          <a:r>
            <a:rPr lang="en-US" sz="1500" b="1" kern="1200" dirty="0"/>
            <a:t>Australia – Medicare Local &amp; Primary Health Network</a:t>
          </a:r>
        </a:p>
      </dsp:txBody>
      <dsp:txXfrm rot="10800000">
        <a:off x="1687472" y="843461"/>
        <a:ext cx="5249176" cy="648899"/>
      </dsp:txXfrm>
    </dsp:sp>
    <dsp:sp modelId="{695225D5-706A-4C22-A66D-CCAEF18280A0}">
      <dsp:nvSpPr>
        <dsp:cNvPr id="0" name=""/>
        <dsp:cNvSpPr/>
      </dsp:nvSpPr>
      <dsp:spPr>
        <a:xfrm>
          <a:off x="1200797" y="843461"/>
          <a:ext cx="648899" cy="64889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201DBA-DF6A-4B0C-8C11-0C2DE432374E}">
      <dsp:nvSpPr>
        <dsp:cNvPr id="0" name=""/>
        <dsp:cNvSpPr/>
      </dsp:nvSpPr>
      <dsp:spPr>
        <a:xfrm rot="10800000">
          <a:off x="1525247" y="1686062"/>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Objectives</a:t>
          </a:r>
        </a:p>
      </dsp:txBody>
      <dsp:txXfrm rot="10800000">
        <a:off x="1687472" y="1686062"/>
        <a:ext cx="5249176" cy="648899"/>
      </dsp:txXfrm>
    </dsp:sp>
    <dsp:sp modelId="{AAA14A7B-1423-4B65-849A-EBB862906A8F}">
      <dsp:nvSpPr>
        <dsp:cNvPr id="0" name=""/>
        <dsp:cNvSpPr/>
      </dsp:nvSpPr>
      <dsp:spPr>
        <a:xfrm>
          <a:off x="1200797" y="1686062"/>
          <a:ext cx="648899" cy="6488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39021E-54B3-4434-85ED-D88A5CD57074}">
      <dsp:nvSpPr>
        <dsp:cNvPr id="0" name=""/>
        <dsp:cNvSpPr/>
      </dsp:nvSpPr>
      <dsp:spPr>
        <a:xfrm rot="10800000">
          <a:off x="1525247" y="2528664"/>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Literature Review</a:t>
          </a:r>
        </a:p>
        <a:p>
          <a:pPr marL="0" lvl="0" indent="0" algn="ctr" defTabSz="666750">
            <a:lnSpc>
              <a:spcPct val="90000"/>
            </a:lnSpc>
            <a:spcBef>
              <a:spcPct val="0"/>
            </a:spcBef>
            <a:spcAft>
              <a:spcPct val="35000"/>
            </a:spcAft>
            <a:buNone/>
          </a:pPr>
          <a:r>
            <a:rPr lang="en-US" sz="1500" b="1" kern="1200" dirty="0"/>
            <a:t>Access to Health Care</a:t>
          </a:r>
        </a:p>
      </dsp:txBody>
      <dsp:txXfrm rot="10800000">
        <a:off x="1687472" y="2528664"/>
        <a:ext cx="5249176" cy="648899"/>
      </dsp:txXfrm>
    </dsp:sp>
    <dsp:sp modelId="{4F326DF5-FF97-4868-A1DA-41CB8741B7F2}">
      <dsp:nvSpPr>
        <dsp:cNvPr id="0" name=""/>
        <dsp:cNvSpPr/>
      </dsp:nvSpPr>
      <dsp:spPr>
        <a:xfrm>
          <a:off x="1200797" y="2528664"/>
          <a:ext cx="648899" cy="64889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4DDCC-9B26-4185-903C-633E842DD7F2}">
      <dsp:nvSpPr>
        <dsp:cNvPr id="0" name=""/>
        <dsp:cNvSpPr/>
      </dsp:nvSpPr>
      <dsp:spPr>
        <a:xfrm rot="10800000">
          <a:off x="1525247" y="3371265"/>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Limitations</a:t>
          </a:r>
        </a:p>
        <a:p>
          <a:pPr marL="0" lvl="0" indent="0" algn="ctr" defTabSz="666750">
            <a:lnSpc>
              <a:spcPct val="90000"/>
            </a:lnSpc>
            <a:spcBef>
              <a:spcPct val="0"/>
            </a:spcBef>
            <a:spcAft>
              <a:spcPct val="35000"/>
            </a:spcAft>
            <a:buNone/>
          </a:pPr>
          <a:r>
            <a:rPr lang="en-US" sz="1500" b="1" kern="1200" dirty="0"/>
            <a:t>Potential Accessibility Vs Revealed Accessibility</a:t>
          </a:r>
        </a:p>
      </dsp:txBody>
      <dsp:txXfrm rot="10800000">
        <a:off x="1687472" y="3371265"/>
        <a:ext cx="5249176" cy="648899"/>
      </dsp:txXfrm>
    </dsp:sp>
    <dsp:sp modelId="{CEDA8BFA-BBDC-48A7-B6E2-9B22B16AD8F0}">
      <dsp:nvSpPr>
        <dsp:cNvPr id="0" name=""/>
        <dsp:cNvSpPr/>
      </dsp:nvSpPr>
      <dsp:spPr>
        <a:xfrm>
          <a:off x="1200797" y="3371265"/>
          <a:ext cx="648899" cy="64889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05AB41-B14D-4B2D-8931-814DA97BF55B}">
      <dsp:nvSpPr>
        <dsp:cNvPr id="0" name=""/>
        <dsp:cNvSpPr/>
      </dsp:nvSpPr>
      <dsp:spPr>
        <a:xfrm rot="10800000">
          <a:off x="1525247" y="4213866"/>
          <a:ext cx="5411401" cy="648899"/>
        </a:xfrm>
        <a:prstGeom prst="homePlate">
          <a:avLst/>
        </a:prstGeom>
        <a:solidFill>
          <a:schemeClr val="accent1">
            <a:hueOff val="0"/>
            <a:satOff val="0"/>
            <a:lumOff val="0"/>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00"/>
              </a:solidFill>
            </a:rPr>
            <a:t>Research Methodology</a:t>
          </a:r>
        </a:p>
        <a:p>
          <a:pPr marL="0" lvl="0" indent="0" algn="ctr" defTabSz="666750">
            <a:lnSpc>
              <a:spcPct val="90000"/>
            </a:lnSpc>
            <a:spcBef>
              <a:spcPct val="0"/>
            </a:spcBef>
            <a:spcAft>
              <a:spcPct val="35000"/>
            </a:spcAft>
            <a:buNone/>
          </a:pPr>
          <a:r>
            <a:rPr lang="en-US" sz="1500" b="1" kern="1200" dirty="0">
              <a:solidFill>
                <a:srgbClr val="FFFF00"/>
              </a:solidFill>
            </a:rPr>
            <a:t>PHN peer Grouping – RPCSA Design – Supply/Demand</a:t>
          </a:r>
        </a:p>
      </dsp:txBody>
      <dsp:txXfrm rot="10800000">
        <a:off x="1687472" y="4213866"/>
        <a:ext cx="5249176" cy="648899"/>
      </dsp:txXfrm>
    </dsp:sp>
    <dsp:sp modelId="{AD28E9CA-668B-4AFD-8166-558CCDFD7BAB}">
      <dsp:nvSpPr>
        <dsp:cNvPr id="0" name=""/>
        <dsp:cNvSpPr/>
      </dsp:nvSpPr>
      <dsp:spPr>
        <a:xfrm>
          <a:off x="1200797" y="4213866"/>
          <a:ext cx="648899" cy="648899"/>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 r="-3000"/>
          </a:stretch>
        </a:blipFill>
        <a:ln w="508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D092C598-5825-4DA0-A203-0E814D4670CE}">
      <dsp:nvSpPr>
        <dsp:cNvPr id="0" name=""/>
        <dsp:cNvSpPr/>
      </dsp:nvSpPr>
      <dsp:spPr>
        <a:xfrm rot="10800000">
          <a:off x="1525247" y="5056467"/>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Plan</a:t>
          </a:r>
        </a:p>
      </dsp:txBody>
      <dsp:txXfrm rot="10800000">
        <a:off x="1687472" y="5056467"/>
        <a:ext cx="5249176" cy="648899"/>
      </dsp:txXfrm>
    </dsp:sp>
    <dsp:sp modelId="{C3F2F4D0-2440-4B8B-B6BD-41AAAEE56702}">
      <dsp:nvSpPr>
        <dsp:cNvPr id="0" name=""/>
        <dsp:cNvSpPr/>
      </dsp:nvSpPr>
      <dsp:spPr>
        <a:xfrm>
          <a:off x="1200797" y="5056467"/>
          <a:ext cx="648899" cy="648899"/>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DB49-F33F-40EC-B733-4F911AB612EA}">
      <dsp:nvSpPr>
        <dsp:cNvPr id="0" name=""/>
        <dsp:cNvSpPr/>
      </dsp:nvSpPr>
      <dsp:spPr>
        <a:xfrm rot="10800000">
          <a:off x="1525247" y="860"/>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Motivation</a:t>
          </a:r>
        </a:p>
        <a:p>
          <a:pPr marL="0" lvl="0" indent="0" algn="ctr" defTabSz="666750">
            <a:lnSpc>
              <a:spcPct val="90000"/>
            </a:lnSpc>
            <a:spcBef>
              <a:spcPct val="0"/>
            </a:spcBef>
            <a:spcAft>
              <a:spcPct val="35000"/>
            </a:spcAft>
            <a:buNone/>
          </a:pPr>
          <a:r>
            <a:rPr lang="en-US" sz="1500" b="1" kern="1200" dirty="0"/>
            <a:t>Geographic Variation</a:t>
          </a:r>
        </a:p>
      </dsp:txBody>
      <dsp:txXfrm rot="10800000">
        <a:off x="1687472" y="860"/>
        <a:ext cx="5249176" cy="648899"/>
      </dsp:txXfrm>
    </dsp:sp>
    <dsp:sp modelId="{600E711F-3B5F-4827-87D6-F5AFA9E13D32}">
      <dsp:nvSpPr>
        <dsp:cNvPr id="0" name=""/>
        <dsp:cNvSpPr/>
      </dsp:nvSpPr>
      <dsp:spPr>
        <a:xfrm>
          <a:off x="1200797" y="860"/>
          <a:ext cx="648899" cy="6488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771A1-BBAE-4D15-A216-1149D24CCA4C}">
      <dsp:nvSpPr>
        <dsp:cNvPr id="0" name=""/>
        <dsp:cNvSpPr/>
      </dsp:nvSpPr>
      <dsp:spPr>
        <a:xfrm rot="10800000">
          <a:off x="1525247" y="843461"/>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Case</a:t>
          </a:r>
        </a:p>
        <a:p>
          <a:pPr marL="0" lvl="0" indent="0" algn="ctr" defTabSz="666750">
            <a:lnSpc>
              <a:spcPct val="90000"/>
            </a:lnSpc>
            <a:spcBef>
              <a:spcPct val="0"/>
            </a:spcBef>
            <a:spcAft>
              <a:spcPct val="35000"/>
            </a:spcAft>
            <a:buNone/>
          </a:pPr>
          <a:r>
            <a:rPr lang="en-US" sz="1500" b="1" kern="1200" dirty="0"/>
            <a:t>Australia – Medicare Local &amp; Primary Health Network</a:t>
          </a:r>
        </a:p>
      </dsp:txBody>
      <dsp:txXfrm rot="10800000">
        <a:off x="1687472" y="843461"/>
        <a:ext cx="5249176" cy="648899"/>
      </dsp:txXfrm>
    </dsp:sp>
    <dsp:sp modelId="{695225D5-706A-4C22-A66D-CCAEF18280A0}">
      <dsp:nvSpPr>
        <dsp:cNvPr id="0" name=""/>
        <dsp:cNvSpPr/>
      </dsp:nvSpPr>
      <dsp:spPr>
        <a:xfrm>
          <a:off x="1200797" y="843461"/>
          <a:ext cx="648899" cy="64889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201DBA-DF6A-4B0C-8C11-0C2DE432374E}">
      <dsp:nvSpPr>
        <dsp:cNvPr id="0" name=""/>
        <dsp:cNvSpPr/>
      </dsp:nvSpPr>
      <dsp:spPr>
        <a:xfrm rot="10800000">
          <a:off x="1525247" y="1686062"/>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Objectives</a:t>
          </a:r>
        </a:p>
      </dsp:txBody>
      <dsp:txXfrm rot="10800000">
        <a:off x="1687472" y="1686062"/>
        <a:ext cx="5249176" cy="648899"/>
      </dsp:txXfrm>
    </dsp:sp>
    <dsp:sp modelId="{AAA14A7B-1423-4B65-849A-EBB862906A8F}">
      <dsp:nvSpPr>
        <dsp:cNvPr id="0" name=""/>
        <dsp:cNvSpPr/>
      </dsp:nvSpPr>
      <dsp:spPr>
        <a:xfrm>
          <a:off x="1200797" y="1686062"/>
          <a:ext cx="648899" cy="6488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39021E-54B3-4434-85ED-D88A5CD57074}">
      <dsp:nvSpPr>
        <dsp:cNvPr id="0" name=""/>
        <dsp:cNvSpPr/>
      </dsp:nvSpPr>
      <dsp:spPr>
        <a:xfrm rot="10800000">
          <a:off x="1525247" y="2528664"/>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Literature Review</a:t>
          </a:r>
        </a:p>
        <a:p>
          <a:pPr marL="0" lvl="0" indent="0" algn="ctr" defTabSz="666750">
            <a:lnSpc>
              <a:spcPct val="90000"/>
            </a:lnSpc>
            <a:spcBef>
              <a:spcPct val="0"/>
            </a:spcBef>
            <a:spcAft>
              <a:spcPct val="35000"/>
            </a:spcAft>
            <a:buNone/>
          </a:pPr>
          <a:r>
            <a:rPr lang="en-US" sz="1500" b="1" kern="1200" dirty="0"/>
            <a:t>Access to Health Care</a:t>
          </a:r>
        </a:p>
      </dsp:txBody>
      <dsp:txXfrm rot="10800000">
        <a:off x="1687472" y="2528664"/>
        <a:ext cx="5249176" cy="648899"/>
      </dsp:txXfrm>
    </dsp:sp>
    <dsp:sp modelId="{4F326DF5-FF97-4868-A1DA-41CB8741B7F2}">
      <dsp:nvSpPr>
        <dsp:cNvPr id="0" name=""/>
        <dsp:cNvSpPr/>
      </dsp:nvSpPr>
      <dsp:spPr>
        <a:xfrm>
          <a:off x="1200797" y="2528664"/>
          <a:ext cx="648899" cy="64889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4DDCC-9B26-4185-903C-633E842DD7F2}">
      <dsp:nvSpPr>
        <dsp:cNvPr id="0" name=""/>
        <dsp:cNvSpPr/>
      </dsp:nvSpPr>
      <dsp:spPr>
        <a:xfrm rot="10800000">
          <a:off x="1525247" y="3371265"/>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Limitations</a:t>
          </a:r>
        </a:p>
        <a:p>
          <a:pPr marL="0" lvl="0" indent="0" algn="ctr" defTabSz="666750">
            <a:lnSpc>
              <a:spcPct val="90000"/>
            </a:lnSpc>
            <a:spcBef>
              <a:spcPct val="0"/>
            </a:spcBef>
            <a:spcAft>
              <a:spcPct val="35000"/>
            </a:spcAft>
            <a:buNone/>
          </a:pPr>
          <a:r>
            <a:rPr lang="en-US" sz="1500" b="1" kern="1200" dirty="0"/>
            <a:t>Potential Accessibility Vs Revealed Accessibility</a:t>
          </a:r>
        </a:p>
      </dsp:txBody>
      <dsp:txXfrm rot="10800000">
        <a:off x="1687472" y="3371265"/>
        <a:ext cx="5249176" cy="648899"/>
      </dsp:txXfrm>
    </dsp:sp>
    <dsp:sp modelId="{CEDA8BFA-BBDC-48A7-B6E2-9B22B16AD8F0}">
      <dsp:nvSpPr>
        <dsp:cNvPr id="0" name=""/>
        <dsp:cNvSpPr/>
      </dsp:nvSpPr>
      <dsp:spPr>
        <a:xfrm>
          <a:off x="1200797" y="3371265"/>
          <a:ext cx="648899" cy="64889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05AB41-B14D-4B2D-8931-814DA97BF55B}">
      <dsp:nvSpPr>
        <dsp:cNvPr id="0" name=""/>
        <dsp:cNvSpPr/>
      </dsp:nvSpPr>
      <dsp:spPr>
        <a:xfrm rot="10800000">
          <a:off x="1525247" y="4213866"/>
          <a:ext cx="5411401" cy="648899"/>
        </a:xfrm>
        <a:prstGeom prst="homePlate">
          <a:avLst/>
        </a:prstGeom>
        <a:solidFill>
          <a:schemeClr val="accent1">
            <a:hueOff val="0"/>
            <a:satOff val="0"/>
            <a:lumOff val="0"/>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00"/>
              </a:solidFill>
            </a:rPr>
            <a:t>Research Methodology</a:t>
          </a:r>
        </a:p>
        <a:p>
          <a:pPr marL="0" lvl="0" indent="0" algn="ctr" defTabSz="666750">
            <a:lnSpc>
              <a:spcPct val="90000"/>
            </a:lnSpc>
            <a:spcBef>
              <a:spcPct val="0"/>
            </a:spcBef>
            <a:spcAft>
              <a:spcPct val="35000"/>
            </a:spcAft>
            <a:buNone/>
          </a:pPr>
          <a:r>
            <a:rPr lang="en-US" sz="1500" b="1" kern="1200" dirty="0">
              <a:solidFill>
                <a:schemeClr val="bg1"/>
              </a:solidFill>
            </a:rPr>
            <a:t>PHN peer Grouping </a:t>
          </a:r>
          <a:r>
            <a:rPr lang="en-US" sz="1500" b="1" kern="1200" dirty="0">
              <a:solidFill>
                <a:srgbClr val="FFFF00"/>
              </a:solidFill>
            </a:rPr>
            <a:t>– RPCSA Design – </a:t>
          </a:r>
          <a:r>
            <a:rPr lang="en-US" sz="1500" b="1" kern="1200" dirty="0">
              <a:solidFill>
                <a:schemeClr val="bg1"/>
              </a:solidFill>
            </a:rPr>
            <a:t>Supply/Demand</a:t>
          </a:r>
        </a:p>
      </dsp:txBody>
      <dsp:txXfrm rot="10800000">
        <a:off x="1687472" y="4213866"/>
        <a:ext cx="5249176" cy="648899"/>
      </dsp:txXfrm>
    </dsp:sp>
    <dsp:sp modelId="{AD28E9CA-668B-4AFD-8166-558CCDFD7BAB}">
      <dsp:nvSpPr>
        <dsp:cNvPr id="0" name=""/>
        <dsp:cNvSpPr/>
      </dsp:nvSpPr>
      <dsp:spPr>
        <a:xfrm>
          <a:off x="1200797" y="4213866"/>
          <a:ext cx="648899" cy="648899"/>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 r="-3000"/>
          </a:stretch>
        </a:blipFill>
        <a:ln w="508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D092C598-5825-4DA0-A203-0E814D4670CE}">
      <dsp:nvSpPr>
        <dsp:cNvPr id="0" name=""/>
        <dsp:cNvSpPr/>
      </dsp:nvSpPr>
      <dsp:spPr>
        <a:xfrm rot="10800000">
          <a:off x="1525247" y="5056467"/>
          <a:ext cx="5411401" cy="648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147"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Plan</a:t>
          </a:r>
        </a:p>
      </dsp:txBody>
      <dsp:txXfrm rot="10800000">
        <a:off x="1687472" y="5056467"/>
        <a:ext cx="5249176" cy="648899"/>
      </dsp:txXfrm>
    </dsp:sp>
    <dsp:sp modelId="{C3F2F4D0-2440-4B8B-B6BD-41AAAEE56702}">
      <dsp:nvSpPr>
        <dsp:cNvPr id="0" name=""/>
        <dsp:cNvSpPr/>
      </dsp:nvSpPr>
      <dsp:spPr>
        <a:xfrm>
          <a:off x="1200797" y="5056467"/>
          <a:ext cx="648899" cy="648899"/>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9C6A056-262B-46DC-A8B2-483AE1C1B47E}" type="datetimeFigureOut">
              <a:rPr lang="en-AU" smtClean="0"/>
              <a:t>21/07/2016</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1C4D310A-9F9D-4B54-825F-74C3318F1AB8}" type="slidenum">
              <a:rPr lang="en-AU" smtClean="0"/>
              <a:t>‹#›</a:t>
            </a:fld>
            <a:endParaRPr lang="en-AU"/>
          </a:p>
        </p:txBody>
      </p:sp>
    </p:spTree>
    <p:extLst>
      <p:ext uri="{BB962C8B-B14F-4D97-AF65-F5344CB8AC3E}">
        <p14:creationId xmlns:p14="http://schemas.microsoft.com/office/powerpoint/2010/main" val="2715971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First of all,</a:t>
            </a:r>
            <a:r>
              <a:rPr lang="it-IT" baseline="0" dirty="0"/>
              <a:t> I’d like to welcome everyone and thank you very much for being here for this COC presentation. I’m Ludovico Pinzari and today I’m going to talk about a hot topic in Health Research:</a:t>
            </a:r>
          </a:p>
          <a:p>
            <a:pPr marL="171450" indent="-171450">
              <a:buFontTx/>
              <a:buChar char="-"/>
            </a:pPr>
            <a:r>
              <a:rPr lang="it-IT" baseline="0" dirty="0"/>
              <a:t>The identification of areas suitable to study the Geographic Variation in Health Care Delivery.  This research is supported by The Australian Institute of Health and Wealfare and the Department of Health. The scope is to develop tools and methods for use in reporting on the performance of primary helath care. We access the data from the offices of AIHW in Sydney where we spend almost all week except Saturday and collaborate actively with the Data Analyst group.</a:t>
            </a:r>
          </a:p>
          <a:p>
            <a:pPr marL="0" indent="0">
              <a:buFontTx/>
              <a:buNone/>
            </a:pPr>
            <a:endParaRPr lang="it-IT" dirty="0"/>
          </a:p>
        </p:txBody>
      </p:sp>
      <p:sp>
        <p:nvSpPr>
          <p:cNvPr id="4" name="Segnaposto numero diapositiva 3"/>
          <p:cNvSpPr>
            <a:spLocks noGrp="1"/>
          </p:cNvSpPr>
          <p:nvPr>
            <p:ph type="sldNum" sz="quarter" idx="10"/>
          </p:nvPr>
        </p:nvSpPr>
        <p:spPr/>
        <p:txBody>
          <a:bodyPr/>
          <a:lstStyle/>
          <a:p>
            <a:fld id="{52433D3E-F54C-48E8-A022-6F7354A2C323}" type="slidenum">
              <a:rPr lang="it-IT" smtClean="0"/>
              <a:t>1</a:t>
            </a:fld>
            <a:endParaRPr lang="it-IT"/>
          </a:p>
        </p:txBody>
      </p:sp>
    </p:spTree>
    <p:extLst>
      <p:ext uri="{BB962C8B-B14F-4D97-AF65-F5344CB8AC3E}">
        <p14:creationId xmlns:p14="http://schemas.microsoft.com/office/powerpoint/2010/main" val="1147520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Anyway, it was soon realized that an alternative geographical unit should be selected for the study of the Geographic Variation. More precisely, the new geography should be able to incorporate people preferences toward provider location and must be homogenous along a number of dimensions so</a:t>
            </a:r>
            <a:r>
              <a:rPr lang="en-AU" baseline="0" dirty="0"/>
              <a:t> they allow meaningful geographical comparison. Another important property is that they have to be stable: small changes in the data should lead small changes in the definition of their boundaries, so the same set of areas can be meaningful used for a long period of time ( for example 5 years). The geographic areas will also be peer grouped for fair comparison. </a:t>
            </a:r>
          </a:p>
          <a:p>
            <a:r>
              <a:rPr lang="en-AU" baseline="0" dirty="0"/>
              <a:t>But most importantly these geographies are Customizable: meaning that they depend on the specific indicator.</a:t>
            </a:r>
          </a:p>
          <a:p>
            <a:r>
              <a:rPr lang="en-AU" baseline="0" dirty="0"/>
              <a:t>For example if you want to study variation in the number of GP visits it would make sense to group together people who tend to attend the same type of GPs. If you mix together people that go to different types of GP visits you may not find interesting variation in practice. So depending on the Research Question you may to ask you need to design different catchment areas.  They are called catchment areas  because usually you are looking at services. Catchment areas for GP services it means an area that catch most of the people that use the services in that area.</a:t>
            </a:r>
          </a:p>
          <a:p>
            <a:r>
              <a:rPr lang="en-AU" baseline="0" dirty="0"/>
              <a:t>We named this new Generation of service areas: Rational Primary Care Service Area.</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10</a:t>
            </a:fld>
            <a:endParaRPr lang="en-AU"/>
          </a:p>
        </p:txBody>
      </p:sp>
    </p:spTree>
    <p:extLst>
      <p:ext uri="{BB962C8B-B14F-4D97-AF65-F5344CB8AC3E}">
        <p14:creationId xmlns:p14="http://schemas.microsoft.com/office/powerpoint/2010/main" val="1341153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So what are the objective of this research ?</a:t>
            </a:r>
          </a:p>
          <a:p>
            <a:r>
              <a:rPr lang="en-AU" baseline="0" dirty="0"/>
              <a:t> </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11</a:t>
            </a:fld>
            <a:endParaRPr lang="en-AU"/>
          </a:p>
        </p:txBody>
      </p:sp>
    </p:spTree>
    <p:extLst>
      <p:ext uri="{BB962C8B-B14F-4D97-AF65-F5344CB8AC3E}">
        <p14:creationId xmlns:p14="http://schemas.microsoft.com/office/powerpoint/2010/main" val="3404716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r>
              <a:rPr lang="it-IT" dirty="0"/>
              <a:t>Basically this</a:t>
            </a:r>
            <a:r>
              <a:rPr lang="it-IT" baseline="0" dirty="0"/>
              <a:t> research has three important outcomes:</a:t>
            </a:r>
          </a:p>
          <a:p>
            <a:r>
              <a:rPr lang="it-IT" baseline="0" dirty="0"/>
              <a:t>The first Two were commisioned by AIHW</a:t>
            </a:r>
            <a:endParaRPr lang="it-IT" dirty="0"/>
          </a:p>
          <a:p>
            <a:r>
              <a:rPr lang="it-IT" dirty="0"/>
              <a:t>The</a:t>
            </a:r>
            <a:r>
              <a:rPr lang="it-IT" baseline="0" dirty="0"/>
              <a:t> identification of</a:t>
            </a:r>
            <a:r>
              <a:rPr lang="it-IT" dirty="0"/>
              <a:t> appropriate Peer groups for the PHN </a:t>
            </a:r>
            <a:r>
              <a:rPr lang="it-IT" baseline="0" dirty="0"/>
              <a:t> in order to enable fairer comparison within and across these service areas.</a:t>
            </a:r>
          </a:p>
          <a:p>
            <a:r>
              <a:rPr lang="it-IT" baseline="0" dirty="0"/>
              <a:t>Then how to design geographies optimally suited to study the geographic variation of Health related indicators.</a:t>
            </a:r>
          </a:p>
          <a:p>
            <a:r>
              <a:rPr lang="it-IT" baseline="0" dirty="0"/>
              <a:t>And finally  using this framework  The Department of Health want to model multiple scenarios to determine the optimal location for health services, as well as the number of people served in each scenario. </a:t>
            </a:r>
          </a:p>
          <a:p>
            <a:endParaRPr lang="it-IT" baseline="0" dirty="0"/>
          </a:p>
          <a:p>
            <a:r>
              <a:rPr lang="it-IT" baseline="0" dirty="0"/>
              <a:t>A common denominator of these three objectives is a good understanding of Accessibility. How to model Access to Health Care Services.</a:t>
            </a:r>
            <a:endParaRPr lang="it-IT" dirty="0"/>
          </a:p>
        </p:txBody>
      </p:sp>
      <p:sp>
        <p:nvSpPr>
          <p:cNvPr id="4" name="Segnaposto numero diapositiva 3"/>
          <p:cNvSpPr>
            <a:spLocks noGrp="1"/>
          </p:cNvSpPr>
          <p:nvPr>
            <p:ph type="sldNum" sz="quarter" idx="10"/>
          </p:nvPr>
        </p:nvSpPr>
        <p:spPr/>
        <p:txBody>
          <a:bodyPr/>
          <a:lstStyle/>
          <a:p>
            <a:fld id="{52433D3E-F54C-48E8-A022-6F7354A2C323}" type="slidenum">
              <a:rPr lang="it-IT" smtClean="0"/>
              <a:t>12</a:t>
            </a:fld>
            <a:endParaRPr lang="it-IT"/>
          </a:p>
        </p:txBody>
      </p:sp>
    </p:spTree>
    <p:extLst>
      <p:ext uri="{BB962C8B-B14F-4D97-AF65-F5344CB8AC3E}">
        <p14:creationId xmlns:p14="http://schemas.microsoft.com/office/powerpoint/2010/main" val="2851137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So How can we model Access to Health Care Services ?</a:t>
            </a:r>
          </a:p>
          <a:p>
            <a:r>
              <a:rPr lang="en-AU" baseline="0" dirty="0"/>
              <a:t> </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13</a:t>
            </a:fld>
            <a:endParaRPr lang="en-AU"/>
          </a:p>
        </p:txBody>
      </p:sp>
    </p:spTree>
    <p:extLst>
      <p:ext uri="{BB962C8B-B14F-4D97-AF65-F5344CB8AC3E}">
        <p14:creationId xmlns:p14="http://schemas.microsoft.com/office/powerpoint/2010/main" val="2485882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mentioned at the beginning a number of factors are</a:t>
            </a:r>
            <a:r>
              <a:rPr lang="en-AU" baseline="0" dirty="0"/>
              <a:t> known to increase the likelihood that people in certain areas will see a GP more often.</a:t>
            </a:r>
          </a:p>
          <a:p>
            <a:r>
              <a:rPr lang="en-AU" baseline="0" dirty="0"/>
              <a:t>These includes </a:t>
            </a:r>
          </a:p>
          <a:p>
            <a:r>
              <a:rPr lang="en-AU" baseline="0" dirty="0"/>
              <a:t>Non-spatial factor such as the Socio-economic and demographic composition of the population.</a:t>
            </a:r>
          </a:p>
          <a:p>
            <a:r>
              <a:rPr lang="en-AU" baseline="0" dirty="0"/>
              <a:t>And Spatial factors: The Availability of health services in the area from the supply side, the number of people living in that area from the demand side.</a:t>
            </a:r>
          </a:p>
          <a:p>
            <a:r>
              <a:rPr lang="en-AU" baseline="0" dirty="0"/>
              <a:t>And the travel time or distance between patient location and service points.</a:t>
            </a:r>
          </a:p>
          <a:p>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14</a:t>
            </a:fld>
            <a:endParaRPr lang="en-AU"/>
          </a:p>
        </p:txBody>
      </p:sp>
    </p:spTree>
    <p:extLst>
      <p:ext uri="{BB962C8B-B14F-4D97-AF65-F5344CB8AC3E}">
        <p14:creationId xmlns:p14="http://schemas.microsoft.com/office/powerpoint/2010/main" val="1443738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baseline="0" dirty="0"/>
              <a:t>Usually the two types of factors are studied separately</a:t>
            </a:r>
            <a:r>
              <a:rPr lang="it-IT" b="0" baseline="0" dirty="0"/>
              <a:t>. (For example, Khan Bantock and Luo focused on spatial access to health care. Carr-hill and Field emphasized Non Spatial factors.)</a:t>
            </a:r>
          </a:p>
          <a:p>
            <a:r>
              <a:rPr lang="it-IT" b="1" baseline="0" dirty="0"/>
              <a:t>There were few attemps to integrate the two categories variable,(</a:t>
            </a:r>
            <a:r>
              <a:rPr lang="it-IT" b="0" baseline="0" dirty="0"/>
              <a:t> using various technique such as the Principal Component Analysis, the Factor Analysis and The Equity Model).  </a:t>
            </a:r>
            <a:r>
              <a:rPr lang="it-IT" b="1" baseline="0" dirty="0"/>
              <a:t>However, all the existing techniques don’t take into account the effective spatial interaction between patient and providers. Or what is usually called the Revealed access to Health Services. They only consider the Potential Access.</a:t>
            </a:r>
          </a:p>
          <a:p>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15</a:t>
            </a:fld>
            <a:endParaRPr lang="en-AU"/>
          </a:p>
        </p:txBody>
      </p:sp>
    </p:spTree>
    <p:extLst>
      <p:ext uri="{BB962C8B-B14F-4D97-AF65-F5344CB8AC3E}">
        <p14:creationId xmlns:p14="http://schemas.microsoft.com/office/powerpoint/2010/main" val="97504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Example, given the geocoded information of the patients we can plot the 80 or 90 % of clients who live closest to the facility and identify  the Service Area. </a:t>
            </a:r>
            <a:r>
              <a:rPr lang="it-IT" b="1" baseline="0" dirty="0"/>
              <a:t>However, such patterns are not the results of individual choices about when and where to use services.</a:t>
            </a:r>
          </a:p>
          <a:p>
            <a:r>
              <a:rPr lang="it-IT" b="1" baseline="0" dirty="0"/>
              <a:t>Therefore the main challenge of this research is to integrate spatial and non-spatial factors into one framework for Assessing Revealed Access to healthcare.</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16</a:t>
            </a:fld>
            <a:endParaRPr lang="en-AU"/>
          </a:p>
        </p:txBody>
      </p:sp>
    </p:spTree>
    <p:extLst>
      <p:ext uri="{BB962C8B-B14F-4D97-AF65-F5344CB8AC3E}">
        <p14:creationId xmlns:p14="http://schemas.microsoft.com/office/powerpoint/2010/main" val="4192244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So let’s how we can actually do it !</a:t>
            </a:r>
          </a:p>
          <a:p>
            <a:r>
              <a:rPr lang="en-AU" baseline="0" dirty="0"/>
              <a:t> </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17</a:t>
            </a:fld>
            <a:endParaRPr lang="en-AU"/>
          </a:p>
        </p:txBody>
      </p:sp>
    </p:spTree>
    <p:extLst>
      <p:ext uri="{BB962C8B-B14F-4D97-AF65-F5344CB8AC3E}">
        <p14:creationId xmlns:p14="http://schemas.microsoft.com/office/powerpoint/2010/main" val="592993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first step is to identify the relevant demographic, socio-economic and geographic attributes</a:t>
            </a:r>
            <a:r>
              <a:rPr lang="en-AU" baseline="0" dirty="0"/>
              <a:t> needed to evaluate the degree of homogeneity in a specific area.  In this research we propose the following framework for reporting the PHNs Geographic Variation by SA3 level. This framework includes the Socio Economic Index for Australia and the Estimated Residential Population as non-spatial variables and the Accessibility Remoteness Index for Australia as spatial variable.</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18</a:t>
            </a:fld>
            <a:endParaRPr lang="en-AU"/>
          </a:p>
        </p:txBody>
      </p:sp>
    </p:spTree>
    <p:extLst>
      <p:ext uri="{BB962C8B-B14F-4D97-AF65-F5344CB8AC3E}">
        <p14:creationId xmlns:p14="http://schemas.microsoft.com/office/powerpoint/2010/main" val="4019904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More precisely for each SA3 we have as many records as the total</a:t>
            </a:r>
            <a:r>
              <a:rPr lang="en-AU" baseline="0" dirty="0"/>
              <a:t> number of smaller geographic units included in the Area (called SA1) and the attributes values. </a:t>
            </a:r>
            <a:r>
              <a:rPr lang="en-AU" i="0" baseline="0" dirty="0"/>
              <a:t>In this example the SA3 area includes 3 SA1s.</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19</a:t>
            </a:fld>
            <a:endParaRPr lang="en-AU"/>
          </a:p>
        </p:txBody>
      </p:sp>
    </p:spTree>
    <p:extLst>
      <p:ext uri="{BB962C8B-B14F-4D97-AF65-F5344CB8AC3E}">
        <p14:creationId xmlns:p14="http://schemas.microsoft.com/office/powerpoint/2010/main" val="167612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But before I</a:t>
            </a:r>
            <a:r>
              <a:rPr lang="en-AU" baseline="0" dirty="0"/>
              <a:t> get</a:t>
            </a:r>
            <a:r>
              <a:rPr lang="en-AU" dirty="0"/>
              <a:t> started, What I’d like to do</a:t>
            </a:r>
            <a:r>
              <a:rPr lang="en-AU" baseline="0" dirty="0"/>
              <a:t> now</a:t>
            </a:r>
            <a:r>
              <a:rPr lang="en-AU" dirty="0"/>
              <a:t> is give you a brief</a:t>
            </a:r>
            <a:r>
              <a:rPr lang="en-AU" baseline="0" dirty="0"/>
              <a:t> overview of this presentation:</a:t>
            </a:r>
          </a:p>
          <a:p>
            <a:r>
              <a:rPr lang="en-AU" baseline="0" dirty="0"/>
              <a:t> - Firstly I will introduce the problem of Geographic Variation in Health Care; and Why is it important to select an appropriate geographic unit to study the variation of health related indicators.</a:t>
            </a:r>
          </a:p>
          <a:p>
            <a:r>
              <a:rPr lang="en-AU" baseline="0" dirty="0"/>
              <a:t> -  In the second and third part of my presentation</a:t>
            </a:r>
          </a:p>
          <a:p>
            <a:r>
              <a:rPr lang="en-AU" baseline="0" dirty="0"/>
              <a:t>I will consider the case of Australia and discuss the outcomes of this research.</a:t>
            </a:r>
          </a:p>
          <a:p>
            <a:r>
              <a:rPr lang="en-AU" baseline="0" dirty="0"/>
              <a:t>Then I will move on to present some of the methodologies provided in the literature and their limitations.</a:t>
            </a:r>
          </a:p>
          <a:p>
            <a:r>
              <a:rPr lang="en-AU" baseline="0" dirty="0"/>
              <a:t>Finally I’m going to suggest some solutions to solve these difficulties and the Research plan to accomplish this work.</a:t>
            </a:r>
          </a:p>
          <a:p>
            <a:r>
              <a:rPr lang="en-AU" baseline="0" dirty="0"/>
              <a:t> </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2</a:t>
            </a:fld>
            <a:endParaRPr lang="en-AU"/>
          </a:p>
        </p:txBody>
      </p:sp>
    </p:spTree>
    <p:extLst>
      <p:ext uri="{BB962C8B-B14F-4D97-AF65-F5344CB8AC3E}">
        <p14:creationId xmlns:p14="http://schemas.microsoft.com/office/powerpoint/2010/main" val="1043789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example</a:t>
            </a:r>
            <a:r>
              <a:rPr lang="en-AU" baseline="0" dirty="0"/>
              <a:t> this SA1 has 6 values: the Socio-economic classification, the Accessibility category and the number of residents for each age group.</a:t>
            </a:r>
          </a:p>
          <a:p>
            <a:r>
              <a:rPr lang="en-AU" baseline="0" dirty="0"/>
              <a:t>Now the next stage is to define the concept of Homogeneity.</a:t>
            </a:r>
          </a:p>
          <a:p>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20</a:t>
            </a:fld>
            <a:endParaRPr lang="en-AU"/>
          </a:p>
        </p:txBody>
      </p:sp>
    </p:spTree>
    <p:extLst>
      <p:ext uri="{BB962C8B-B14F-4D97-AF65-F5344CB8AC3E}">
        <p14:creationId xmlns:p14="http://schemas.microsoft.com/office/powerpoint/2010/main" val="2626051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example, if we look at the area of Goulburn Yass, we observe that the socio-economic characteristics of the population are very different. The likelihood to find someone living in any of the decile section  of the socio-economic index is more or less</a:t>
            </a:r>
            <a:r>
              <a:rPr lang="en-AU" baseline="0" dirty="0"/>
              <a:t> the same. We can see the Blue Histogram of Goulburn Yass on the left hand side. This means that the uniform distribution has the minimum homogeneity. Similarly, in the Case of Australia ( the orange histogram in the figure) has a flat distribution, so it is the most heterogeneous in terms of any combination of the variables under study. Conversely, when all the population is concentrated in a single socio-economic class we have the maximum homogeneity so the geography can be easily classified.</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21</a:t>
            </a:fld>
            <a:endParaRPr lang="en-AU"/>
          </a:p>
        </p:txBody>
      </p:sp>
    </p:spTree>
    <p:extLst>
      <p:ext uri="{BB962C8B-B14F-4D97-AF65-F5344CB8AC3E}">
        <p14:creationId xmlns:p14="http://schemas.microsoft.com/office/powerpoint/2010/main" val="4003819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a:t>
            </a:r>
            <a:r>
              <a:rPr lang="en-AU" baseline="0" dirty="0"/>
              <a:t> the basis of</a:t>
            </a:r>
            <a:r>
              <a:rPr lang="en-AU" dirty="0"/>
              <a:t> this principle we proposed a novel technique to define the Homogeneity Index of a Distribution.</a:t>
            </a:r>
            <a:r>
              <a:rPr lang="en-AU" baseline="0" dirty="0"/>
              <a:t> And we computed</a:t>
            </a:r>
            <a:r>
              <a:rPr lang="en-AU" dirty="0"/>
              <a:t> this</a:t>
            </a:r>
            <a:r>
              <a:rPr lang="en-AU" baseline="0" dirty="0"/>
              <a:t> </a:t>
            </a:r>
            <a:r>
              <a:rPr lang="en-AU" dirty="0"/>
              <a:t>Index for the SA3 geography classified the distributions</a:t>
            </a:r>
            <a:r>
              <a:rPr lang="en-AU" baseline="0" dirty="0"/>
              <a:t> in terms of the SEIFA decile (the small circle underneath the distribution) and we realized that nearly half of these geographic units cannot be easily classified. Therefore, the SA3 catchment is not an appropriate unit of analysis.</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22</a:t>
            </a:fld>
            <a:endParaRPr lang="en-AU"/>
          </a:p>
        </p:txBody>
      </p:sp>
    </p:spTree>
    <p:extLst>
      <p:ext uri="{BB962C8B-B14F-4D97-AF65-F5344CB8AC3E}">
        <p14:creationId xmlns:p14="http://schemas.microsoft.com/office/powerpoint/2010/main" val="1490830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Finally,</a:t>
            </a:r>
            <a:r>
              <a:rPr lang="en-AU" baseline="0" dirty="0"/>
              <a:t> in order to group similar geographies we designed a metric which tells us the degree of dissimilarity between any two SA3. In this example the two distribution look like very similar: they have similar shape and classification but slightly different population size.</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23</a:t>
            </a:fld>
            <a:endParaRPr lang="en-AU"/>
          </a:p>
        </p:txBody>
      </p:sp>
    </p:spTree>
    <p:extLst>
      <p:ext uri="{BB962C8B-B14F-4D97-AF65-F5344CB8AC3E}">
        <p14:creationId xmlns:p14="http://schemas.microsoft.com/office/powerpoint/2010/main" val="897471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Now that we know what Homogeneity means and how we can compare any two geographic areas, we should encode in the model  the patients</a:t>
            </a:r>
            <a:r>
              <a:rPr lang="en-AU" baseline="0" dirty="0"/>
              <a:t> preferences about where to use services. The spatial interactions between patients and health providers can be explained using the definition of  the Localization Index in the Design process.</a:t>
            </a:r>
          </a:p>
          <a:p>
            <a:endParaRPr lang="en-AU" baseline="0" dirty="0"/>
          </a:p>
          <a:p>
            <a:r>
              <a:rPr lang="en-AU" baseline="0" dirty="0"/>
              <a:t> </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24</a:t>
            </a:fld>
            <a:endParaRPr lang="en-AU"/>
          </a:p>
        </p:txBody>
      </p:sp>
    </p:spTree>
    <p:extLst>
      <p:ext uri="{BB962C8B-B14F-4D97-AF65-F5344CB8AC3E}">
        <p14:creationId xmlns:p14="http://schemas.microsoft.com/office/powerpoint/2010/main" val="4131946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Basically the problem is to aggregate the patients’ postal areas into larger geographic clusters (zones or catchment areas) in a way that the latter are Homogeneous in terms of the Socio-economic distribution and patients’ Age/Sex distribution.  Regarding the Localization Index ,the Residents within the catchment area mostly attend the services in that area. Additionally, the output zones must have a compact geometric shape close to a circle or square such that they have minimal travel times and it has to be possible to travel between two points in a zone without having to pass another zone (Contiguity).</a:t>
            </a:r>
          </a:p>
          <a:p>
            <a:r>
              <a:rPr lang="en-US" baseline="0" dirty="0"/>
              <a:t>This qualitative description is actually defined in terms of these properties Contiguity, Compactness and No holes.</a:t>
            </a:r>
            <a:endParaRPr lang="en-AU" baseline="0" dirty="0"/>
          </a:p>
        </p:txBody>
      </p:sp>
      <p:sp>
        <p:nvSpPr>
          <p:cNvPr id="4" name="Slide Number Placeholder 3"/>
          <p:cNvSpPr>
            <a:spLocks noGrp="1"/>
          </p:cNvSpPr>
          <p:nvPr>
            <p:ph type="sldNum" sz="quarter" idx="10"/>
          </p:nvPr>
        </p:nvSpPr>
        <p:spPr/>
        <p:txBody>
          <a:bodyPr/>
          <a:lstStyle/>
          <a:p>
            <a:fld id="{1C4D310A-9F9D-4B54-825F-74C3318F1AB8}" type="slidenum">
              <a:rPr lang="en-AU" smtClean="0"/>
              <a:t>25</a:t>
            </a:fld>
            <a:endParaRPr lang="en-AU"/>
          </a:p>
        </p:txBody>
      </p:sp>
    </p:spTree>
    <p:extLst>
      <p:ext uri="{BB962C8B-B14F-4D97-AF65-F5344CB8AC3E}">
        <p14:creationId xmlns:p14="http://schemas.microsoft.com/office/powerpoint/2010/main" val="708982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a:t>
            </a:r>
            <a:r>
              <a:rPr lang="en-AU" baseline="0" dirty="0"/>
              <a:t> this example, the whole area contains four POA. The POAs contain different groups of Medicare beneficiaries ( for example age group, socio-economic class or different combination of those variables) and providers who provided some Medicare service within a study period.  Ideally, the population inside a POA obtains all of its primary care from clinicians within the POA.</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26</a:t>
            </a:fld>
            <a:endParaRPr lang="en-AU"/>
          </a:p>
        </p:txBody>
      </p:sp>
    </p:spTree>
    <p:extLst>
      <p:ext uri="{BB962C8B-B14F-4D97-AF65-F5344CB8AC3E}">
        <p14:creationId xmlns:p14="http://schemas.microsoft.com/office/powerpoint/2010/main" val="2796840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However, it is likely that most patients seek care in other areas and the overall  demand ( represented by the arcs) within the catchment</a:t>
            </a:r>
            <a:r>
              <a:rPr lang="en-AU" baseline="0" dirty="0"/>
              <a:t> is uncover.</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27</a:t>
            </a:fld>
            <a:endParaRPr lang="en-AU"/>
          </a:p>
        </p:txBody>
      </p:sp>
    </p:spTree>
    <p:extLst>
      <p:ext uri="{BB962C8B-B14F-4D97-AF65-F5344CB8AC3E}">
        <p14:creationId xmlns:p14="http://schemas.microsoft.com/office/powerpoint/2010/main" val="551093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Conversely,</a:t>
            </a:r>
            <a:r>
              <a:rPr lang="en-AU" baseline="0" dirty="0"/>
              <a:t> if we select the whole area we maximize the number of people served within the catchment (max localization index) but we have a very heterogeneous population ( min Homogeneity Index).</a:t>
            </a:r>
          </a:p>
          <a:p>
            <a:r>
              <a:rPr lang="en-AU" dirty="0"/>
              <a:t>In view of the previous example it’s quite natural to ask the following question: </a:t>
            </a:r>
          </a:p>
          <a:p>
            <a:r>
              <a:rPr lang="en-AU" dirty="0"/>
              <a:t>How</a:t>
            </a:r>
            <a:r>
              <a:rPr lang="en-AU" baseline="0" dirty="0"/>
              <a:t> do we decide which is the best solution when we want to maximize two criteria that are clearly in conflict?</a:t>
            </a:r>
          </a:p>
          <a:p>
            <a:r>
              <a:rPr lang="en-AU" dirty="0"/>
              <a:t>In</a:t>
            </a:r>
            <a:r>
              <a:rPr lang="en-AU" baseline="0" dirty="0"/>
              <a:t> this work the two competing objectives are engaged proposing a new multi-objective framework.</a:t>
            </a:r>
          </a:p>
          <a:p>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28</a:t>
            </a:fld>
            <a:endParaRPr lang="en-AU"/>
          </a:p>
        </p:txBody>
      </p:sp>
    </p:spTree>
    <p:extLst>
      <p:ext uri="{BB962C8B-B14F-4D97-AF65-F5344CB8AC3E}">
        <p14:creationId xmlns:p14="http://schemas.microsoft.com/office/powerpoint/2010/main" val="3884540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The framework involves the application of a model to a study area which has been partitioned into zones. The definition of these zonal boundaries involves the selection of the scale of the study (e.g. the number of POAs within a catchment area) and the aggregation of the data to match the choice of scale ( how to aggregate the POA to obtain a given number of catchment areas).  The effects of these problems are known to researchers as the scale effect and the zoning effect.  </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29</a:t>
            </a:fld>
            <a:endParaRPr lang="en-AU"/>
          </a:p>
        </p:txBody>
      </p:sp>
    </p:spTree>
    <p:extLst>
      <p:ext uri="{BB962C8B-B14F-4D97-AF65-F5344CB8AC3E}">
        <p14:creationId xmlns:p14="http://schemas.microsoft.com/office/powerpoint/2010/main" val="393911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What</a:t>
            </a:r>
            <a:r>
              <a:rPr lang="en-AU" baseline="0" dirty="0"/>
              <a:t> is geographic variation in Health Care ?</a:t>
            </a:r>
          </a:p>
          <a:p>
            <a:r>
              <a:rPr lang="en-AU" baseline="0" dirty="0"/>
              <a:t>It is an effort to compare patterns and costs of health care delivered in different geographic regions.</a:t>
            </a:r>
          </a:p>
          <a:p>
            <a:r>
              <a:rPr lang="en-AU" baseline="0" dirty="0"/>
              <a:t>An what you want to try to do is to determine how much the rates of utilization or costs of care vary in different geographic settings.</a:t>
            </a:r>
          </a:p>
          <a:p>
            <a:endParaRPr lang="en-AU" baseline="0" dirty="0"/>
          </a:p>
          <a:p>
            <a:r>
              <a:rPr lang="en-AU" baseline="0" dirty="0"/>
              <a:t>And  Why do we care ?</a:t>
            </a:r>
          </a:p>
          <a:p>
            <a:endParaRPr lang="en-AU" baseline="0" dirty="0"/>
          </a:p>
          <a:p>
            <a:r>
              <a:rPr lang="en-AU" baseline="0" dirty="0"/>
              <a:t>Because part of this  variation may not be explained by demographic factors, socio-economic conditions or other determinants of health needs.</a:t>
            </a:r>
          </a:p>
          <a:p>
            <a:endParaRPr lang="en-AU" baseline="0" dirty="0"/>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1C4D310A-9F9D-4B54-825F-74C3318F1AB8}" type="slidenum">
              <a:rPr lang="en-AU" smtClean="0"/>
              <a:t>3</a:t>
            </a:fld>
            <a:endParaRPr lang="en-AU"/>
          </a:p>
        </p:txBody>
      </p:sp>
    </p:spTree>
    <p:extLst>
      <p:ext uri="{BB962C8B-B14F-4D97-AF65-F5344CB8AC3E}">
        <p14:creationId xmlns:p14="http://schemas.microsoft.com/office/powerpoint/2010/main" val="1217801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This picture presents how the zoning and scale effects affect the Homogeneity and Localization Indices. In this example, the study area consists of 20 POAS and the aggregation occurs for 5,2 and 1 output zone. By aggregating the POAs into 5,2 or 1 output zone (the scale effect takes place) and both objectives go in opposite directions: the most aggregate level is the one that maximises the Localization Index but it is also the least Homogeneous.. Like the case of Australia is the most heterogeneous level.</a:t>
            </a:r>
          </a:p>
          <a:p>
            <a:r>
              <a:rPr lang="en-AU" baseline="0" dirty="0"/>
              <a:t>Moreover, a critical issue with units of analysis is their population’s size heterogeneity; the greater the heterogeneity the greater the likelihood of observing extra-variation attributable to the population’s size rather than to variation in practice.  Therefore the variation within the 5 output zones is smaller then the variation within the 2 output zones.</a:t>
            </a:r>
          </a:p>
          <a:p>
            <a:r>
              <a:rPr lang="en-AU" baseline="0" dirty="0"/>
              <a:t>So in the Design process we should disaggregate a very heterogeneous population into very homogeneous sub-populations with a similar population size, while maximising the overall demand covered ( maximising the Localization index). This can be done only as a compromise: for example by imposing different thresholds for the mentioned objectives to control the scale and zoning effect.</a:t>
            </a:r>
          </a:p>
          <a:p>
            <a:endParaRPr lang="en-AU" baseline="0" dirty="0"/>
          </a:p>
          <a:p>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30</a:t>
            </a:fld>
            <a:endParaRPr lang="en-AU"/>
          </a:p>
        </p:txBody>
      </p:sp>
    </p:spTree>
    <p:extLst>
      <p:ext uri="{BB962C8B-B14F-4D97-AF65-F5344CB8AC3E}">
        <p14:creationId xmlns:p14="http://schemas.microsoft.com/office/powerpoint/2010/main" val="2762499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example, in the aggregation tool we can specify the number of cases</a:t>
            </a:r>
            <a:r>
              <a:rPr lang="en-AU" baseline="0" dirty="0"/>
              <a:t> and the population included in the zone to control the scale and zoning effect. While the algorithm computes the best partition  that maximise the homogeneity index with the aforementioned properties. </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31</a:t>
            </a:fld>
            <a:endParaRPr lang="en-AU"/>
          </a:p>
        </p:txBody>
      </p:sp>
    </p:spTree>
    <p:extLst>
      <p:ext uri="{BB962C8B-B14F-4D97-AF65-F5344CB8AC3E}">
        <p14:creationId xmlns:p14="http://schemas.microsoft.com/office/powerpoint/2010/main" val="3665288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And Finally </a:t>
            </a:r>
            <a:r>
              <a:rPr lang="en-AU" dirty="0"/>
              <a:t>This framework is a valuable tool to identify areas with low supply of primary care. This is the last part of the project commissioned by the DOH.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endParaRPr lang="en-AU" baseline="0" dirty="0"/>
          </a:p>
          <a:p>
            <a:r>
              <a:rPr lang="en-AU" baseline="0" dirty="0"/>
              <a:t> </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32</a:t>
            </a:fld>
            <a:endParaRPr lang="en-AU"/>
          </a:p>
        </p:txBody>
      </p:sp>
    </p:spTree>
    <p:extLst>
      <p:ext uri="{BB962C8B-B14F-4D97-AF65-F5344CB8AC3E}">
        <p14:creationId xmlns:p14="http://schemas.microsoft.com/office/powerpoint/2010/main" val="1575777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More precisely, we will conduct a supply</a:t>
            </a:r>
            <a:r>
              <a:rPr lang="en-AU" baseline="0" dirty="0"/>
              <a:t> and demand study focusing on the GP Workforce initially, to analyse:</a:t>
            </a:r>
          </a:p>
          <a:p>
            <a:pPr marL="171450" indent="-171450">
              <a:buFontTx/>
              <a:buChar char="-"/>
            </a:pPr>
            <a:r>
              <a:rPr lang="en-AU" baseline="0" dirty="0"/>
              <a:t>How long and far patients currently travel to access Primary Health Services.</a:t>
            </a:r>
          </a:p>
          <a:p>
            <a:pPr marL="171450" indent="-171450">
              <a:buFontTx/>
              <a:buChar char="-"/>
            </a:pPr>
            <a:r>
              <a:rPr lang="en-AU" baseline="0" dirty="0"/>
              <a:t>What distance should patients be expected to travel given a specific distribution of providers.</a:t>
            </a:r>
          </a:p>
          <a:p>
            <a:pPr marL="0" indent="0">
              <a:buFontTx/>
              <a:buNone/>
            </a:pPr>
            <a:r>
              <a:rPr lang="en-AU" baseline="0" dirty="0"/>
              <a:t>Moreover, this research provides information about doctors and practice such as age/sex/ethnicity or whether trained in Australia or overseas and how these characteristics impact on distribution and serviced offered. </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33</a:t>
            </a:fld>
            <a:endParaRPr lang="en-AU"/>
          </a:p>
        </p:txBody>
      </p:sp>
    </p:spTree>
    <p:extLst>
      <p:ext uri="{BB962C8B-B14F-4D97-AF65-F5344CB8AC3E}">
        <p14:creationId xmlns:p14="http://schemas.microsoft.com/office/powerpoint/2010/main" val="2417786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Although the main targets of this research are three.</a:t>
            </a:r>
            <a:r>
              <a:rPr lang="en-AU" baseline="0" dirty="0"/>
              <a:t> These components are embedded in a Complex Architecture of different stages and tool.</a:t>
            </a:r>
          </a:p>
          <a:p>
            <a:r>
              <a:rPr lang="en-AU" baseline="0" dirty="0"/>
              <a:t> </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34</a:t>
            </a:fld>
            <a:endParaRPr lang="en-AU"/>
          </a:p>
        </p:txBody>
      </p:sp>
    </p:spTree>
    <p:extLst>
      <p:ext uri="{BB962C8B-B14F-4D97-AF65-F5344CB8AC3E}">
        <p14:creationId xmlns:p14="http://schemas.microsoft.com/office/powerpoint/2010/main" val="4022990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 The Architecture components can be easily described in two main processes of distinct stages. In the initial stage the data are filtered according to a specific category such as: GP or Specialist visits. Then the tables are sampled in one or more observation time frames for the selected geographic area. The final step in the Analysis process is to produce a votes matrix which summarizes people preferences to different locations, that contains all the information regarding the patient mobility within the study area. </a:t>
            </a:r>
          </a:p>
          <a:p>
            <a:r>
              <a:rPr lang="en-AU" baseline="0" dirty="0"/>
              <a:t>The next stages are the core of the project . In the Design stage the user determines the relevant catchments’ properties, then the proposed model serves as a basis for the partitioning engine to produce Customizable Rational Primary Care Service Area. These geographies will also be peer grouped in order to compare the goodness in the benchmark module with other geographical units like SA3.  Finally the integration of the zoning scheme output with the Simulation tool provides a framework suitable for the analysis of the key variables to identify the best health service allocation to increase the level of Accessibility.</a:t>
            </a:r>
          </a:p>
          <a:p>
            <a:r>
              <a:rPr lang="en-AU" baseline="0" dirty="0"/>
              <a:t>All these tools are linked by several interfaces with a Graphical User interface  useful to analyse the patient pattern behaviour and visualize the geographic variations in health care based on the patient’s place of residence.</a:t>
            </a:r>
          </a:p>
          <a:p>
            <a:r>
              <a:rPr lang="en-AU" baseline="0" dirty="0"/>
              <a:t>The first three stages of the project have been accomplished and we are currently working on the final phase of the SA3 peer Grouping.</a:t>
            </a:r>
          </a:p>
          <a:p>
            <a:r>
              <a:rPr lang="en-AU" baseline="0" dirty="0"/>
              <a:t>We have built the patient flows needed by the graph partitioning algorithm to produce the first set of RPCSAs.  A mathematical formulation of the problem has been given although the user requirements should be clarified and documented to generate the corresponding specifications such as the number of cases and the population size..</a:t>
            </a:r>
          </a:p>
          <a:p>
            <a:r>
              <a:rPr lang="en-AU" baseline="0" dirty="0"/>
              <a:t>Regarding the Peer grouping we proposed and implemented a method for comparing any two geographical areas in terms of Demographic, socio-economic and infrastructure variables. Additionally we developed an interface for displaying those variables and the diversity within and across geographical areas.</a:t>
            </a:r>
          </a:p>
          <a:p>
            <a:r>
              <a:rPr lang="en-AU" baseline="0" dirty="0"/>
              <a:t>Therefore the next stages of this work are:</a:t>
            </a:r>
          </a:p>
          <a:p>
            <a:r>
              <a:rPr lang="en-AU" baseline="0" dirty="0"/>
              <a:t>Finalizing the Peer Grouping Classification (End of August)</a:t>
            </a:r>
          </a:p>
          <a:p>
            <a:r>
              <a:rPr lang="en-AU" baseline="0" dirty="0"/>
              <a:t>For the end of this year produce the first set of CRPCSA and compare the result with other geographies.</a:t>
            </a:r>
          </a:p>
          <a:p>
            <a:r>
              <a:rPr lang="en-AU" baseline="0" dirty="0"/>
              <a:t>Then in the next academic year we will start the implementation of the simulation tool and the integration with a Visualization interface.</a:t>
            </a:r>
          </a:p>
          <a:p>
            <a:r>
              <a:rPr lang="en-AU" baseline="0" dirty="0"/>
              <a:t>In the last year we planned to publish at least two papers on the Peer grouping methodology and the design of Rational Primary Care Service Areas.</a:t>
            </a:r>
          </a:p>
          <a:p>
            <a:r>
              <a:rPr lang="en-AU" baseline="0" dirty="0"/>
              <a:t>A more detailed scheduled is reported in the COC document.</a:t>
            </a:r>
          </a:p>
          <a:p>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35</a:t>
            </a:fld>
            <a:endParaRPr lang="en-AU"/>
          </a:p>
        </p:txBody>
      </p:sp>
    </p:spTree>
    <p:extLst>
      <p:ext uri="{BB962C8B-B14F-4D97-AF65-F5344CB8AC3E}">
        <p14:creationId xmlns:p14="http://schemas.microsoft.com/office/powerpoint/2010/main" val="3543451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Regarding the Peer grouping we proposed and implemented a method for comparing any two geographical areas in terms of Demographic, socio-economic and infrastructure variables. Additionally we developed an interface for displaying those variables and the diversity within and across geographical areas. And we planned to produce the first technical report on the Geographic Variation of PHN. Hopefully, I planned to Finalize the Peer Grouping Classification for the end of August.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p:txBody>
      </p:sp>
      <p:sp>
        <p:nvSpPr>
          <p:cNvPr id="4" name="Slide Number Placeholder 3"/>
          <p:cNvSpPr>
            <a:spLocks noGrp="1"/>
          </p:cNvSpPr>
          <p:nvPr>
            <p:ph type="sldNum" sz="quarter" idx="10"/>
          </p:nvPr>
        </p:nvSpPr>
        <p:spPr/>
        <p:txBody>
          <a:bodyPr/>
          <a:lstStyle/>
          <a:p>
            <a:fld id="{1C4D310A-9F9D-4B54-825F-74C3318F1AB8}" type="slidenum">
              <a:rPr lang="en-AU" smtClean="0"/>
              <a:t>36</a:t>
            </a:fld>
            <a:endParaRPr lang="en-AU"/>
          </a:p>
        </p:txBody>
      </p:sp>
    </p:spTree>
    <p:extLst>
      <p:ext uri="{BB962C8B-B14F-4D97-AF65-F5344CB8AC3E}">
        <p14:creationId xmlns:p14="http://schemas.microsoft.com/office/powerpoint/2010/main" val="2205797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Concerning the Catchment Area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We have built the patient flows needed by the graph partitioning algorithm to produce the first set of RPCSAs.  A mathematical formulation of the problem has been given although the user requirements should be clarified and documented to generate the corresponding specifications such as the number of cases and the population size.. We planned to produce the first set of CRPCSA and compare the result with other geographies for the beginning of </a:t>
            </a:r>
            <a:r>
              <a:rPr lang="en-AU" baseline="0" dirty="0" err="1"/>
              <a:t>Febraury</a:t>
            </a:r>
            <a:r>
              <a:rPr lang="en-AU"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p:txBody>
      </p:sp>
      <p:sp>
        <p:nvSpPr>
          <p:cNvPr id="4" name="Slide Number Placeholder 3"/>
          <p:cNvSpPr>
            <a:spLocks noGrp="1"/>
          </p:cNvSpPr>
          <p:nvPr>
            <p:ph type="sldNum" sz="quarter" idx="10"/>
          </p:nvPr>
        </p:nvSpPr>
        <p:spPr/>
        <p:txBody>
          <a:bodyPr/>
          <a:lstStyle/>
          <a:p>
            <a:fld id="{1C4D310A-9F9D-4B54-825F-74C3318F1AB8}" type="slidenum">
              <a:rPr lang="en-AU" smtClean="0"/>
              <a:t>37</a:t>
            </a:fld>
            <a:endParaRPr lang="en-AU"/>
          </a:p>
        </p:txBody>
      </p:sp>
    </p:spTree>
    <p:extLst>
      <p:ext uri="{BB962C8B-B14F-4D97-AF65-F5344CB8AC3E}">
        <p14:creationId xmlns:p14="http://schemas.microsoft.com/office/powerpoint/2010/main" val="32290869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Then in the next academic year we will start the implementation of the simulation tool and</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38</a:t>
            </a:fld>
            <a:endParaRPr lang="en-AU"/>
          </a:p>
        </p:txBody>
      </p:sp>
    </p:spTree>
    <p:extLst>
      <p:ext uri="{BB962C8B-B14F-4D97-AF65-F5344CB8AC3E}">
        <p14:creationId xmlns:p14="http://schemas.microsoft.com/office/powerpoint/2010/main" val="1603809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visualization</a:t>
            </a:r>
            <a:r>
              <a:rPr lang="en-US" baseline="0" dirty="0"/>
              <a:t> tool</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39</a:t>
            </a:fld>
            <a:endParaRPr lang="en-AU"/>
          </a:p>
        </p:txBody>
      </p:sp>
    </p:spTree>
    <p:extLst>
      <p:ext uri="{BB962C8B-B14F-4D97-AF65-F5344CB8AC3E}">
        <p14:creationId xmlns:p14="http://schemas.microsoft.com/office/powerpoint/2010/main" val="31699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example, in 2012-2013</a:t>
            </a:r>
            <a:r>
              <a:rPr lang="en-AU" baseline="0" dirty="0"/>
              <a:t> Australians who were Very high and Frequent GP attenders (so people that Had more than 12 visits in a year) were more likely to be older and live in areas with the most socio-economic disadvantaged.</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4</a:t>
            </a:fld>
            <a:endParaRPr lang="en-AU"/>
          </a:p>
        </p:txBody>
      </p:sp>
    </p:spTree>
    <p:extLst>
      <p:ext uri="{BB962C8B-B14F-4D97-AF65-F5344CB8AC3E}">
        <p14:creationId xmlns:p14="http://schemas.microsoft.com/office/powerpoint/2010/main" val="31660969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year I’ll deploy</a:t>
            </a:r>
            <a:r>
              <a:rPr lang="en-US" baseline="0" dirty="0"/>
              <a:t> the application to study the spatial and temporal pattern of patient behavior in collaboration with </a:t>
            </a:r>
            <a:r>
              <a:rPr lang="en-US" baseline="0" dirty="0" err="1"/>
              <a:t>Farshid</a:t>
            </a:r>
            <a:r>
              <a:rPr lang="en-US" baseline="0" dirty="0"/>
              <a:t>. And I planned to publish three papers on the three topic of my research.</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40</a:t>
            </a:fld>
            <a:endParaRPr lang="en-AU"/>
          </a:p>
        </p:txBody>
      </p:sp>
    </p:spTree>
    <p:extLst>
      <p:ext uri="{BB962C8B-B14F-4D97-AF65-F5344CB8AC3E}">
        <p14:creationId xmlns:p14="http://schemas.microsoft.com/office/powerpoint/2010/main" val="1048523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However, if we look at the Local variation</a:t>
            </a:r>
            <a:r>
              <a:rPr lang="en-AU" baseline="0" dirty="0"/>
              <a:t> among GP attenders across similar areas:</a:t>
            </a:r>
          </a:p>
          <a:p>
            <a:r>
              <a:rPr lang="en-AU" baseline="0" dirty="0"/>
              <a:t>With similar age, education and income than you observe that some people have much higher utilization than some others.</a:t>
            </a:r>
          </a:p>
          <a:p>
            <a:r>
              <a:rPr lang="en-AU" baseline="0" dirty="0"/>
              <a:t>Why the percentage of Very Frequent GP attenders is much higher in the area of Inner West Sydney compared to the area of Australian Capital Territory ?</a:t>
            </a:r>
          </a:p>
          <a:p>
            <a:r>
              <a:rPr lang="en-AU" baseline="0" dirty="0"/>
              <a:t>For example people living in Sydney may have easier access to care or it may indicate that some people are having unnecessary and potentially harmful tests or treatments . So providers generate demand beyond what is clinically necessary.</a:t>
            </a:r>
          </a:p>
          <a:p>
            <a:r>
              <a:rPr lang="en-AU" baseline="0" dirty="0"/>
              <a:t>So the complex question is </a:t>
            </a:r>
            <a:r>
              <a:rPr lang="it-IT" baseline="0" dirty="0"/>
              <a:t>why medical practice varies from place to place?</a:t>
            </a:r>
          </a:p>
          <a:p>
            <a:r>
              <a:rPr lang="it-IT" baseline="0" dirty="0"/>
              <a:t>Which variations- or what proportion of variation- are good (or warranted) and which are bad (unwarranted) ?</a:t>
            </a:r>
          </a:p>
          <a:p>
            <a:r>
              <a:rPr lang="it-IT" baseline="0" dirty="0"/>
              <a:t>Are the regions or practitioners with high rates over-providing, or are the low ones under-providing, or does the ‘best’ rate lie somewhere in the middle (or beyhond either end) ?</a:t>
            </a:r>
          </a:p>
          <a:p>
            <a:r>
              <a:rPr lang="it-IT" baseline="0" dirty="0"/>
              <a:t>In order to answer at these questions and explain this variation, we have to select an appropriate geographic unit, such that spatial comparison are meaningful and interpretable.</a:t>
            </a:r>
            <a:endParaRPr lang="en-AU" dirty="0"/>
          </a:p>
          <a:p>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5</a:t>
            </a:fld>
            <a:endParaRPr lang="en-AU"/>
          </a:p>
        </p:txBody>
      </p:sp>
    </p:spTree>
    <p:extLst>
      <p:ext uri="{BB962C8B-B14F-4D97-AF65-F5344CB8AC3E}">
        <p14:creationId xmlns:p14="http://schemas.microsoft.com/office/powerpoint/2010/main" val="231910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The geographic unit used in Australia was the Medicare Locals.</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6</a:t>
            </a:fld>
            <a:endParaRPr lang="en-AU"/>
          </a:p>
        </p:txBody>
      </p:sp>
    </p:spTree>
    <p:extLst>
      <p:ext uri="{BB962C8B-B14F-4D97-AF65-F5344CB8AC3E}">
        <p14:creationId xmlns:p14="http://schemas.microsoft.com/office/powerpoint/2010/main" val="1237150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However these</a:t>
            </a:r>
            <a:r>
              <a:rPr lang="en-AU" baseline="0" dirty="0"/>
              <a:t> administrative boundaries suffer of a limitation: </a:t>
            </a:r>
          </a:p>
          <a:p>
            <a:r>
              <a:rPr lang="en-AU" baseline="0" dirty="0"/>
              <a:t>They vary considerably in population size, health and socioeconomic status and geographic area. So the National Health Performance Authority have documented the variance between the 61 MLs of GP attendance  and acute care by allocating each ML to one of seven peer groups.</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7</a:t>
            </a:fld>
            <a:endParaRPr lang="en-AU"/>
          </a:p>
        </p:txBody>
      </p:sp>
    </p:spTree>
    <p:extLst>
      <p:ext uri="{BB962C8B-B14F-4D97-AF65-F5344CB8AC3E}">
        <p14:creationId xmlns:p14="http://schemas.microsoft.com/office/powerpoint/2010/main" val="394499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However,</a:t>
            </a:r>
            <a:r>
              <a:rPr lang="en-AU" baseline="0" dirty="0"/>
              <a:t> from 1 July 2015 MLs have been replaced by a smaller number of Primary Health Network. The 31 PHNs areas are much larger in size and have greater diversity in their populations’ characteristics and have therefore not been grouped.</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8</a:t>
            </a:fld>
            <a:endParaRPr lang="en-AU"/>
          </a:p>
        </p:txBody>
      </p:sp>
    </p:spTree>
    <p:extLst>
      <p:ext uri="{BB962C8B-B14F-4D97-AF65-F5344CB8AC3E}">
        <p14:creationId xmlns:p14="http://schemas.microsoft.com/office/powerpoint/2010/main" val="212968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Instead the Authority reported the variation using smaller local</a:t>
            </a:r>
            <a:r>
              <a:rPr lang="en-AU" baseline="0" dirty="0"/>
              <a:t> areas (SA3).</a:t>
            </a:r>
            <a:endParaRPr lang="en-AU" dirty="0"/>
          </a:p>
        </p:txBody>
      </p:sp>
      <p:sp>
        <p:nvSpPr>
          <p:cNvPr id="4" name="Slide Number Placeholder 3"/>
          <p:cNvSpPr>
            <a:spLocks noGrp="1"/>
          </p:cNvSpPr>
          <p:nvPr>
            <p:ph type="sldNum" sz="quarter" idx="10"/>
          </p:nvPr>
        </p:nvSpPr>
        <p:spPr/>
        <p:txBody>
          <a:bodyPr/>
          <a:lstStyle/>
          <a:p>
            <a:fld id="{1C4D310A-9F9D-4B54-825F-74C3318F1AB8}" type="slidenum">
              <a:rPr lang="en-AU" smtClean="0"/>
              <a:t>9</a:t>
            </a:fld>
            <a:endParaRPr lang="en-AU"/>
          </a:p>
        </p:txBody>
      </p:sp>
    </p:spTree>
    <p:extLst>
      <p:ext uri="{BB962C8B-B14F-4D97-AF65-F5344CB8AC3E}">
        <p14:creationId xmlns:p14="http://schemas.microsoft.com/office/powerpoint/2010/main" val="3539087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490C71D-4221-48AC-BAC7-80E232061962}" type="datetimeFigureOut">
              <a:rPr lang="en-AU" smtClean="0"/>
              <a:t>21/07/2016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1072B9-5C27-4819-B7A1-7EC6CF281DCB}" type="slidenum">
              <a:rPr lang="en-AU" smtClean="0"/>
              <a:t>‹#›</a:t>
            </a:fld>
            <a:endParaRPr lang="en-AU"/>
          </a:p>
        </p:txBody>
      </p:sp>
    </p:spTree>
    <p:extLst>
      <p:ext uri="{BB962C8B-B14F-4D97-AF65-F5344CB8AC3E}">
        <p14:creationId xmlns:p14="http://schemas.microsoft.com/office/powerpoint/2010/main" val="4250015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490C71D-4221-48AC-BAC7-80E232061962}" type="datetimeFigureOut">
              <a:rPr lang="en-AU" smtClean="0"/>
              <a:t>21/07/2016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1072B9-5C27-4819-B7A1-7EC6CF281DCB}" type="slidenum">
              <a:rPr lang="en-AU" smtClean="0"/>
              <a:t>‹#›</a:t>
            </a:fld>
            <a:endParaRPr lang="en-AU"/>
          </a:p>
        </p:txBody>
      </p:sp>
    </p:spTree>
    <p:extLst>
      <p:ext uri="{BB962C8B-B14F-4D97-AF65-F5344CB8AC3E}">
        <p14:creationId xmlns:p14="http://schemas.microsoft.com/office/powerpoint/2010/main" val="319709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490C71D-4221-48AC-BAC7-80E232061962}" type="datetimeFigureOut">
              <a:rPr lang="en-AU" smtClean="0"/>
              <a:t>21/07/2016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1072B9-5C27-4819-B7A1-7EC6CF281DCB}" type="slidenum">
              <a:rPr lang="en-AU" smtClean="0"/>
              <a:t>‹#›</a:t>
            </a:fld>
            <a:endParaRPr lang="en-AU"/>
          </a:p>
        </p:txBody>
      </p:sp>
    </p:spTree>
    <p:extLst>
      <p:ext uri="{BB962C8B-B14F-4D97-AF65-F5344CB8AC3E}">
        <p14:creationId xmlns:p14="http://schemas.microsoft.com/office/powerpoint/2010/main" val="2730782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490C71D-4221-48AC-BAC7-80E232061962}" type="datetimeFigureOut">
              <a:rPr lang="en-AU" smtClean="0"/>
              <a:t>21/07/2016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1072B9-5C27-4819-B7A1-7EC6CF281DCB}" type="slidenum">
              <a:rPr lang="en-AU" smtClean="0"/>
              <a:t>‹#›</a:t>
            </a:fld>
            <a:endParaRPr lang="en-AU"/>
          </a:p>
        </p:txBody>
      </p:sp>
    </p:spTree>
    <p:extLst>
      <p:ext uri="{BB962C8B-B14F-4D97-AF65-F5344CB8AC3E}">
        <p14:creationId xmlns:p14="http://schemas.microsoft.com/office/powerpoint/2010/main" val="228786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90C71D-4221-48AC-BAC7-80E232061962}" type="datetimeFigureOut">
              <a:rPr lang="en-AU" smtClean="0"/>
              <a:t>21/07/2016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1072B9-5C27-4819-B7A1-7EC6CF281DCB}" type="slidenum">
              <a:rPr lang="en-AU" smtClean="0"/>
              <a:t>‹#›</a:t>
            </a:fld>
            <a:endParaRPr lang="en-AU"/>
          </a:p>
        </p:txBody>
      </p:sp>
    </p:spTree>
    <p:extLst>
      <p:ext uri="{BB962C8B-B14F-4D97-AF65-F5344CB8AC3E}">
        <p14:creationId xmlns:p14="http://schemas.microsoft.com/office/powerpoint/2010/main" val="173939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490C71D-4221-48AC-BAC7-80E232061962}" type="datetimeFigureOut">
              <a:rPr lang="en-AU" smtClean="0"/>
              <a:t>21/07/2016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11072B9-5C27-4819-B7A1-7EC6CF281DCB}" type="slidenum">
              <a:rPr lang="en-AU" smtClean="0"/>
              <a:t>‹#›</a:t>
            </a:fld>
            <a:endParaRPr lang="en-AU"/>
          </a:p>
        </p:txBody>
      </p:sp>
    </p:spTree>
    <p:extLst>
      <p:ext uri="{BB962C8B-B14F-4D97-AF65-F5344CB8AC3E}">
        <p14:creationId xmlns:p14="http://schemas.microsoft.com/office/powerpoint/2010/main" val="388249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490C71D-4221-48AC-BAC7-80E232061962}" type="datetimeFigureOut">
              <a:rPr lang="en-AU" smtClean="0"/>
              <a:t>21/07/2016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11072B9-5C27-4819-B7A1-7EC6CF281DCB}" type="slidenum">
              <a:rPr lang="en-AU" smtClean="0"/>
              <a:t>‹#›</a:t>
            </a:fld>
            <a:endParaRPr lang="en-AU"/>
          </a:p>
        </p:txBody>
      </p:sp>
    </p:spTree>
    <p:extLst>
      <p:ext uri="{BB962C8B-B14F-4D97-AF65-F5344CB8AC3E}">
        <p14:creationId xmlns:p14="http://schemas.microsoft.com/office/powerpoint/2010/main" val="160182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4490C71D-4221-48AC-BAC7-80E232061962}" type="datetimeFigureOut">
              <a:rPr lang="en-AU" smtClean="0"/>
              <a:t>21/07/2016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11072B9-5C27-4819-B7A1-7EC6CF281DCB}" type="slidenum">
              <a:rPr lang="en-AU" smtClean="0"/>
              <a:t>‹#›</a:t>
            </a:fld>
            <a:endParaRPr lang="en-AU"/>
          </a:p>
        </p:txBody>
      </p:sp>
    </p:spTree>
    <p:extLst>
      <p:ext uri="{BB962C8B-B14F-4D97-AF65-F5344CB8AC3E}">
        <p14:creationId xmlns:p14="http://schemas.microsoft.com/office/powerpoint/2010/main" val="352641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0C71D-4221-48AC-BAC7-80E232061962}" type="datetimeFigureOut">
              <a:rPr lang="en-AU" smtClean="0"/>
              <a:t>21/07/2016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11072B9-5C27-4819-B7A1-7EC6CF281DCB}" type="slidenum">
              <a:rPr lang="en-AU" smtClean="0"/>
              <a:t>‹#›</a:t>
            </a:fld>
            <a:endParaRPr lang="en-AU"/>
          </a:p>
        </p:txBody>
      </p:sp>
    </p:spTree>
    <p:extLst>
      <p:ext uri="{BB962C8B-B14F-4D97-AF65-F5344CB8AC3E}">
        <p14:creationId xmlns:p14="http://schemas.microsoft.com/office/powerpoint/2010/main" val="3884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90C71D-4221-48AC-BAC7-80E232061962}" type="datetimeFigureOut">
              <a:rPr lang="en-AU" smtClean="0"/>
              <a:t>21/07/2016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11072B9-5C27-4819-B7A1-7EC6CF281DCB}" type="slidenum">
              <a:rPr lang="en-AU" smtClean="0"/>
              <a:t>‹#›</a:t>
            </a:fld>
            <a:endParaRPr lang="en-AU"/>
          </a:p>
        </p:txBody>
      </p:sp>
    </p:spTree>
    <p:extLst>
      <p:ext uri="{BB962C8B-B14F-4D97-AF65-F5344CB8AC3E}">
        <p14:creationId xmlns:p14="http://schemas.microsoft.com/office/powerpoint/2010/main" val="370178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90C71D-4221-48AC-BAC7-80E232061962}" type="datetimeFigureOut">
              <a:rPr lang="en-AU" smtClean="0"/>
              <a:t>21/07/2016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11072B9-5C27-4819-B7A1-7EC6CF281DCB}" type="slidenum">
              <a:rPr lang="en-AU" smtClean="0"/>
              <a:t>‹#›</a:t>
            </a:fld>
            <a:endParaRPr lang="en-AU"/>
          </a:p>
        </p:txBody>
      </p:sp>
    </p:spTree>
    <p:extLst>
      <p:ext uri="{BB962C8B-B14F-4D97-AF65-F5344CB8AC3E}">
        <p14:creationId xmlns:p14="http://schemas.microsoft.com/office/powerpoint/2010/main" val="243440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0C71D-4221-48AC-BAC7-80E232061962}" type="datetimeFigureOut">
              <a:rPr lang="en-AU" smtClean="0"/>
              <a:t>21/07/2016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072B9-5C27-4819-B7A1-7EC6CF281DCB}" type="slidenum">
              <a:rPr lang="en-AU" smtClean="0"/>
              <a:t>‹#›</a:t>
            </a:fld>
            <a:endParaRPr lang="en-AU"/>
          </a:p>
        </p:txBody>
      </p:sp>
    </p:spTree>
    <p:extLst>
      <p:ext uri="{BB962C8B-B14F-4D97-AF65-F5344CB8AC3E}">
        <p14:creationId xmlns:p14="http://schemas.microsoft.com/office/powerpoint/2010/main" val="310795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diagramColors" Target="../diagrams/colors3.xml"/><Relationship Id="rId18" Type="http://schemas.openxmlformats.org/officeDocument/2006/relationships/diagramLayout" Target="../diagrams/layout4.xml"/><Relationship Id="rId3" Type="http://schemas.openxmlformats.org/officeDocument/2006/relationships/image" Target="../media/image37.png"/><Relationship Id="rId21" Type="http://schemas.microsoft.com/office/2007/relationships/diagramDrawing" Target="../diagrams/drawing4.xml"/><Relationship Id="rId7" Type="http://schemas.openxmlformats.org/officeDocument/2006/relationships/diagramColors" Target="../diagrams/colors2.xml"/><Relationship Id="rId12" Type="http://schemas.openxmlformats.org/officeDocument/2006/relationships/diagramQuickStyle" Target="../diagrams/quickStyle3.xml"/><Relationship Id="rId17" Type="http://schemas.openxmlformats.org/officeDocument/2006/relationships/diagramData" Target="../diagrams/data4.xml"/><Relationship Id="rId2" Type="http://schemas.openxmlformats.org/officeDocument/2006/relationships/notesSlide" Target="../notesSlides/notesSlide10.xml"/><Relationship Id="rId16" Type="http://schemas.openxmlformats.org/officeDocument/2006/relationships/image" Target="../media/image40.jpeg"/><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Layout" Target="../diagrams/layout3.xml"/><Relationship Id="rId5" Type="http://schemas.openxmlformats.org/officeDocument/2006/relationships/diagramLayout" Target="../diagrams/layout2.xml"/><Relationship Id="rId15" Type="http://schemas.openxmlformats.org/officeDocument/2006/relationships/image" Target="../media/image39.png"/><Relationship Id="rId10" Type="http://schemas.openxmlformats.org/officeDocument/2006/relationships/diagramData" Target="../diagrams/data3.xml"/><Relationship Id="rId19" Type="http://schemas.openxmlformats.org/officeDocument/2006/relationships/diagramQuickStyle" Target="../diagrams/quickStyle4.xml"/><Relationship Id="rId4" Type="http://schemas.openxmlformats.org/officeDocument/2006/relationships/diagramData" Target="../diagrams/data2.xml"/><Relationship Id="rId9" Type="http://schemas.openxmlformats.org/officeDocument/2006/relationships/image" Target="../media/image38.png"/><Relationship Id="rId14" Type="http://schemas.microsoft.com/office/2007/relationships/diagramDrawing" Target="../diagrams/drawing3.xml"/><Relationship Id="rId22"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4.gif"/></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image" Target="../media/image3.gif"/><Relationship Id="rId3" Type="http://schemas.openxmlformats.org/officeDocument/2006/relationships/image" Target="../media/image14.gif"/><Relationship Id="rId7" Type="http://schemas.openxmlformats.org/officeDocument/2006/relationships/diagramColors" Target="../diagrams/colors6.xml"/><Relationship Id="rId12"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6.xml"/><Relationship Id="rId11" Type="http://schemas.openxmlformats.org/officeDocument/2006/relationships/image" Target="../media/image43.png"/><Relationship Id="rId5" Type="http://schemas.openxmlformats.org/officeDocument/2006/relationships/diagramLayout" Target="../diagrams/layout6.xml"/><Relationship Id="rId10" Type="http://schemas.openxmlformats.org/officeDocument/2006/relationships/image" Target="../media/image42.png"/><Relationship Id="rId4" Type="http://schemas.openxmlformats.org/officeDocument/2006/relationships/diagramData" Target="../diagrams/data6.xml"/><Relationship Id="rId9" Type="http://schemas.openxmlformats.org/officeDocument/2006/relationships/image" Target="../media/image41.png"/><Relationship Id="rId1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pn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17.gif"/><Relationship Id="rId4" Type="http://schemas.openxmlformats.org/officeDocument/2006/relationships/diagramData" Target="../diagrams/data7.xml"/><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8.png"/><Relationship Id="rId4" Type="http://schemas.openxmlformats.org/officeDocument/2006/relationships/image" Target="../media/image47.JPG"/></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png"/><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7.gif"/></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GIF"/><Relationship Id="rId7"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g"/><Relationship Id="rId10" Type="http://schemas.openxmlformats.org/officeDocument/2006/relationships/image" Target="../media/image12.png"/><Relationship Id="rId4" Type="http://schemas.openxmlformats.org/officeDocument/2006/relationships/image" Target="../media/image50.png"/><Relationship Id="rId9" Type="http://schemas.openxmlformats.org/officeDocument/2006/relationships/image" Target="../media/image55.GIF"/></Relationships>
</file>

<file path=ppt/slides/_rels/slide1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8.gif"/><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6.png"/><Relationship Id="rId5" Type="http://schemas.openxmlformats.org/officeDocument/2006/relationships/diagramLayout" Target="../diagrams/layout1.xml"/><Relationship Id="rId10" Type="http://schemas.openxmlformats.org/officeDocument/2006/relationships/image" Target="../media/image15.png"/><Relationship Id="rId4" Type="http://schemas.openxmlformats.org/officeDocument/2006/relationships/diagramData" Target="../diagrams/data1.xml"/><Relationship Id="rId9" Type="http://schemas.openxmlformats.org/officeDocument/2006/relationships/image" Target="../media/image14.gif"/></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2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2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6.png"/><Relationship Id="rId7" Type="http://schemas.openxmlformats.org/officeDocument/2006/relationships/diagramColors" Target="../diagrams/colors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3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6.png"/><Relationship Id="rId7" Type="http://schemas.openxmlformats.org/officeDocument/2006/relationships/diagramColors" Target="../diagrams/colors1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3.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JPG"/><Relationship Id="rId18" Type="http://schemas.openxmlformats.org/officeDocument/2006/relationships/diagramQuickStyle" Target="../diagrams/quickStyle12.xml"/><Relationship Id="rId26" Type="http://schemas.openxmlformats.org/officeDocument/2006/relationships/diagramData" Target="../diagrams/data14.xml"/><Relationship Id="rId3" Type="http://schemas.openxmlformats.org/officeDocument/2006/relationships/diagramData" Target="../diagrams/data11.xml"/><Relationship Id="rId21" Type="http://schemas.openxmlformats.org/officeDocument/2006/relationships/diagramData" Target="../diagrams/data13.xml"/><Relationship Id="rId7" Type="http://schemas.microsoft.com/office/2007/relationships/diagramDrawing" Target="../diagrams/drawing11.xml"/><Relationship Id="rId12" Type="http://schemas.openxmlformats.org/officeDocument/2006/relationships/image" Target="../media/image70.png"/><Relationship Id="rId17" Type="http://schemas.openxmlformats.org/officeDocument/2006/relationships/diagramLayout" Target="../diagrams/layout12.xml"/><Relationship Id="rId25" Type="http://schemas.microsoft.com/office/2007/relationships/diagramDrawing" Target="../diagrams/drawing13.xml"/><Relationship Id="rId33" Type="http://schemas.openxmlformats.org/officeDocument/2006/relationships/image" Target="../media/image12.png"/><Relationship Id="rId2" Type="http://schemas.openxmlformats.org/officeDocument/2006/relationships/notesSlide" Target="../notesSlides/notesSlide33.xml"/><Relationship Id="rId16" Type="http://schemas.openxmlformats.org/officeDocument/2006/relationships/diagramData" Target="../diagrams/data12.xml"/><Relationship Id="rId20" Type="http://schemas.microsoft.com/office/2007/relationships/diagramDrawing" Target="../diagrams/drawing12.xml"/><Relationship Id="rId29" Type="http://schemas.openxmlformats.org/officeDocument/2006/relationships/diagramColors" Target="../diagrams/colors14.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image" Target="../media/image69.png"/><Relationship Id="rId24" Type="http://schemas.openxmlformats.org/officeDocument/2006/relationships/diagramColors" Target="../diagrams/colors13.xml"/><Relationship Id="rId32" Type="http://schemas.openxmlformats.org/officeDocument/2006/relationships/image" Target="../media/image76.png"/><Relationship Id="rId5" Type="http://schemas.openxmlformats.org/officeDocument/2006/relationships/diagramQuickStyle" Target="../diagrams/quickStyle11.xml"/><Relationship Id="rId15" Type="http://schemas.openxmlformats.org/officeDocument/2006/relationships/image" Target="../media/image73.png"/><Relationship Id="rId23" Type="http://schemas.openxmlformats.org/officeDocument/2006/relationships/diagramQuickStyle" Target="../diagrams/quickStyle13.xml"/><Relationship Id="rId28" Type="http://schemas.openxmlformats.org/officeDocument/2006/relationships/diagramQuickStyle" Target="../diagrams/quickStyle14.xml"/><Relationship Id="rId10" Type="http://schemas.openxmlformats.org/officeDocument/2006/relationships/image" Target="../media/image68.png"/><Relationship Id="rId19" Type="http://schemas.openxmlformats.org/officeDocument/2006/relationships/diagramColors" Target="../diagrams/colors12.xml"/><Relationship Id="rId31" Type="http://schemas.openxmlformats.org/officeDocument/2006/relationships/image" Target="../media/image75.GIF"/><Relationship Id="rId4" Type="http://schemas.openxmlformats.org/officeDocument/2006/relationships/diagramLayout" Target="../diagrams/layout11.xml"/><Relationship Id="rId9" Type="http://schemas.openxmlformats.org/officeDocument/2006/relationships/image" Target="../media/image67.png"/><Relationship Id="rId14" Type="http://schemas.openxmlformats.org/officeDocument/2006/relationships/image" Target="../media/image72.png"/><Relationship Id="rId22" Type="http://schemas.openxmlformats.org/officeDocument/2006/relationships/diagramLayout" Target="../diagrams/layout13.xml"/><Relationship Id="rId27" Type="http://schemas.openxmlformats.org/officeDocument/2006/relationships/diagramLayout" Target="../diagrams/layout14.xml"/><Relationship Id="rId30" Type="http://schemas.microsoft.com/office/2007/relationships/diagramDrawing" Target="../diagrams/drawing14.xml"/></Relationships>
</file>

<file path=ppt/slides/_rels/slide3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77.png"/><Relationship Id="rId7" Type="http://schemas.openxmlformats.org/officeDocument/2006/relationships/diagramColors" Target="../diagrams/colors1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5.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0.JP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1.JPG"/></Relationships>
</file>

<file path=ppt/slides/_rels/slide41.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JP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7121" y="1143000"/>
            <a:ext cx="5663679" cy="3968115"/>
          </a:xfrm>
          <a:prstGeom prst="rect">
            <a:avLst/>
          </a:prstGeom>
        </p:spPr>
      </p:pic>
      <p:sp>
        <p:nvSpPr>
          <p:cNvPr id="77" name="Subtitle 2"/>
          <p:cNvSpPr txBox="1">
            <a:spLocks/>
          </p:cNvSpPr>
          <p:nvPr/>
        </p:nvSpPr>
        <p:spPr bwMode="auto">
          <a:xfrm>
            <a:off x="395536" y="5661248"/>
            <a:ext cx="2185256" cy="79969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effectLst/>
                <a:uLnTx/>
                <a:uFillTx/>
                <a:latin typeface="+mn-lt"/>
                <a:ea typeface="+mn-ea"/>
                <a:cs typeface="+mn-cs"/>
              </a:rPr>
              <a:t>  </a:t>
            </a:r>
            <a:r>
              <a:rPr lang="en-US" sz="2400" b="1" dirty="0"/>
              <a:t>PhD Candidate</a:t>
            </a:r>
          </a:p>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b="1" dirty="0">
                <a:latin typeface="+mn-lt"/>
              </a:rPr>
              <a:t>Ludovico Pinzari</a:t>
            </a:r>
            <a:endParaRPr kumimoji="0" lang="en-US" sz="2400" b="1" i="0" u="none" strike="noStrike" kern="1200" cap="none" spc="0" normalizeH="0" baseline="0" noProof="0" dirty="0">
              <a:ln>
                <a:noFill/>
              </a:ln>
              <a:effectLst/>
              <a:uLnTx/>
              <a:uFillTx/>
              <a:latin typeface="+mn-lt"/>
              <a:cs typeface="+mn-cs"/>
            </a:endParaRPr>
          </a:p>
        </p:txBody>
      </p:sp>
      <p:sp>
        <p:nvSpPr>
          <p:cNvPr id="4" name="Titolo 3"/>
          <p:cNvSpPr>
            <a:spLocks noGrp="1"/>
          </p:cNvSpPr>
          <p:nvPr>
            <p:ph type="ctrTitle"/>
          </p:nvPr>
        </p:nvSpPr>
        <p:spPr>
          <a:xfrm>
            <a:off x="-972616" y="1454919"/>
            <a:ext cx="7772400" cy="1470025"/>
          </a:xfrm>
        </p:spPr>
        <p:txBody>
          <a:bodyPr>
            <a:normAutofit fontScale="90000"/>
          </a:bodyPr>
          <a:lstStyle/>
          <a:p>
            <a:br>
              <a:rPr lang="it-IT" sz="3600" dirty="0"/>
            </a:br>
            <a:r>
              <a:rPr lang="it-IT" sz="3600" dirty="0"/>
              <a:t>Development of Tools for </a:t>
            </a:r>
            <a:br>
              <a:rPr lang="it-IT" sz="3600" dirty="0"/>
            </a:br>
            <a:r>
              <a:rPr lang="it-IT" sz="3600" b="1" dirty="0">
                <a:solidFill>
                  <a:srgbClr val="FF3300"/>
                </a:solidFill>
              </a:rPr>
              <a:t>the Design of Customizable </a:t>
            </a:r>
            <a:br>
              <a:rPr lang="it-IT" sz="3600" b="1" dirty="0">
                <a:solidFill>
                  <a:srgbClr val="FF3300"/>
                </a:solidFill>
              </a:rPr>
            </a:br>
            <a:r>
              <a:rPr lang="it-IT" sz="3600" b="1" dirty="0">
                <a:solidFill>
                  <a:srgbClr val="FF3300"/>
                </a:solidFill>
              </a:rPr>
              <a:t>Catchment Areas </a:t>
            </a:r>
          </a:p>
        </p:txBody>
      </p:sp>
      <p:sp>
        <p:nvSpPr>
          <p:cNvPr id="22" name="Titolo 3"/>
          <p:cNvSpPr txBox="1">
            <a:spLocks/>
          </p:cNvSpPr>
          <p:nvPr/>
        </p:nvSpPr>
        <p:spPr bwMode="auto">
          <a:xfrm>
            <a:off x="-900608" y="3429189"/>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r>
              <a:rPr lang="it-IT" sz="3600" dirty="0"/>
              <a:t>and </a:t>
            </a:r>
          </a:p>
          <a:p>
            <a:r>
              <a:rPr lang="it-IT" sz="3200" b="1" dirty="0">
                <a:solidFill>
                  <a:srgbClr val="FF3300"/>
                </a:solidFill>
              </a:rPr>
              <a:t>the Analysis of </a:t>
            </a:r>
          </a:p>
          <a:p>
            <a:r>
              <a:rPr lang="it-IT" sz="3200" b="1" dirty="0">
                <a:solidFill>
                  <a:srgbClr val="FF3300"/>
                </a:solidFill>
              </a:rPr>
              <a:t>Geographic Variation in</a:t>
            </a:r>
          </a:p>
          <a:p>
            <a:r>
              <a:rPr lang="it-IT" sz="3200" b="1" dirty="0">
                <a:solidFill>
                  <a:srgbClr val="FF3300"/>
                </a:solidFill>
              </a:rPr>
              <a:t>Health Care</a:t>
            </a:r>
            <a:r>
              <a:rPr lang="it-IT" sz="3600" b="1" dirty="0">
                <a:solidFill>
                  <a:srgbClr val="FF3300"/>
                </a:solidFill>
              </a:rPr>
              <a:t> </a:t>
            </a:r>
          </a:p>
        </p:txBody>
      </p:sp>
      <p:sp>
        <p:nvSpPr>
          <p:cNvPr id="10" name="Subtitle 2"/>
          <p:cNvSpPr txBox="1">
            <a:spLocks/>
          </p:cNvSpPr>
          <p:nvPr/>
        </p:nvSpPr>
        <p:spPr bwMode="auto">
          <a:xfrm>
            <a:off x="5699140" y="5661248"/>
            <a:ext cx="3125773" cy="74000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effectLst/>
                <a:uLnTx/>
                <a:uFillTx/>
                <a:latin typeface="+mn-lt"/>
                <a:ea typeface="+mn-ea"/>
                <a:cs typeface="+mn-cs"/>
              </a:rPr>
              <a:t>Supervisor      </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effectLst/>
                <a:uLnTx/>
                <a:uFillTx/>
                <a:latin typeface="+mn-lt"/>
                <a:ea typeface="+mn-ea"/>
                <a:cs typeface="+mn-cs"/>
              </a:rPr>
              <a:t>Prof. Federico</a:t>
            </a:r>
            <a:r>
              <a:rPr kumimoji="0" lang="en-US" sz="2400" b="1" i="0" u="none" strike="noStrike" kern="1200" cap="none" spc="0" normalizeH="0" noProof="0" dirty="0">
                <a:ln>
                  <a:noFill/>
                </a:ln>
                <a:effectLst/>
                <a:uLnTx/>
                <a:uFillTx/>
                <a:latin typeface="+mn-lt"/>
                <a:ea typeface="+mn-ea"/>
                <a:cs typeface="+mn-cs"/>
              </a:rPr>
              <a:t> Girosi</a:t>
            </a:r>
            <a:endParaRPr kumimoji="0" lang="en-US" sz="2400" b="1" i="0" u="none" strike="noStrike" kern="1200" cap="none" spc="0" normalizeH="0" baseline="0" noProof="0" dirty="0">
              <a:ln>
                <a:noFill/>
              </a:ln>
              <a:effectLst/>
              <a:uLnTx/>
              <a:uFillTx/>
              <a:latin typeface="+mn-lt"/>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09319"/>
            <a:ext cx="3991235" cy="61789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1082186"/>
            <a:ext cx="1562100" cy="5334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8442" y="154095"/>
            <a:ext cx="3007119" cy="776839"/>
          </a:xfrm>
          <a:prstGeom prst="rect">
            <a:avLst/>
          </a:prstGeom>
        </p:spPr>
      </p:pic>
      <p:pic>
        <p:nvPicPr>
          <p:cNvPr id="11" name="Picture 4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92280" y="249896"/>
            <a:ext cx="1814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93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12"/>
          <p:cNvSpPr txBox="1"/>
          <p:nvPr/>
        </p:nvSpPr>
        <p:spPr>
          <a:xfrm>
            <a:off x="304800" y="740970"/>
            <a:ext cx="679994" cy="646331"/>
          </a:xfrm>
          <a:prstGeom prst="rect">
            <a:avLst/>
          </a:prstGeom>
          <a:noFill/>
        </p:spPr>
        <p:txBody>
          <a:bodyPr wrap="none" rtlCol="0">
            <a:spAutoFit/>
          </a:bodyPr>
          <a:lstStyle/>
          <a:p>
            <a:pPr>
              <a:buFont typeface="Wingdings" pitchFamily="2" charset="2"/>
              <a:buChar char="Ø"/>
            </a:pPr>
            <a:r>
              <a:rPr lang="it-IT" sz="3600" dirty="0">
                <a:solidFill>
                  <a:schemeClr val="tx2">
                    <a:lumMod val="75000"/>
                  </a:schemeClr>
                </a:solidFill>
              </a:rPr>
              <a:t> </a:t>
            </a:r>
            <a:endParaRPr lang="it-IT" sz="3200" dirty="0"/>
          </a:p>
        </p:txBody>
      </p:sp>
      <p:sp>
        <p:nvSpPr>
          <p:cNvPr id="6" name="Content Placeholder 2"/>
          <p:cNvSpPr txBox="1">
            <a:spLocks/>
          </p:cNvSpPr>
          <p:nvPr/>
        </p:nvSpPr>
        <p:spPr bwMode="auto">
          <a:xfrm>
            <a:off x="851190" y="740970"/>
            <a:ext cx="6629400" cy="457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noProof="0" dirty="0">
                <a:solidFill>
                  <a:schemeClr val="tx2"/>
                </a:solidFill>
                <a:latin typeface="+mn-lt"/>
              </a:rPr>
              <a:t>What is a </a:t>
            </a:r>
            <a:r>
              <a:rPr lang="en-US" sz="3200" b="1" noProof="0" dirty="0">
                <a:solidFill>
                  <a:schemeClr val="tx2"/>
                </a:solidFill>
                <a:latin typeface="+mn-lt"/>
              </a:rPr>
              <a:t>Catchment Area(CA) </a:t>
            </a:r>
            <a:r>
              <a:rPr lang="en-US" sz="3200" noProof="0" dirty="0">
                <a:solidFill>
                  <a:schemeClr val="tx2"/>
                </a:solidFill>
                <a:latin typeface="+mn-lt"/>
              </a:rPr>
              <a:t>?</a:t>
            </a: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CasellaDiTesto 14"/>
          <p:cNvSpPr txBox="1"/>
          <p:nvPr/>
        </p:nvSpPr>
        <p:spPr>
          <a:xfrm>
            <a:off x="317790" y="1923439"/>
            <a:ext cx="679994" cy="646331"/>
          </a:xfrm>
          <a:prstGeom prst="rect">
            <a:avLst/>
          </a:prstGeom>
          <a:noFill/>
        </p:spPr>
        <p:txBody>
          <a:bodyPr wrap="none" rtlCol="0">
            <a:spAutoFit/>
          </a:bodyPr>
          <a:lstStyle/>
          <a:p>
            <a:pPr>
              <a:buFont typeface="Wingdings" pitchFamily="2" charset="2"/>
              <a:buChar char="Ø"/>
            </a:pPr>
            <a:r>
              <a:rPr lang="it-IT" sz="3600" dirty="0">
                <a:solidFill>
                  <a:schemeClr val="tx2">
                    <a:lumMod val="75000"/>
                  </a:schemeClr>
                </a:solidFill>
              </a:rPr>
              <a:t> </a:t>
            </a:r>
            <a:endParaRPr lang="it-IT" sz="3200" dirty="0"/>
          </a:p>
        </p:txBody>
      </p:sp>
      <p:sp>
        <p:nvSpPr>
          <p:cNvPr id="8" name="Content Placeholder 2"/>
          <p:cNvSpPr txBox="1">
            <a:spLocks/>
          </p:cNvSpPr>
          <p:nvPr/>
        </p:nvSpPr>
        <p:spPr bwMode="auto">
          <a:xfrm>
            <a:off x="851190" y="1960169"/>
            <a:ext cx="6629400" cy="457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noProof="0" dirty="0">
                <a:solidFill>
                  <a:schemeClr val="tx2"/>
                </a:solidFill>
                <a:latin typeface="+mn-lt"/>
              </a:rPr>
              <a:t>What </a:t>
            </a:r>
            <a:r>
              <a:rPr lang="en-US" sz="3200" b="1" noProof="0" dirty="0">
                <a:solidFill>
                  <a:srgbClr val="FF0000"/>
                </a:solidFill>
                <a:latin typeface="+mn-lt"/>
              </a:rPr>
              <a:t>Properties</a:t>
            </a:r>
            <a:r>
              <a:rPr lang="en-US" sz="3200" b="1" noProof="0" dirty="0">
                <a:solidFill>
                  <a:schemeClr val="tx2"/>
                </a:solidFill>
                <a:latin typeface="+mn-lt"/>
              </a:rPr>
              <a:t> </a:t>
            </a:r>
            <a:r>
              <a:rPr lang="en-US" sz="3200" noProof="0" dirty="0">
                <a:solidFill>
                  <a:schemeClr val="tx2"/>
                </a:solidFill>
                <a:latin typeface="+mn-lt"/>
              </a:rPr>
              <a:t>Must satisfy ?</a:t>
            </a: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9" name="Content Placeholder 2"/>
          <p:cNvSpPr txBox="1">
            <a:spLocks/>
          </p:cNvSpPr>
          <p:nvPr/>
        </p:nvSpPr>
        <p:spPr bwMode="auto">
          <a:xfrm>
            <a:off x="-507582" y="1196076"/>
            <a:ext cx="7692369" cy="457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400" dirty="0">
                <a:solidFill>
                  <a:schemeClr val="tx2"/>
                </a:solidFill>
              </a:rPr>
              <a:t>Geographic area that contains </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400" dirty="0">
                <a:solidFill>
                  <a:schemeClr val="tx2"/>
                </a:solidFill>
              </a:rPr>
              <a:t>the bulk of </a:t>
            </a:r>
            <a:r>
              <a:rPr lang="en-US" sz="2400" b="1" i="1" dirty="0">
                <a:solidFill>
                  <a:schemeClr val="tx2"/>
                </a:solidFill>
              </a:rPr>
              <a:t>population served</a:t>
            </a:r>
            <a:r>
              <a:rPr lang="en-US" sz="2400" dirty="0">
                <a:solidFill>
                  <a:schemeClr val="tx2"/>
                </a:solidFill>
              </a:rPr>
              <a:t>.</a:t>
            </a:r>
            <a:r>
              <a:rPr lang="en-US" sz="2400" noProof="0" dirty="0">
                <a:solidFill>
                  <a:schemeClr val="tx2"/>
                </a:solidFill>
                <a:latin typeface="+mn-lt"/>
              </a:rPr>
              <a:t>  </a:t>
            </a:r>
            <a:endParaRPr kumimoji="0" lang="en-US" sz="2400" b="0" i="0" u="none" strike="noStrike" kern="1200" cap="none" spc="0" normalizeH="0" baseline="0" noProof="0" dirty="0">
              <a:ln>
                <a:noFill/>
              </a:ln>
              <a:solidFill>
                <a:schemeClr val="tx2"/>
              </a:solidFill>
              <a:effectLst/>
              <a:uLnTx/>
              <a:uFillTx/>
              <a:latin typeface="+mn-lt"/>
            </a:endParaRPr>
          </a:p>
        </p:txBody>
      </p:sp>
      <p:sp>
        <p:nvSpPr>
          <p:cNvPr id="10" name="Content Placeholder 2"/>
          <p:cNvSpPr>
            <a:spLocks noGrp="1"/>
          </p:cNvSpPr>
          <p:nvPr>
            <p:ph idx="1"/>
          </p:nvPr>
        </p:nvSpPr>
        <p:spPr>
          <a:xfrm>
            <a:off x="3232908" y="2674233"/>
            <a:ext cx="3048000" cy="457201"/>
          </a:xfrm>
        </p:spPr>
        <p:txBody>
          <a:bodyPr>
            <a:normAutofit fontScale="92500" lnSpcReduction="10000"/>
          </a:bodyPr>
          <a:lstStyle/>
          <a:p>
            <a:pPr marL="0" indent="0">
              <a:buNone/>
            </a:pPr>
            <a:r>
              <a:rPr lang="en-US" sz="2800" b="1" dirty="0">
                <a:solidFill>
                  <a:srgbClr val="FF0000"/>
                </a:solidFill>
              </a:rPr>
              <a:t>Homogeneity</a:t>
            </a:r>
          </a:p>
        </p:txBody>
      </p:sp>
      <p:sp>
        <p:nvSpPr>
          <p:cNvPr id="11" name="Content Placeholder 2"/>
          <p:cNvSpPr txBox="1">
            <a:spLocks/>
          </p:cNvSpPr>
          <p:nvPr/>
        </p:nvSpPr>
        <p:spPr bwMode="auto">
          <a:xfrm>
            <a:off x="6413198" y="2622410"/>
            <a:ext cx="1543178" cy="457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defRPr sz="2000" kern="1200">
                <a:solidFill>
                  <a:schemeClr val="tx1"/>
                </a:solidFill>
                <a:latin typeface="+mn-lt"/>
                <a:ea typeface="+mn-ea"/>
                <a:cs typeface="+mn-cs"/>
              </a:defRPr>
            </a:lvl1pPr>
            <a:lvl2pPr algn="l" rtl="0" fontAlgn="base">
              <a:spcBef>
                <a:spcPct val="20000"/>
              </a:spcBef>
              <a:spcAft>
                <a:spcPct val="0"/>
              </a:spcAft>
              <a:defRPr sz="2000" kern="1200">
                <a:solidFill>
                  <a:schemeClr val="tx1"/>
                </a:solidFill>
                <a:latin typeface="+mn-lt"/>
                <a:ea typeface="+mn-ea"/>
                <a:cs typeface="+mn-cs"/>
              </a:defRPr>
            </a:lvl2pPr>
            <a:lvl3pPr algn="l" rtl="0" fontAlgn="base">
              <a:spcBef>
                <a:spcPct val="20000"/>
              </a:spcBef>
              <a:spcAft>
                <a:spcPct val="0"/>
              </a:spcAft>
              <a:defRPr sz="2000" kern="1200">
                <a:solidFill>
                  <a:schemeClr val="tx1"/>
                </a:solidFill>
                <a:latin typeface="+mn-lt"/>
                <a:ea typeface="+mn-ea"/>
                <a:cs typeface="+mn-cs"/>
              </a:defRPr>
            </a:lvl3pPr>
            <a:lvl4pPr algn="l" rtl="0" fontAlgn="base">
              <a:spcBef>
                <a:spcPct val="20000"/>
              </a:spcBef>
              <a:spcAft>
                <a:spcPct val="0"/>
              </a:spcAft>
              <a:defRPr sz="2000" kern="1200">
                <a:solidFill>
                  <a:schemeClr val="tx1"/>
                </a:solidFill>
                <a:latin typeface="+mn-lt"/>
                <a:ea typeface="+mn-ea"/>
                <a:cs typeface="+mn-cs"/>
              </a:defRPr>
            </a:lvl4pPr>
            <a:lvl5pPr algn="l" rtl="0" fontAlgn="base">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solidFill>
                  <a:schemeClr val="tx2"/>
                </a:solidFill>
              </a:rPr>
              <a:t> </a:t>
            </a:r>
            <a:r>
              <a:rPr lang="en-US" sz="2800" b="1" dirty="0">
                <a:solidFill>
                  <a:srgbClr val="FF0000"/>
                </a:solidFill>
              </a:rPr>
              <a:t>Stability</a:t>
            </a:r>
          </a:p>
        </p:txBody>
      </p:sp>
      <p:sp>
        <p:nvSpPr>
          <p:cNvPr id="12" name="Rettangolo arrotondato 22"/>
          <p:cNvSpPr/>
          <p:nvPr/>
        </p:nvSpPr>
        <p:spPr>
          <a:xfrm>
            <a:off x="368108" y="2709022"/>
            <a:ext cx="8668388" cy="40323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ontent Placeholder 2"/>
          <p:cNvSpPr txBox="1">
            <a:spLocks/>
          </p:cNvSpPr>
          <p:nvPr/>
        </p:nvSpPr>
        <p:spPr bwMode="auto">
          <a:xfrm>
            <a:off x="1739491" y="4003313"/>
            <a:ext cx="3263610" cy="457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b="1" noProof="0" dirty="0">
                <a:solidFill>
                  <a:srgbClr val="FF0000"/>
                </a:solidFill>
                <a:latin typeface="+mn-lt"/>
              </a:rPr>
              <a:t>CUSTOMIZABLE</a:t>
            </a:r>
            <a:endParaRPr kumimoji="0" lang="en-US" sz="3200" b="0" i="0" u="none" strike="noStrike" kern="1200" cap="none" spc="0" normalizeH="0" baseline="0" noProof="0" dirty="0">
              <a:ln>
                <a:noFill/>
              </a:ln>
              <a:solidFill>
                <a:srgbClr val="FF0000"/>
              </a:solidFill>
              <a:effectLst/>
              <a:uLnTx/>
              <a:uFillTx/>
              <a:latin typeface="+mn-lt"/>
            </a:endParaRPr>
          </a:p>
        </p:txBody>
      </p:sp>
      <p:pic>
        <p:nvPicPr>
          <p:cNvPr id="15" name="Immagine 26" descr="clipboard_with_five_checkmarks_400_clr_6420.png"/>
          <p:cNvPicPr>
            <a:picLocks noChangeAspect="1"/>
          </p:cNvPicPr>
          <p:nvPr/>
        </p:nvPicPr>
        <p:blipFill>
          <a:blip r:embed="rId3"/>
          <a:stretch>
            <a:fillRect/>
          </a:stretch>
        </p:blipFill>
        <p:spPr>
          <a:xfrm>
            <a:off x="6630346" y="1403211"/>
            <a:ext cx="1447800" cy="1313879"/>
          </a:xfrm>
          <a:prstGeom prst="rect">
            <a:avLst/>
          </a:prstGeom>
        </p:spPr>
      </p:pic>
      <p:graphicFrame>
        <p:nvGraphicFramePr>
          <p:cNvPr id="16" name="Diagramma 4"/>
          <p:cNvGraphicFramePr/>
          <p:nvPr>
            <p:extLst>
              <p:ext uri="{D42A27DB-BD31-4B8C-83A1-F6EECF244321}">
                <p14:modId xmlns:p14="http://schemas.microsoft.com/office/powerpoint/2010/main" val="1756292224"/>
              </p:ext>
            </p:extLst>
          </p:nvPr>
        </p:nvGraphicFramePr>
        <p:xfrm>
          <a:off x="5501483" y="3107874"/>
          <a:ext cx="954360" cy="11360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Immagine 30" descr="hand_drawing_a_to_b_800_clr_11972.png"/>
          <p:cNvPicPr>
            <a:picLocks noChangeAspect="1"/>
          </p:cNvPicPr>
          <p:nvPr/>
        </p:nvPicPr>
        <p:blipFill>
          <a:blip r:embed="rId9" cstate="print"/>
          <a:stretch>
            <a:fillRect/>
          </a:stretch>
        </p:blipFill>
        <p:spPr>
          <a:xfrm>
            <a:off x="6278662" y="3533835"/>
            <a:ext cx="1853479" cy="710043"/>
          </a:xfrm>
          <a:prstGeom prst="rect">
            <a:avLst/>
          </a:prstGeom>
        </p:spPr>
      </p:pic>
      <p:graphicFrame>
        <p:nvGraphicFramePr>
          <p:cNvPr id="18" name="Diagramma 31"/>
          <p:cNvGraphicFramePr/>
          <p:nvPr>
            <p:extLst>
              <p:ext uri="{D42A27DB-BD31-4B8C-83A1-F6EECF244321}">
                <p14:modId xmlns:p14="http://schemas.microsoft.com/office/powerpoint/2010/main" val="1087867663"/>
              </p:ext>
            </p:extLst>
          </p:nvPr>
        </p:nvGraphicFramePr>
        <p:xfrm>
          <a:off x="7794104" y="3229100"/>
          <a:ext cx="954360" cy="11360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9" name="CasellaDiTesto 32"/>
          <p:cNvSpPr txBox="1"/>
          <p:nvPr/>
        </p:nvSpPr>
        <p:spPr>
          <a:xfrm>
            <a:off x="6274824" y="3348571"/>
            <a:ext cx="138374" cy="461665"/>
          </a:xfrm>
          <a:prstGeom prst="rect">
            <a:avLst/>
          </a:prstGeom>
          <a:noFill/>
        </p:spPr>
        <p:txBody>
          <a:bodyPr wrap="square" rtlCol="0">
            <a:spAutoFit/>
          </a:bodyPr>
          <a:lstStyle/>
          <a:p>
            <a:r>
              <a:rPr lang="it-IT" sz="2400" b="1" i="1" dirty="0">
                <a:solidFill>
                  <a:srgbClr val="0070C0"/>
                </a:solidFill>
              </a:rPr>
              <a:t>t</a:t>
            </a:r>
          </a:p>
        </p:txBody>
      </p:sp>
      <p:sp>
        <p:nvSpPr>
          <p:cNvPr id="20" name="CasellaDiTesto 33"/>
          <p:cNvSpPr txBox="1"/>
          <p:nvPr/>
        </p:nvSpPr>
        <p:spPr>
          <a:xfrm>
            <a:off x="7623976" y="3335437"/>
            <a:ext cx="138374" cy="461665"/>
          </a:xfrm>
          <a:prstGeom prst="rect">
            <a:avLst/>
          </a:prstGeom>
          <a:noFill/>
        </p:spPr>
        <p:txBody>
          <a:bodyPr wrap="square" rtlCol="0">
            <a:spAutoFit/>
          </a:bodyPr>
          <a:lstStyle/>
          <a:p>
            <a:r>
              <a:rPr lang="it-IT" sz="2400" b="1" i="1" dirty="0">
                <a:solidFill>
                  <a:srgbClr val="0070C0"/>
                </a:solidFill>
              </a:rPr>
              <a:t>t</a:t>
            </a:r>
          </a:p>
        </p:txBody>
      </p:sp>
      <p:sp>
        <p:nvSpPr>
          <p:cNvPr id="21" name="Content Placeholder 2"/>
          <p:cNvSpPr txBox="1">
            <a:spLocks/>
          </p:cNvSpPr>
          <p:nvPr/>
        </p:nvSpPr>
        <p:spPr>
          <a:xfrm>
            <a:off x="914400" y="2653623"/>
            <a:ext cx="3048000" cy="45720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rgbClr val="FF0000"/>
                </a:solidFill>
              </a:rPr>
              <a:t>Preferences</a:t>
            </a:r>
          </a:p>
        </p:txBody>
      </p:sp>
      <p:pic>
        <p:nvPicPr>
          <p:cNvPr id="22" name="Immagin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7783" y="3103257"/>
            <a:ext cx="1904549" cy="1190343"/>
          </a:xfrm>
          <a:prstGeom prst="rect">
            <a:avLst/>
          </a:prstGeom>
        </p:spPr>
      </p:pic>
      <p:pic>
        <p:nvPicPr>
          <p:cNvPr id="23" name="Immagine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96984" y="3194050"/>
            <a:ext cx="1601481" cy="933964"/>
          </a:xfrm>
          <a:prstGeom prst="rect">
            <a:avLst/>
          </a:prstGeom>
        </p:spPr>
      </p:pic>
      <p:sp>
        <p:nvSpPr>
          <p:cNvPr id="26" name="TextBox 25"/>
          <p:cNvSpPr txBox="1"/>
          <p:nvPr/>
        </p:nvSpPr>
        <p:spPr>
          <a:xfrm>
            <a:off x="6161225" y="3131434"/>
            <a:ext cx="652743" cy="369332"/>
          </a:xfrm>
          <a:prstGeom prst="rect">
            <a:avLst/>
          </a:prstGeom>
          <a:noFill/>
        </p:spPr>
        <p:txBody>
          <a:bodyPr wrap="none" rtlCol="0">
            <a:spAutoFit/>
          </a:bodyPr>
          <a:lstStyle/>
          <a:p>
            <a:r>
              <a:rPr lang="en-AU" dirty="0"/>
              <a:t>2014</a:t>
            </a:r>
          </a:p>
        </p:txBody>
      </p:sp>
      <p:sp>
        <p:nvSpPr>
          <p:cNvPr id="27" name="TextBox 26"/>
          <p:cNvSpPr txBox="1"/>
          <p:nvPr/>
        </p:nvSpPr>
        <p:spPr>
          <a:xfrm>
            <a:off x="7329324" y="3169376"/>
            <a:ext cx="652743" cy="369332"/>
          </a:xfrm>
          <a:prstGeom prst="rect">
            <a:avLst/>
          </a:prstGeom>
          <a:noFill/>
        </p:spPr>
        <p:txBody>
          <a:bodyPr wrap="none" rtlCol="0">
            <a:spAutoFit/>
          </a:bodyPr>
          <a:lstStyle/>
          <a:p>
            <a:r>
              <a:rPr lang="en-AU" dirty="0"/>
              <a:t>2015</a:t>
            </a:r>
          </a:p>
        </p:txBody>
      </p:sp>
      <p:sp>
        <p:nvSpPr>
          <p:cNvPr id="28" name="Title 1"/>
          <p:cNvSpPr txBox="1">
            <a:spLocks/>
          </p:cNvSpPr>
          <p:nvPr/>
        </p:nvSpPr>
        <p:spPr bwMode="auto">
          <a:xfrm>
            <a:off x="251520" y="81108"/>
            <a:ext cx="8784976" cy="63976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bg1"/>
                </a:solidFill>
                <a:latin typeface="Calibri" pitchFamily="34" charset="0"/>
              </a:defRPr>
            </a:lvl2pPr>
            <a:lvl3pPr algn="l" rtl="0" fontAlgn="base">
              <a:spcBef>
                <a:spcPct val="0"/>
              </a:spcBef>
              <a:spcAft>
                <a:spcPct val="0"/>
              </a:spcAft>
              <a:defRPr sz="3600">
                <a:solidFill>
                  <a:schemeClr val="bg1"/>
                </a:solidFill>
                <a:latin typeface="Calibri" pitchFamily="34" charset="0"/>
              </a:defRPr>
            </a:lvl3pPr>
            <a:lvl4pPr algn="l" rtl="0" fontAlgn="base">
              <a:spcBef>
                <a:spcPct val="0"/>
              </a:spcBef>
              <a:spcAft>
                <a:spcPct val="0"/>
              </a:spcAft>
              <a:defRPr sz="3600">
                <a:solidFill>
                  <a:schemeClr val="bg1"/>
                </a:solidFill>
                <a:latin typeface="Calibri" pitchFamily="34" charset="0"/>
              </a:defRPr>
            </a:lvl4pPr>
            <a:lvl5pPr algn="l" rtl="0" fontAlgn="base">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a:solidFill>
                  <a:schemeClr val="bg1"/>
                </a:solidFill>
                <a:latin typeface="Calibri" pitchFamily="34" charset="0"/>
              </a:defRPr>
            </a:lvl6pPr>
            <a:lvl7pPr marL="914400" algn="l" rtl="0" fontAlgn="base">
              <a:spcBef>
                <a:spcPct val="0"/>
              </a:spcBef>
              <a:spcAft>
                <a:spcPct val="0"/>
              </a:spcAft>
              <a:defRPr sz="3600">
                <a:solidFill>
                  <a:schemeClr val="bg1"/>
                </a:solidFill>
                <a:latin typeface="Calibri" pitchFamily="34" charset="0"/>
              </a:defRPr>
            </a:lvl7pPr>
            <a:lvl8pPr marL="1371600" algn="l" rtl="0" fontAlgn="base">
              <a:spcBef>
                <a:spcPct val="0"/>
              </a:spcBef>
              <a:spcAft>
                <a:spcPct val="0"/>
              </a:spcAft>
              <a:defRPr sz="3600">
                <a:solidFill>
                  <a:schemeClr val="bg1"/>
                </a:solidFill>
                <a:latin typeface="Calibri" pitchFamily="34" charset="0"/>
              </a:defRPr>
            </a:lvl8pPr>
            <a:lvl9pPr marL="1828800" algn="l" rtl="0" fontAlgn="base">
              <a:spcBef>
                <a:spcPct val="0"/>
              </a:spcBef>
              <a:spcAft>
                <a:spcPct val="0"/>
              </a:spcAft>
              <a:defRPr sz="3600">
                <a:solidFill>
                  <a:schemeClr val="bg1"/>
                </a:solidFill>
                <a:latin typeface="Calibri" pitchFamily="34" charset="0"/>
              </a:defRPr>
            </a:lvl9pPr>
          </a:lstStyle>
          <a:p>
            <a:pPr algn="ctr" fontAlgn="auto">
              <a:spcAft>
                <a:spcPts val="0"/>
              </a:spcAft>
              <a:defRPr/>
            </a:pPr>
            <a:r>
              <a:rPr lang="en-US" dirty="0">
                <a:solidFill>
                  <a:schemeClr val="tx2"/>
                </a:solidFill>
              </a:rPr>
              <a:t>RESEARCH CASE</a:t>
            </a:r>
            <a:endParaRPr lang="en-US" b="1" dirty="0">
              <a:solidFill>
                <a:schemeClr val="accent1"/>
              </a:solidFill>
            </a:endParaRPr>
          </a:p>
        </p:txBody>
      </p:sp>
      <p:graphicFrame>
        <p:nvGraphicFramePr>
          <p:cNvPr id="29" name="Diagram 28"/>
          <p:cNvGraphicFramePr/>
          <p:nvPr>
            <p:extLst>
              <p:ext uri="{D42A27DB-BD31-4B8C-83A1-F6EECF244321}">
                <p14:modId xmlns:p14="http://schemas.microsoft.com/office/powerpoint/2010/main" val="4170764693"/>
              </p:ext>
            </p:extLst>
          </p:nvPr>
        </p:nvGraphicFramePr>
        <p:xfrm>
          <a:off x="851190" y="4509421"/>
          <a:ext cx="4497993" cy="215740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0" name="Oval 29"/>
          <p:cNvSpPr/>
          <p:nvPr/>
        </p:nvSpPr>
        <p:spPr>
          <a:xfrm>
            <a:off x="265501" y="124868"/>
            <a:ext cx="648899" cy="648899"/>
          </a:xfrm>
          <a:prstGeom prst="ellipse">
            <a:avLst/>
          </a:prstGeom>
          <a:blipFill>
            <a:blip r:embed="rId22">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 name="Content Placeholder 2"/>
          <p:cNvSpPr txBox="1">
            <a:spLocks/>
          </p:cNvSpPr>
          <p:nvPr/>
        </p:nvSpPr>
        <p:spPr bwMode="auto">
          <a:xfrm>
            <a:off x="5484762" y="4427376"/>
            <a:ext cx="3263610" cy="457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3200" b="1" dirty="0">
                <a:solidFill>
                  <a:srgbClr val="0070C0"/>
                </a:solidFill>
              </a:rPr>
              <a:t>RATIONAL PRIMARY CARE SERVICE AREA RPCSA</a:t>
            </a:r>
          </a:p>
        </p:txBody>
      </p:sp>
    </p:spTree>
    <p:extLst>
      <p:ext uri="{BB962C8B-B14F-4D97-AF65-F5344CB8AC3E}">
        <p14:creationId xmlns:p14="http://schemas.microsoft.com/office/powerpoint/2010/main" val="369755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7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17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tgtEl>
                                          <p:spTgt spid="8">
                                            <p:txEl>
                                              <p:pRg st="0" end="0"/>
                                            </p:txEl>
                                          </p:spTgt>
                                        </p:tgtEl>
                                      </p:cBhvr>
                                    </p:animEffect>
                                  </p:childTnLst>
                                </p:cTn>
                              </p:par>
                              <p:par>
                                <p:cTn id="11" presetID="10" presetClass="entr" presetSubtype="0" fill="hold" grpId="0" nodeType="withEffect">
                                  <p:stCondLst>
                                    <p:cond delay="170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childTnLst>
                                </p:cTn>
                              </p:par>
                              <p:par>
                                <p:cTn id="14" presetID="10" presetClass="entr" presetSubtype="0" fill="hold" grpId="0" nodeType="withEffect">
                                  <p:stCondLst>
                                    <p:cond delay="170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1000"/>
                                        <p:tgtEl>
                                          <p:spTgt spid="9">
                                            <p:txEl>
                                              <p:pRg st="1" end="1"/>
                                            </p:txEl>
                                          </p:spTgt>
                                        </p:tgtEl>
                                      </p:cBhvr>
                                    </p:animEffect>
                                  </p:childTnLst>
                                </p:cTn>
                              </p:par>
                              <p:par>
                                <p:cTn id="17" presetID="10" presetClass="entr" presetSubtype="0" fill="hold" grpId="0" nodeType="withEffect">
                                  <p:stCondLst>
                                    <p:cond delay="170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1000"/>
                                        <p:tgtEl>
                                          <p:spTgt spid="10">
                                            <p:txEl>
                                              <p:pRg st="0" end="0"/>
                                            </p:txEl>
                                          </p:spTgt>
                                        </p:tgtEl>
                                      </p:cBhvr>
                                    </p:animEffect>
                                  </p:childTnLst>
                                </p:cTn>
                              </p:par>
                              <p:par>
                                <p:cTn id="20" presetID="10" presetClass="entr" presetSubtype="0" fill="hold" grpId="0" nodeType="withEffect">
                                  <p:stCondLst>
                                    <p:cond delay="170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childTnLst>
                                </p:cTn>
                              </p:par>
                              <p:par>
                                <p:cTn id="23" presetID="10" presetClass="entr" presetSubtype="0" fill="hold" grpId="0" nodeType="withEffect">
                                  <p:stCondLst>
                                    <p:cond delay="170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1000"/>
                                        <p:tgtEl>
                                          <p:spTgt spid="14">
                                            <p:txEl>
                                              <p:pRg st="0" end="0"/>
                                            </p:txEl>
                                          </p:spTgt>
                                        </p:tgtEl>
                                      </p:cBhvr>
                                    </p:animEffect>
                                  </p:childTnLst>
                                </p:cTn>
                              </p:par>
                              <p:par>
                                <p:cTn id="26" presetID="10" presetClass="entr" presetSubtype="0" fill="hold" grpId="0" nodeType="withEffect">
                                  <p:stCondLst>
                                    <p:cond delay="170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1000"/>
                                        <p:tgtEl>
                                          <p:spTgt spid="21">
                                            <p:txEl>
                                              <p:pRg st="0" end="0"/>
                                            </p:txEl>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childTnLst>
                                </p:cTn>
                              </p:par>
                              <p:par>
                                <p:cTn id="32" presetID="10" presetClass="entr" presetSubtype="0" fill="hold" grpId="0" nodeType="withEffect">
                                  <p:stCondLst>
                                    <p:cond delay="170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fade">
                                      <p:cBhvr>
                                        <p:cTn id="34" dur="1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9" grpId="0" build="p"/>
      <p:bldP spid="10" grpId="0" build="p"/>
      <p:bldP spid="11" grpId="0" build="p"/>
      <p:bldP spid="14" grpId="0" build="p"/>
      <p:bldP spid="21" grpId="0" build="p"/>
      <p:bldP spid="28" grpId="0"/>
      <p:bldP spid="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536" y="188640"/>
            <a:ext cx="5715000" cy="6397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noProof="0" dirty="0">
                <a:solidFill>
                  <a:srgbClr val="0070C0"/>
                </a:solidFill>
                <a:latin typeface="+mj-lt"/>
                <a:ea typeface="+mj-ea"/>
                <a:cs typeface="+mj-cs"/>
              </a:rPr>
              <a:t>Outline</a:t>
            </a:r>
            <a:r>
              <a:rPr kumimoji="0" lang="en-US" sz="4800" b="0" i="0" u="none" strike="noStrike" kern="1200" cap="none" spc="0" normalizeH="0" baseline="0" noProof="0" dirty="0">
                <a:ln>
                  <a:noFill/>
                </a:ln>
                <a:solidFill>
                  <a:srgbClr val="0070C0"/>
                </a:solidFill>
                <a:effectLst/>
                <a:uLnTx/>
                <a:uFillTx/>
                <a:latin typeface="+mj-lt"/>
                <a:ea typeface="+mj-ea"/>
                <a:cs typeface="+mj-cs"/>
              </a:rPr>
              <a:t> </a:t>
            </a:r>
          </a:p>
        </p:txBody>
      </p:sp>
      <p:pic>
        <p:nvPicPr>
          <p:cNvPr id="5" name="Immagin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276872"/>
            <a:ext cx="1658098" cy="1894969"/>
          </a:xfrm>
          <a:prstGeom prst="rect">
            <a:avLst/>
          </a:prstGeom>
        </p:spPr>
      </p:pic>
      <p:graphicFrame>
        <p:nvGraphicFramePr>
          <p:cNvPr id="20" name="Diagram 19"/>
          <p:cNvGraphicFramePr/>
          <p:nvPr>
            <p:extLst>
              <p:ext uri="{D42A27DB-BD31-4B8C-83A1-F6EECF244321}">
                <p14:modId xmlns:p14="http://schemas.microsoft.com/office/powerpoint/2010/main" val="2715124693"/>
              </p:ext>
            </p:extLst>
          </p:nvPr>
        </p:nvGraphicFramePr>
        <p:xfrm>
          <a:off x="-955719" y="927991"/>
          <a:ext cx="8137446" cy="5706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2" name="Immagine 24" descr="target_arrow_split_150_clr_13279.gif"/>
          <p:cNvPicPr>
            <a:picLocks noChangeAspect="1"/>
          </p:cNvPicPr>
          <p:nvPr/>
        </p:nvPicPr>
        <p:blipFill>
          <a:blip r:embed="rId9"/>
          <a:stretch>
            <a:fillRect/>
          </a:stretch>
        </p:blipFill>
        <p:spPr>
          <a:xfrm>
            <a:off x="1619672" y="2420888"/>
            <a:ext cx="1146318" cy="1273686"/>
          </a:xfrm>
          <a:prstGeom prst="rect">
            <a:avLst/>
          </a:prstGeom>
        </p:spPr>
      </p:pic>
    </p:spTree>
    <p:extLst>
      <p:ext uri="{BB962C8B-B14F-4D97-AF65-F5344CB8AC3E}">
        <p14:creationId xmlns:p14="http://schemas.microsoft.com/office/powerpoint/2010/main" val="997919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magine 20" descr="target_arrow_split_150_clr_13279.gif"/>
          <p:cNvPicPr>
            <a:picLocks noChangeAspect="1"/>
          </p:cNvPicPr>
          <p:nvPr/>
        </p:nvPicPr>
        <p:blipFill>
          <a:blip r:embed="rId3"/>
          <a:stretch>
            <a:fillRect/>
          </a:stretch>
        </p:blipFill>
        <p:spPr>
          <a:xfrm>
            <a:off x="1300728" y="137232"/>
            <a:ext cx="1524000" cy="1693333"/>
          </a:xfrm>
          <a:prstGeom prst="rect">
            <a:avLst/>
          </a:prstGeom>
        </p:spPr>
      </p:pic>
      <p:sp>
        <p:nvSpPr>
          <p:cNvPr id="22" name="Title 1"/>
          <p:cNvSpPr txBox="1">
            <a:spLocks/>
          </p:cNvSpPr>
          <p:nvPr/>
        </p:nvSpPr>
        <p:spPr bwMode="auto">
          <a:xfrm>
            <a:off x="1981200" y="228600"/>
            <a:ext cx="5715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4800" dirty="0">
                <a:solidFill>
                  <a:srgbClr val="FF0000"/>
                </a:solidFill>
              </a:rPr>
              <a:t>Objectives</a:t>
            </a:r>
          </a:p>
        </p:txBody>
      </p:sp>
      <p:graphicFrame>
        <p:nvGraphicFramePr>
          <p:cNvPr id="5" name="Diagramma 4"/>
          <p:cNvGraphicFramePr/>
          <p:nvPr>
            <p:extLst>
              <p:ext uri="{D42A27DB-BD31-4B8C-83A1-F6EECF244321}">
                <p14:modId xmlns:p14="http://schemas.microsoft.com/office/powerpoint/2010/main" val="3667310537"/>
              </p:ext>
            </p:extLst>
          </p:nvPr>
        </p:nvGraphicFramePr>
        <p:xfrm>
          <a:off x="1259632" y="1190802"/>
          <a:ext cx="7344816" cy="4902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magin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70583" y="1787709"/>
            <a:ext cx="915356" cy="864096"/>
          </a:xfrm>
          <a:prstGeom prst="rect">
            <a:avLst/>
          </a:prstGeom>
        </p:spPr>
      </p:pic>
      <p:sp>
        <p:nvSpPr>
          <p:cNvPr id="16" name="Title 1"/>
          <p:cNvSpPr txBox="1">
            <a:spLocks/>
          </p:cNvSpPr>
          <p:nvPr/>
        </p:nvSpPr>
        <p:spPr bwMode="auto">
          <a:xfrm>
            <a:off x="2466746" y="1190803"/>
            <a:ext cx="5715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3600" dirty="0">
                <a:solidFill>
                  <a:srgbClr val="FF0000"/>
                </a:solidFill>
              </a:rPr>
              <a:t>PHN FRAMEWORK</a:t>
            </a:r>
          </a:p>
        </p:txBody>
      </p:sp>
      <p:sp>
        <p:nvSpPr>
          <p:cNvPr id="12" name="Title 1"/>
          <p:cNvSpPr txBox="1">
            <a:spLocks/>
          </p:cNvSpPr>
          <p:nvPr/>
        </p:nvSpPr>
        <p:spPr bwMode="auto">
          <a:xfrm>
            <a:off x="2589236" y="2746131"/>
            <a:ext cx="5615136" cy="639762"/>
          </a:xfrm>
          <a:prstGeom prst="rect">
            <a:avLst/>
          </a:prstGeom>
          <a:noFill/>
          <a:ln>
            <a:noFill/>
          </a:ln>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3600" dirty="0">
                <a:solidFill>
                  <a:srgbClr val="FF0000"/>
                </a:solidFill>
              </a:rPr>
              <a:t>RPCSA DESIGN</a:t>
            </a:r>
          </a:p>
        </p:txBody>
      </p:sp>
      <p:pic>
        <p:nvPicPr>
          <p:cNvPr id="27" name="Immagin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00728" y="3218003"/>
            <a:ext cx="1081382" cy="1020824"/>
          </a:xfrm>
          <a:prstGeom prst="rect">
            <a:avLst/>
          </a:prstGeom>
        </p:spPr>
      </p:pic>
      <p:sp>
        <p:nvSpPr>
          <p:cNvPr id="2" name="Curved Right Arrow 1"/>
          <p:cNvSpPr/>
          <p:nvPr/>
        </p:nvSpPr>
        <p:spPr>
          <a:xfrm>
            <a:off x="286802" y="2026142"/>
            <a:ext cx="877416" cy="16053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2899" y="4805025"/>
            <a:ext cx="1189499" cy="1109809"/>
          </a:xfrm>
          <a:prstGeom prst="rect">
            <a:avLst/>
          </a:prstGeom>
        </p:spPr>
      </p:pic>
      <p:sp>
        <p:nvSpPr>
          <p:cNvPr id="29" name="Title 1"/>
          <p:cNvSpPr txBox="1">
            <a:spLocks/>
          </p:cNvSpPr>
          <p:nvPr/>
        </p:nvSpPr>
        <p:spPr bwMode="auto">
          <a:xfrm>
            <a:off x="2589236" y="4200861"/>
            <a:ext cx="5943204" cy="639762"/>
          </a:xfrm>
          <a:prstGeom prst="rect">
            <a:avLst/>
          </a:prstGeom>
          <a:noFill/>
          <a:ln>
            <a:noFill/>
          </a:ln>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3600" dirty="0">
                <a:solidFill>
                  <a:srgbClr val="FF0000"/>
                </a:solidFill>
              </a:rPr>
              <a:t>HW Supply/Demand Planning</a:t>
            </a:r>
          </a:p>
        </p:txBody>
      </p:sp>
      <p:sp>
        <p:nvSpPr>
          <p:cNvPr id="30" name="Curved Right Arrow 29"/>
          <p:cNvSpPr/>
          <p:nvPr/>
        </p:nvSpPr>
        <p:spPr>
          <a:xfrm>
            <a:off x="390365" y="3596082"/>
            <a:ext cx="877416" cy="16053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1" name="Oval 30"/>
          <p:cNvSpPr/>
          <p:nvPr/>
        </p:nvSpPr>
        <p:spPr>
          <a:xfrm>
            <a:off x="107505" y="137232"/>
            <a:ext cx="792088" cy="843496"/>
          </a:xfrm>
          <a:prstGeom prst="ellipse">
            <a:avLst/>
          </a:prstGeom>
          <a:blipFill>
            <a:blip r:embed="rId12">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83444" y="1149930"/>
            <a:ext cx="1562100" cy="533400"/>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83444" y="2754507"/>
            <a:ext cx="1562100" cy="533400"/>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91567" y="5868796"/>
            <a:ext cx="3007119" cy="776839"/>
          </a:xfrm>
          <a:prstGeom prst="rect">
            <a:avLst/>
          </a:prstGeom>
        </p:spPr>
      </p:pic>
    </p:spTree>
    <p:extLst>
      <p:ext uri="{BB962C8B-B14F-4D97-AF65-F5344CB8AC3E}">
        <p14:creationId xmlns:p14="http://schemas.microsoft.com/office/powerpoint/2010/main" val="233595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536" y="188640"/>
            <a:ext cx="5715000" cy="6397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noProof="0" dirty="0">
                <a:solidFill>
                  <a:srgbClr val="0070C0"/>
                </a:solidFill>
                <a:latin typeface="+mj-lt"/>
                <a:ea typeface="+mj-ea"/>
                <a:cs typeface="+mj-cs"/>
              </a:rPr>
              <a:t>Outline</a:t>
            </a:r>
            <a:r>
              <a:rPr kumimoji="0" lang="en-US" sz="4800" b="0" i="0" u="none" strike="noStrike" kern="1200" cap="none" spc="0" normalizeH="0" baseline="0" noProof="0" dirty="0">
                <a:ln>
                  <a:noFill/>
                </a:ln>
                <a:solidFill>
                  <a:srgbClr val="0070C0"/>
                </a:solidFill>
                <a:effectLst/>
                <a:uLnTx/>
                <a:uFillTx/>
                <a:latin typeface="+mj-lt"/>
                <a:ea typeface="+mj-ea"/>
                <a:cs typeface="+mj-cs"/>
              </a:rPr>
              <a:t> </a:t>
            </a:r>
          </a:p>
        </p:txBody>
      </p:sp>
      <p:pic>
        <p:nvPicPr>
          <p:cNvPr id="5" name="Immagin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0536" y="3068769"/>
            <a:ext cx="1658098" cy="1894969"/>
          </a:xfrm>
          <a:prstGeom prst="rect">
            <a:avLst/>
          </a:prstGeom>
        </p:spPr>
      </p:pic>
      <p:graphicFrame>
        <p:nvGraphicFramePr>
          <p:cNvPr id="20" name="Diagram 19"/>
          <p:cNvGraphicFramePr/>
          <p:nvPr>
            <p:extLst>
              <p:ext uri="{D42A27DB-BD31-4B8C-83A1-F6EECF244321}">
                <p14:modId xmlns:p14="http://schemas.microsoft.com/office/powerpoint/2010/main" val="3981344662"/>
              </p:ext>
            </p:extLst>
          </p:nvPr>
        </p:nvGraphicFramePr>
        <p:xfrm>
          <a:off x="-955719" y="927991"/>
          <a:ext cx="8137446" cy="5706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3" name="Immagin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3608" y="3112965"/>
            <a:ext cx="862185" cy="1149580"/>
          </a:xfrm>
          <a:prstGeom prst="rect">
            <a:avLst/>
          </a:prstGeom>
        </p:spPr>
      </p:pic>
      <p:pic>
        <p:nvPicPr>
          <p:cNvPr id="25" name="Immagine 27" descr="puzzle_light.gif"/>
          <p:cNvPicPr>
            <a:picLocks noChangeAspect="1"/>
          </p:cNvPicPr>
          <p:nvPr/>
        </p:nvPicPr>
        <p:blipFill>
          <a:blip r:embed="rId10"/>
          <a:stretch>
            <a:fillRect/>
          </a:stretch>
        </p:blipFill>
        <p:spPr>
          <a:xfrm>
            <a:off x="7380312" y="5013533"/>
            <a:ext cx="720969" cy="914400"/>
          </a:xfrm>
          <a:prstGeom prst="rect">
            <a:avLst/>
          </a:prstGeom>
        </p:spPr>
      </p:pic>
    </p:spTree>
    <p:extLst>
      <p:ext uri="{BB962C8B-B14F-4D97-AF65-F5344CB8AC3E}">
        <p14:creationId xmlns:p14="http://schemas.microsoft.com/office/powerpoint/2010/main" val="2708597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78972"/>
          </a:xfrm>
          <a:prstGeom prst="rect">
            <a:avLst/>
          </a:prstGeom>
        </p:spPr>
      </p:pic>
      <p:sp>
        <p:nvSpPr>
          <p:cNvPr id="5" name="Title 1"/>
          <p:cNvSpPr txBox="1">
            <a:spLocks/>
          </p:cNvSpPr>
          <p:nvPr/>
        </p:nvSpPr>
        <p:spPr bwMode="auto">
          <a:xfrm>
            <a:off x="1835696" y="0"/>
            <a:ext cx="5715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4800" dirty="0">
                <a:solidFill>
                  <a:srgbClr val="FF0000"/>
                </a:solidFill>
              </a:rPr>
              <a:t>Access to Health Care</a:t>
            </a:r>
          </a:p>
        </p:txBody>
      </p:sp>
      <p:sp>
        <p:nvSpPr>
          <p:cNvPr id="6" name="Oval 5"/>
          <p:cNvSpPr/>
          <p:nvPr/>
        </p:nvSpPr>
        <p:spPr>
          <a:xfrm>
            <a:off x="179512" y="116632"/>
            <a:ext cx="648899" cy="648899"/>
          </a:xfrm>
          <a:prstGeom prst="ellipse">
            <a:avLst/>
          </a:prstGeom>
          <a:blipFill>
            <a:blip r:embed="rId4">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28135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57556" y="1242910"/>
            <a:ext cx="92202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400" dirty="0">
                <a:solidFill>
                  <a:schemeClr val="tx2"/>
                </a:solidFill>
              </a:rPr>
              <a:t>Gravity-Based (Joseph and Bantock 1982)</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400" dirty="0">
                <a:solidFill>
                  <a:schemeClr val="tx2"/>
                </a:solidFill>
              </a:rPr>
              <a:t>Regional availability model(Khan 1992)</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400" dirty="0">
                <a:solidFill>
                  <a:schemeClr val="tx2"/>
                </a:solidFill>
              </a:rPr>
              <a:t>Kernel density models(Silverman, Gugliardo  1986)</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400" dirty="0">
                <a:solidFill>
                  <a:schemeClr val="tx2"/>
                </a:solidFill>
              </a:rPr>
              <a:t>2 Step Floating Catchment Area (Rodke and Mu)</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400" dirty="0">
                <a:solidFill>
                  <a:schemeClr val="tx2"/>
                </a:solidFill>
              </a:rPr>
              <a:t>Enhanced 2SFCA (Luo and QUI)</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2400" dirty="0">
              <a:solidFill>
                <a:schemeClr val="tx2"/>
              </a:solidFill>
            </a:endParaRPr>
          </a:p>
          <a:p>
            <a:pPr algn="ctr" fontAlgn="base">
              <a:spcBef>
                <a:spcPct val="20000"/>
              </a:spcBef>
              <a:spcAft>
                <a:spcPct val="0"/>
              </a:spcAft>
              <a:defRPr/>
            </a:pPr>
            <a:r>
              <a:rPr lang="en-US" sz="2400" dirty="0">
                <a:solidFill>
                  <a:schemeClr val="tx2"/>
                </a:solidFill>
              </a:rPr>
              <a:t>Carr Hill (1994), Field(2000)</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2400" dirty="0">
              <a:solidFill>
                <a:schemeClr val="tx2"/>
              </a:solidFill>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2400" dirty="0">
              <a:solidFill>
                <a:schemeClr val="tx2"/>
              </a:solidFill>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400" dirty="0">
                <a:solidFill>
                  <a:schemeClr val="tx2"/>
                </a:solidFill>
              </a:rPr>
              <a:t>Principal Component </a:t>
            </a:r>
            <a:r>
              <a:rPr lang="en-US" sz="2222" dirty="0">
                <a:solidFill>
                  <a:schemeClr val="tx2"/>
                </a:solidFill>
              </a:rPr>
              <a:t>Analysis (Mc</a:t>
            </a:r>
            <a:r>
              <a:rPr lang="en-US" sz="2400" dirty="0">
                <a:solidFill>
                  <a:schemeClr val="tx2"/>
                </a:solidFill>
              </a:rPr>
              <a:t> Grail and Humphreys)</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400" dirty="0">
                <a:solidFill>
                  <a:schemeClr val="tx2"/>
                </a:solidFill>
              </a:rPr>
              <a:t>Factor Analysis (Wang Luo 2004)</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400" dirty="0">
                <a:solidFill>
                  <a:schemeClr val="tx2"/>
                </a:solidFill>
              </a:rPr>
              <a:t>Equity Model (Wang and Meng)</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2800" noProof="0" dirty="0">
              <a:solidFill>
                <a:schemeClr val="tx2"/>
              </a:solidFill>
              <a:latin typeface="+mn-lt"/>
            </a:endParaRPr>
          </a:p>
        </p:txBody>
      </p:sp>
      <p:sp>
        <p:nvSpPr>
          <p:cNvPr id="5" name="Title 1"/>
          <p:cNvSpPr txBox="1">
            <a:spLocks/>
          </p:cNvSpPr>
          <p:nvPr/>
        </p:nvSpPr>
        <p:spPr bwMode="auto">
          <a:xfrm>
            <a:off x="251520" y="81108"/>
            <a:ext cx="8784976" cy="63976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bg1"/>
                </a:solidFill>
                <a:latin typeface="Calibri" pitchFamily="34" charset="0"/>
              </a:defRPr>
            </a:lvl2pPr>
            <a:lvl3pPr algn="l" rtl="0" fontAlgn="base">
              <a:spcBef>
                <a:spcPct val="0"/>
              </a:spcBef>
              <a:spcAft>
                <a:spcPct val="0"/>
              </a:spcAft>
              <a:defRPr sz="3600">
                <a:solidFill>
                  <a:schemeClr val="bg1"/>
                </a:solidFill>
                <a:latin typeface="Calibri" pitchFamily="34" charset="0"/>
              </a:defRPr>
            </a:lvl3pPr>
            <a:lvl4pPr algn="l" rtl="0" fontAlgn="base">
              <a:spcBef>
                <a:spcPct val="0"/>
              </a:spcBef>
              <a:spcAft>
                <a:spcPct val="0"/>
              </a:spcAft>
              <a:defRPr sz="3600">
                <a:solidFill>
                  <a:schemeClr val="bg1"/>
                </a:solidFill>
                <a:latin typeface="Calibri" pitchFamily="34" charset="0"/>
              </a:defRPr>
            </a:lvl4pPr>
            <a:lvl5pPr algn="l" rtl="0" fontAlgn="base">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a:solidFill>
                  <a:schemeClr val="bg1"/>
                </a:solidFill>
                <a:latin typeface="Calibri" pitchFamily="34" charset="0"/>
              </a:defRPr>
            </a:lvl6pPr>
            <a:lvl7pPr marL="914400" algn="l" rtl="0" fontAlgn="base">
              <a:spcBef>
                <a:spcPct val="0"/>
              </a:spcBef>
              <a:spcAft>
                <a:spcPct val="0"/>
              </a:spcAft>
              <a:defRPr sz="3600">
                <a:solidFill>
                  <a:schemeClr val="bg1"/>
                </a:solidFill>
                <a:latin typeface="Calibri" pitchFamily="34" charset="0"/>
              </a:defRPr>
            </a:lvl7pPr>
            <a:lvl8pPr marL="1371600" algn="l" rtl="0" fontAlgn="base">
              <a:spcBef>
                <a:spcPct val="0"/>
              </a:spcBef>
              <a:spcAft>
                <a:spcPct val="0"/>
              </a:spcAft>
              <a:defRPr sz="3600">
                <a:solidFill>
                  <a:schemeClr val="bg1"/>
                </a:solidFill>
                <a:latin typeface="Calibri" pitchFamily="34" charset="0"/>
              </a:defRPr>
            </a:lvl8pPr>
            <a:lvl9pPr marL="1828800" algn="l" rtl="0" fontAlgn="base">
              <a:spcBef>
                <a:spcPct val="0"/>
              </a:spcBef>
              <a:spcAft>
                <a:spcPct val="0"/>
              </a:spcAft>
              <a:defRPr sz="3600">
                <a:solidFill>
                  <a:schemeClr val="bg1"/>
                </a:solidFill>
                <a:latin typeface="Calibri" pitchFamily="34" charset="0"/>
              </a:defRPr>
            </a:lvl9pPr>
          </a:lstStyle>
          <a:p>
            <a:pPr algn="ctr" fontAlgn="auto">
              <a:spcAft>
                <a:spcPts val="0"/>
              </a:spcAft>
              <a:defRPr/>
            </a:pPr>
            <a:r>
              <a:rPr lang="en-US" dirty="0">
                <a:solidFill>
                  <a:schemeClr val="tx2"/>
                </a:solidFill>
              </a:rPr>
              <a:t>REVIEW OF ACCESSIBILITY</a:t>
            </a:r>
            <a:endParaRPr lang="en-US" b="1" dirty="0">
              <a:solidFill>
                <a:schemeClr val="accent1"/>
              </a:solidFill>
            </a:endParaRPr>
          </a:p>
        </p:txBody>
      </p:sp>
      <p:sp>
        <p:nvSpPr>
          <p:cNvPr id="6" name="Oval 5"/>
          <p:cNvSpPr/>
          <p:nvPr/>
        </p:nvSpPr>
        <p:spPr>
          <a:xfrm>
            <a:off x="251520" y="208595"/>
            <a:ext cx="648899" cy="648899"/>
          </a:xfrm>
          <a:prstGeom prst="ellipse">
            <a:avLst/>
          </a:prstGeom>
          <a:blipFill>
            <a:blip r:embed="rId3">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ounded Rectangle 6"/>
          <p:cNvSpPr/>
          <p:nvPr/>
        </p:nvSpPr>
        <p:spPr>
          <a:xfrm>
            <a:off x="755576" y="1242910"/>
            <a:ext cx="8136904" cy="22580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ounded Rectangle 8"/>
          <p:cNvSpPr/>
          <p:nvPr/>
        </p:nvSpPr>
        <p:spPr>
          <a:xfrm>
            <a:off x="755576" y="5085183"/>
            <a:ext cx="8136904" cy="14545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3300471" y="857494"/>
            <a:ext cx="2695097" cy="369332"/>
          </a:xfrm>
          <a:prstGeom prst="rect">
            <a:avLst/>
          </a:prstGeom>
          <a:noFill/>
        </p:spPr>
        <p:txBody>
          <a:bodyPr wrap="none" rtlCol="0">
            <a:spAutoFit/>
          </a:bodyPr>
          <a:lstStyle/>
          <a:p>
            <a:r>
              <a:rPr lang="en-AU" b="1" dirty="0"/>
              <a:t>SPATIAL METHODOLOGIES</a:t>
            </a:r>
          </a:p>
        </p:txBody>
      </p:sp>
      <p:sp>
        <p:nvSpPr>
          <p:cNvPr id="11" name="TextBox 10"/>
          <p:cNvSpPr txBox="1"/>
          <p:nvPr/>
        </p:nvSpPr>
        <p:spPr>
          <a:xfrm>
            <a:off x="3324895" y="3517092"/>
            <a:ext cx="2834559" cy="369332"/>
          </a:xfrm>
          <a:prstGeom prst="rect">
            <a:avLst/>
          </a:prstGeom>
          <a:noFill/>
        </p:spPr>
        <p:txBody>
          <a:bodyPr wrap="none" rtlCol="0">
            <a:spAutoFit/>
          </a:bodyPr>
          <a:lstStyle/>
          <a:p>
            <a:r>
              <a:rPr lang="en-AU" b="1" dirty="0"/>
              <a:t>ASPATIAL METHODOLOGIES</a:t>
            </a:r>
          </a:p>
        </p:txBody>
      </p:sp>
      <p:sp>
        <p:nvSpPr>
          <p:cNvPr id="12" name="Rounded Rectangle 11"/>
          <p:cNvSpPr/>
          <p:nvPr/>
        </p:nvSpPr>
        <p:spPr>
          <a:xfrm>
            <a:off x="755576" y="3869951"/>
            <a:ext cx="8136904" cy="5671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2626311" y="4678768"/>
            <a:ext cx="3852465" cy="369332"/>
          </a:xfrm>
          <a:prstGeom prst="rect">
            <a:avLst/>
          </a:prstGeom>
          <a:noFill/>
        </p:spPr>
        <p:txBody>
          <a:bodyPr wrap="none" rtlCol="0">
            <a:spAutoFit/>
          </a:bodyPr>
          <a:lstStyle/>
          <a:p>
            <a:r>
              <a:rPr lang="en-AU" b="1" dirty="0"/>
              <a:t>SPATIAL &amp; ASPATIAL METHODOLOGIES</a:t>
            </a:r>
          </a:p>
        </p:txBody>
      </p:sp>
      <p:sp>
        <p:nvSpPr>
          <p:cNvPr id="2" name="TextBox 1"/>
          <p:cNvSpPr txBox="1"/>
          <p:nvPr/>
        </p:nvSpPr>
        <p:spPr>
          <a:xfrm>
            <a:off x="306517" y="1361572"/>
            <a:ext cx="357790" cy="5016758"/>
          </a:xfrm>
          <a:prstGeom prst="rect">
            <a:avLst/>
          </a:prstGeom>
          <a:noFill/>
        </p:spPr>
        <p:txBody>
          <a:bodyPr wrap="none" rtlCol="0">
            <a:spAutoFit/>
          </a:bodyPr>
          <a:lstStyle/>
          <a:p>
            <a:pPr algn="ctr"/>
            <a:r>
              <a:rPr lang="en-AU" sz="2000" b="1" dirty="0">
                <a:solidFill>
                  <a:srgbClr val="0070C0"/>
                </a:solidFill>
              </a:rPr>
              <a:t>P</a:t>
            </a:r>
          </a:p>
          <a:p>
            <a:pPr algn="ctr"/>
            <a:r>
              <a:rPr lang="en-AU" sz="2000" b="1" dirty="0">
                <a:solidFill>
                  <a:srgbClr val="0070C0"/>
                </a:solidFill>
              </a:rPr>
              <a:t>O</a:t>
            </a:r>
          </a:p>
          <a:p>
            <a:pPr algn="ctr"/>
            <a:r>
              <a:rPr lang="en-AU" sz="2000" b="1" dirty="0">
                <a:solidFill>
                  <a:srgbClr val="0070C0"/>
                </a:solidFill>
              </a:rPr>
              <a:t>T</a:t>
            </a:r>
          </a:p>
          <a:p>
            <a:pPr algn="ctr"/>
            <a:r>
              <a:rPr lang="en-AU" sz="2000" b="1" dirty="0">
                <a:solidFill>
                  <a:srgbClr val="0070C0"/>
                </a:solidFill>
              </a:rPr>
              <a:t>E</a:t>
            </a:r>
          </a:p>
          <a:p>
            <a:pPr algn="ctr"/>
            <a:r>
              <a:rPr lang="en-AU" sz="2000" b="1" dirty="0">
                <a:solidFill>
                  <a:srgbClr val="0070C0"/>
                </a:solidFill>
              </a:rPr>
              <a:t>N</a:t>
            </a:r>
          </a:p>
          <a:p>
            <a:pPr algn="ctr"/>
            <a:r>
              <a:rPr lang="en-AU" sz="2000" b="1" dirty="0">
                <a:solidFill>
                  <a:srgbClr val="0070C0"/>
                </a:solidFill>
              </a:rPr>
              <a:t>T</a:t>
            </a:r>
          </a:p>
          <a:p>
            <a:pPr algn="ctr"/>
            <a:r>
              <a:rPr lang="en-AU" sz="2000" b="1" dirty="0">
                <a:solidFill>
                  <a:srgbClr val="0070C0"/>
                </a:solidFill>
              </a:rPr>
              <a:t>I</a:t>
            </a:r>
          </a:p>
          <a:p>
            <a:pPr algn="ctr"/>
            <a:r>
              <a:rPr lang="en-AU" sz="2000" b="1" dirty="0">
                <a:solidFill>
                  <a:srgbClr val="0070C0"/>
                </a:solidFill>
              </a:rPr>
              <a:t>A</a:t>
            </a:r>
          </a:p>
          <a:p>
            <a:pPr algn="ctr"/>
            <a:r>
              <a:rPr lang="en-AU" sz="2000" b="1" dirty="0">
                <a:solidFill>
                  <a:srgbClr val="0070C0"/>
                </a:solidFill>
              </a:rPr>
              <a:t>L</a:t>
            </a:r>
          </a:p>
          <a:p>
            <a:pPr algn="ctr"/>
            <a:endParaRPr lang="en-AU" sz="2000" b="1" dirty="0">
              <a:solidFill>
                <a:srgbClr val="0070C0"/>
              </a:solidFill>
            </a:endParaRPr>
          </a:p>
          <a:p>
            <a:pPr algn="ctr"/>
            <a:r>
              <a:rPr lang="en-AU" sz="2000" b="1" dirty="0">
                <a:solidFill>
                  <a:srgbClr val="0070C0"/>
                </a:solidFill>
              </a:rPr>
              <a:t>A</a:t>
            </a:r>
          </a:p>
          <a:p>
            <a:pPr algn="ctr"/>
            <a:r>
              <a:rPr lang="en-AU" sz="2000" b="1" dirty="0">
                <a:solidFill>
                  <a:srgbClr val="0070C0"/>
                </a:solidFill>
              </a:rPr>
              <a:t>C</a:t>
            </a:r>
          </a:p>
          <a:p>
            <a:pPr algn="ctr"/>
            <a:r>
              <a:rPr lang="en-AU" sz="2000" b="1" dirty="0">
                <a:solidFill>
                  <a:srgbClr val="0070C0"/>
                </a:solidFill>
              </a:rPr>
              <a:t>C</a:t>
            </a:r>
          </a:p>
          <a:p>
            <a:pPr algn="ctr"/>
            <a:r>
              <a:rPr lang="en-AU" sz="2000" b="1" dirty="0">
                <a:solidFill>
                  <a:srgbClr val="0070C0"/>
                </a:solidFill>
              </a:rPr>
              <a:t>E</a:t>
            </a:r>
          </a:p>
          <a:p>
            <a:pPr algn="ctr"/>
            <a:r>
              <a:rPr lang="en-AU" sz="2000" b="1" dirty="0">
                <a:solidFill>
                  <a:srgbClr val="0070C0"/>
                </a:solidFill>
              </a:rPr>
              <a:t>S</a:t>
            </a:r>
          </a:p>
          <a:p>
            <a:pPr algn="ctr"/>
            <a:r>
              <a:rPr lang="en-AU" sz="2000" b="1" dirty="0">
                <a:solidFill>
                  <a:srgbClr val="0070C0"/>
                </a:solidFill>
              </a:rPr>
              <a:t>S</a:t>
            </a:r>
          </a:p>
        </p:txBody>
      </p:sp>
    </p:spTree>
    <p:extLst>
      <p:ext uri="{BB962C8B-B14F-4D97-AF65-F5344CB8AC3E}">
        <p14:creationId xmlns:p14="http://schemas.microsoft.com/office/powerpoint/2010/main" val="375588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7504" y="2459320"/>
            <a:ext cx="3909060" cy="348996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4845496" y="2383492"/>
            <a:ext cx="4191000" cy="4213860"/>
          </a:xfrm>
          <a:prstGeom prst="rect">
            <a:avLst/>
          </a:prstGeom>
        </p:spPr>
      </p:pic>
      <p:pic>
        <p:nvPicPr>
          <p:cNvPr id="6"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8112" y="3691205"/>
            <a:ext cx="439736" cy="768937"/>
          </a:xfrm>
          <a:prstGeom prst="rect">
            <a:avLst/>
          </a:prstGeom>
        </p:spPr>
      </p:pic>
      <p:sp>
        <p:nvSpPr>
          <p:cNvPr id="7" name="Oval 6"/>
          <p:cNvSpPr/>
          <p:nvPr/>
        </p:nvSpPr>
        <p:spPr>
          <a:xfrm>
            <a:off x="5277544" y="3034829"/>
            <a:ext cx="2880320" cy="2880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4521460" y="3250853"/>
            <a:ext cx="1080120" cy="523220"/>
          </a:xfrm>
          <a:prstGeom prst="rect">
            <a:avLst/>
          </a:prstGeom>
          <a:noFill/>
        </p:spPr>
        <p:txBody>
          <a:bodyPr wrap="square" rtlCol="0">
            <a:spAutoFit/>
          </a:bodyPr>
          <a:lstStyle/>
          <a:p>
            <a:r>
              <a:rPr lang="en-AU" sz="2800" b="1" dirty="0">
                <a:solidFill>
                  <a:srgbClr val="0070C0"/>
                </a:solidFill>
              </a:rPr>
              <a:t>80 %</a:t>
            </a:r>
          </a:p>
        </p:txBody>
      </p:sp>
      <p:sp>
        <p:nvSpPr>
          <p:cNvPr id="9" name="Right Arrow 8"/>
          <p:cNvSpPr/>
          <p:nvPr/>
        </p:nvSpPr>
        <p:spPr>
          <a:xfrm>
            <a:off x="4144294" y="441586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273496" y="5915047"/>
            <a:ext cx="4572000" cy="577081"/>
          </a:xfrm>
          <a:prstGeom prst="rect">
            <a:avLst/>
          </a:prstGeom>
        </p:spPr>
        <p:txBody>
          <a:bodyPr>
            <a:spAutoFit/>
          </a:bodyPr>
          <a:lstStyle/>
          <a:p>
            <a:pPr>
              <a:spcAft>
                <a:spcPts val="1000"/>
              </a:spcAft>
            </a:pPr>
            <a:r>
              <a:rPr lang="en-AU" sz="105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Hospital Service Area Based on Geocoded Patient Residential Locations Excluding Outliers. Source: GIS and Public Health 2nd </a:t>
            </a:r>
            <a:r>
              <a:rPr lang="en-AU" sz="1050" i="1" dirty="0" err="1">
                <a:solidFill>
                  <a:srgbClr val="44546A"/>
                </a:solidFill>
                <a:latin typeface="Calibri" panose="020F0502020204030204" pitchFamily="34" charset="0"/>
                <a:ea typeface="Calibri" panose="020F0502020204030204" pitchFamily="34" charset="0"/>
                <a:cs typeface="Times New Roman" panose="02020603050405020304" pitchFamily="18" charset="0"/>
              </a:rPr>
              <a:t>ed</a:t>
            </a:r>
            <a:r>
              <a:rPr lang="en-AU" sz="105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 Ellen K. </a:t>
            </a:r>
            <a:r>
              <a:rPr lang="en-AU" sz="1050" i="1" dirty="0" err="1">
                <a:solidFill>
                  <a:srgbClr val="44546A"/>
                </a:solidFill>
                <a:latin typeface="Calibri" panose="020F0502020204030204" pitchFamily="34" charset="0"/>
                <a:ea typeface="Calibri" panose="020F0502020204030204" pitchFamily="34" charset="0"/>
                <a:cs typeface="Times New Roman" panose="02020603050405020304" pitchFamily="18" charset="0"/>
              </a:rPr>
              <a:t>Cromely</a:t>
            </a:r>
            <a:r>
              <a:rPr lang="en-AU" sz="105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 Guilford Press 2012</a:t>
            </a:r>
          </a:p>
        </p:txBody>
      </p:sp>
      <p:sp>
        <p:nvSpPr>
          <p:cNvPr id="11" name="Title 1"/>
          <p:cNvSpPr txBox="1">
            <a:spLocks/>
          </p:cNvSpPr>
          <p:nvPr/>
        </p:nvSpPr>
        <p:spPr bwMode="auto">
          <a:xfrm>
            <a:off x="251520" y="81108"/>
            <a:ext cx="8784976" cy="63976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bg1"/>
                </a:solidFill>
                <a:latin typeface="Calibri" pitchFamily="34" charset="0"/>
              </a:defRPr>
            </a:lvl2pPr>
            <a:lvl3pPr algn="l" rtl="0" fontAlgn="base">
              <a:spcBef>
                <a:spcPct val="0"/>
              </a:spcBef>
              <a:spcAft>
                <a:spcPct val="0"/>
              </a:spcAft>
              <a:defRPr sz="3600">
                <a:solidFill>
                  <a:schemeClr val="bg1"/>
                </a:solidFill>
                <a:latin typeface="Calibri" pitchFamily="34" charset="0"/>
              </a:defRPr>
            </a:lvl3pPr>
            <a:lvl4pPr algn="l" rtl="0" fontAlgn="base">
              <a:spcBef>
                <a:spcPct val="0"/>
              </a:spcBef>
              <a:spcAft>
                <a:spcPct val="0"/>
              </a:spcAft>
              <a:defRPr sz="3600">
                <a:solidFill>
                  <a:schemeClr val="bg1"/>
                </a:solidFill>
                <a:latin typeface="Calibri" pitchFamily="34" charset="0"/>
              </a:defRPr>
            </a:lvl4pPr>
            <a:lvl5pPr algn="l" rtl="0" fontAlgn="base">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a:solidFill>
                  <a:schemeClr val="bg1"/>
                </a:solidFill>
                <a:latin typeface="Calibri" pitchFamily="34" charset="0"/>
              </a:defRPr>
            </a:lvl6pPr>
            <a:lvl7pPr marL="914400" algn="l" rtl="0" fontAlgn="base">
              <a:spcBef>
                <a:spcPct val="0"/>
              </a:spcBef>
              <a:spcAft>
                <a:spcPct val="0"/>
              </a:spcAft>
              <a:defRPr sz="3600">
                <a:solidFill>
                  <a:schemeClr val="bg1"/>
                </a:solidFill>
                <a:latin typeface="Calibri" pitchFamily="34" charset="0"/>
              </a:defRPr>
            </a:lvl7pPr>
            <a:lvl8pPr marL="1371600" algn="l" rtl="0" fontAlgn="base">
              <a:spcBef>
                <a:spcPct val="0"/>
              </a:spcBef>
              <a:spcAft>
                <a:spcPct val="0"/>
              </a:spcAft>
              <a:defRPr sz="3600">
                <a:solidFill>
                  <a:schemeClr val="bg1"/>
                </a:solidFill>
                <a:latin typeface="Calibri" pitchFamily="34" charset="0"/>
              </a:defRPr>
            </a:lvl8pPr>
            <a:lvl9pPr marL="1828800" algn="l" rtl="0" fontAlgn="base">
              <a:spcBef>
                <a:spcPct val="0"/>
              </a:spcBef>
              <a:spcAft>
                <a:spcPct val="0"/>
              </a:spcAft>
              <a:defRPr sz="3600">
                <a:solidFill>
                  <a:schemeClr val="bg1"/>
                </a:solidFill>
                <a:latin typeface="Calibri" pitchFamily="34" charset="0"/>
              </a:defRPr>
            </a:lvl9pPr>
          </a:lstStyle>
          <a:p>
            <a:pPr algn="ctr" fontAlgn="auto">
              <a:spcAft>
                <a:spcPts val="0"/>
              </a:spcAft>
              <a:defRPr/>
            </a:pPr>
            <a:r>
              <a:rPr lang="en-US" dirty="0">
                <a:solidFill>
                  <a:schemeClr val="tx2"/>
                </a:solidFill>
              </a:rPr>
              <a:t>REVIEW OF ACCESSIBILITY</a:t>
            </a:r>
            <a:endParaRPr lang="en-US" b="1" dirty="0">
              <a:solidFill>
                <a:schemeClr val="accent1"/>
              </a:solidFill>
            </a:endParaRPr>
          </a:p>
        </p:txBody>
      </p:sp>
      <p:sp>
        <p:nvSpPr>
          <p:cNvPr id="13" name="Title 1"/>
          <p:cNvSpPr txBox="1">
            <a:spLocks/>
          </p:cNvSpPr>
          <p:nvPr/>
        </p:nvSpPr>
        <p:spPr bwMode="auto">
          <a:xfrm>
            <a:off x="273496" y="1286337"/>
            <a:ext cx="8784976" cy="63976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bg1"/>
                </a:solidFill>
                <a:latin typeface="Calibri" pitchFamily="34" charset="0"/>
              </a:defRPr>
            </a:lvl2pPr>
            <a:lvl3pPr algn="l" rtl="0" fontAlgn="base">
              <a:spcBef>
                <a:spcPct val="0"/>
              </a:spcBef>
              <a:spcAft>
                <a:spcPct val="0"/>
              </a:spcAft>
              <a:defRPr sz="3600">
                <a:solidFill>
                  <a:schemeClr val="bg1"/>
                </a:solidFill>
                <a:latin typeface="Calibri" pitchFamily="34" charset="0"/>
              </a:defRPr>
            </a:lvl3pPr>
            <a:lvl4pPr algn="l" rtl="0" fontAlgn="base">
              <a:spcBef>
                <a:spcPct val="0"/>
              </a:spcBef>
              <a:spcAft>
                <a:spcPct val="0"/>
              </a:spcAft>
              <a:defRPr sz="3600">
                <a:solidFill>
                  <a:schemeClr val="bg1"/>
                </a:solidFill>
                <a:latin typeface="Calibri" pitchFamily="34" charset="0"/>
              </a:defRPr>
            </a:lvl4pPr>
            <a:lvl5pPr algn="l" rtl="0" fontAlgn="base">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a:solidFill>
                  <a:schemeClr val="bg1"/>
                </a:solidFill>
                <a:latin typeface="Calibri" pitchFamily="34" charset="0"/>
              </a:defRPr>
            </a:lvl6pPr>
            <a:lvl7pPr marL="914400" algn="l" rtl="0" fontAlgn="base">
              <a:spcBef>
                <a:spcPct val="0"/>
              </a:spcBef>
              <a:spcAft>
                <a:spcPct val="0"/>
              </a:spcAft>
              <a:defRPr sz="3600">
                <a:solidFill>
                  <a:schemeClr val="bg1"/>
                </a:solidFill>
                <a:latin typeface="Calibri" pitchFamily="34" charset="0"/>
              </a:defRPr>
            </a:lvl7pPr>
            <a:lvl8pPr marL="1371600" algn="l" rtl="0" fontAlgn="base">
              <a:spcBef>
                <a:spcPct val="0"/>
              </a:spcBef>
              <a:spcAft>
                <a:spcPct val="0"/>
              </a:spcAft>
              <a:defRPr sz="3600">
                <a:solidFill>
                  <a:schemeClr val="bg1"/>
                </a:solidFill>
                <a:latin typeface="Calibri" pitchFamily="34" charset="0"/>
              </a:defRPr>
            </a:lvl8pPr>
            <a:lvl9pPr marL="1828800" algn="l" rtl="0" fontAlgn="base">
              <a:spcBef>
                <a:spcPct val="0"/>
              </a:spcBef>
              <a:spcAft>
                <a:spcPct val="0"/>
              </a:spcAft>
              <a:defRPr sz="3600">
                <a:solidFill>
                  <a:schemeClr val="bg1"/>
                </a:solidFill>
                <a:latin typeface="Calibri" pitchFamily="34" charset="0"/>
              </a:defRPr>
            </a:lvl9pPr>
          </a:lstStyle>
          <a:p>
            <a:pPr algn="ctr" fontAlgn="auto">
              <a:spcAft>
                <a:spcPts val="0"/>
              </a:spcAft>
              <a:defRPr/>
            </a:pPr>
            <a:r>
              <a:rPr lang="en-US" sz="3200" dirty="0">
                <a:solidFill>
                  <a:schemeClr val="tx2"/>
                </a:solidFill>
              </a:rPr>
              <a:t>POTENTIAL ACCESS</a:t>
            </a:r>
            <a:endParaRPr lang="en-US" sz="3200" b="1" dirty="0">
              <a:solidFill>
                <a:schemeClr val="accent1"/>
              </a:solidFill>
            </a:endParaRPr>
          </a:p>
        </p:txBody>
      </p:sp>
      <p:sp>
        <p:nvSpPr>
          <p:cNvPr id="14" name="TextBox 13"/>
          <p:cNvSpPr txBox="1"/>
          <p:nvPr/>
        </p:nvSpPr>
        <p:spPr>
          <a:xfrm>
            <a:off x="1691680" y="4365104"/>
            <a:ext cx="288032" cy="369332"/>
          </a:xfrm>
          <a:prstGeom prst="rect">
            <a:avLst/>
          </a:prstGeom>
          <a:solidFill>
            <a:schemeClr val="bg1"/>
          </a:solidFill>
          <a:ln>
            <a:solidFill>
              <a:schemeClr val="tx1"/>
            </a:solidFill>
          </a:ln>
        </p:spPr>
        <p:txBody>
          <a:bodyPr wrap="square" rtlCol="0">
            <a:spAutoFit/>
          </a:bodyPr>
          <a:lstStyle/>
          <a:p>
            <a:r>
              <a:rPr lang="en-AU" b="1" dirty="0">
                <a:solidFill>
                  <a:srgbClr val="FF0000"/>
                </a:solidFill>
              </a:rPr>
              <a:t>H</a:t>
            </a:r>
          </a:p>
        </p:txBody>
      </p:sp>
      <p:sp>
        <p:nvSpPr>
          <p:cNvPr id="16" name="TextBox 15"/>
          <p:cNvSpPr txBox="1"/>
          <p:nvPr/>
        </p:nvSpPr>
        <p:spPr>
          <a:xfrm>
            <a:off x="6516216" y="4283804"/>
            <a:ext cx="288032" cy="369332"/>
          </a:xfrm>
          <a:prstGeom prst="rect">
            <a:avLst/>
          </a:prstGeom>
          <a:solidFill>
            <a:schemeClr val="bg1"/>
          </a:solidFill>
          <a:ln>
            <a:solidFill>
              <a:schemeClr val="tx1"/>
            </a:solidFill>
          </a:ln>
        </p:spPr>
        <p:txBody>
          <a:bodyPr wrap="square" rtlCol="0">
            <a:spAutoFit/>
          </a:bodyPr>
          <a:lstStyle/>
          <a:p>
            <a:r>
              <a:rPr lang="en-AU" b="1" dirty="0">
                <a:solidFill>
                  <a:srgbClr val="FF0000"/>
                </a:solidFill>
              </a:rPr>
              <a:t>H</a:t>
            </a:r>
          </a:p>
        </p:txBody>
      </p:sp>
      <p:sp>
        <p:nvSpPr>
          <p:cNvPr id="17" name="TextBox 16"/>
          <p:cNvSpPr txBox="1"/>
          <p:nvPr/>
        </p:nvSpPr>
        <p:spPr>
          <a:xfrm>
            <a:off x="4860032" y="5795972"/>
            <a:ext cx="288032" cy="369332"/>
          </a:xfrm>
          <a:prstGeom prst="rect">
            <a:avLst/>
          </a:prstGeom>
          <a:solidFill>
            <a:schemeClr val="bg1"/>
          </a:solidFill>
          <a:ln>
            <a:solidFill>
              <a:schemeClr val="tx1"/>
            </a:solidFill>
          </a:ln>
        </p:spPr>
        <p:txBody>
          <a:bodyPr wrap="square" rtlCol="0">
            <a:spAutoFit/>
          </a:bodyPr>
          <a:lstStyle/>
          <a:p>
            <a:r>
              <a:rPr lang="en-AU" b="1" dirty="0">
                <a:solidFill>
                  <a:srgbClr val="FF0000"/>
                </a:solidFill>
              </a:rPr>
              <a:t>H</a:t>
            </a:r>
          </a:p>
        </p:txBody>
      </p:sp>
      <p:sp>
        <p:nvSpPr>
          <p:cNvPr id="18" name="Oval 17"/>
          <p:cNvSpPr/>
          <p:nvPr/>
        </p:nvSpPr>
        <p:spPr>
          <a:xfrm>
            <a:off x="220347" y="180044"/>
            <a:ext cx="648899" cy="648899"/>
          </a:xfrm>
          <a:prstGeom prst="ellipse">
            <a:avLst/>
          </a:prstGeom>
          <a:blipFill>
            <a:blip r:embed="rId6">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5" name="Immagine 29" descr="media_icon_dislike_400_clr_9164.png"/>
          <p:cNvPicPr>
            <a:picLocks noChangeAspect="1"/>
          </p:cNvPicPr>
          <p:nvPr/>
        </p:nvPicPr>
        <p:blipFill>
          <a:blip r:embed="rId7"/>
          <a:stretch>
            <a:fillRect/>
          </a:stretch>
        </p:blipFill>
        <p:spPr>
          <a:xfrm>
            <a:off x="6860469" y="991024"/>
            <a:ext cx="1066800" cy="1066800"/>
          </a:xfrm>
          <a:prstGeom prst="rect">
            <a:avLst/>
          </a:prstGeom>
        </p:spPr>
      </p:pic>
    </p:spTree>
    <p:extLst>
      <p:ext uri="{BB962C8B-B14F-4D97-AF65-F5344CB8AC3E}">
        <p14:creationId xmlns:p14="http://schemas.microsoft.com/office/powerpoint/2010/main" val="124061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536" y="188640"/>
            <a:ext cx="5715000" cy="6397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noProof="0" dirty="0">
                <a:solidFill>
                  <a:srgbClr val="0070C0"/>
                </a:solidFill>
                <a:latin typeface="+mj-lt"/>
                <a:ea typeface="+mj-ea"/>
                <a:cs typeface="+mj-cs"/>
              </a:rPr>
              <a:t>Outline</a:t>
            </a:r>
            <a:r>
              <a:rPr kumimoji="0" lang="en-US" sz="4800" b="0" i="0" u="none" strike="noStrike" kern="1200" cap="none" spc="0" normalizeH="0" baseline="0" noProof="0" dirty="0">
                <a:ln>
                  <a:noFill/>
                </a:ln>
                <a:solidFill>
                  <a:srgbClr val="0070C0"/>
                </a:solidFill>
                <a:effectLst/>
                <a:uLnTx/>
                <a:uFillTx/>
                <a:latin typeface="+mj-lt"/>
                <a:ea typeface="+mj-ea"/>
                <a:cs typeface="+mj-cs"/>
              </a:rPr>
              <a:t> </a:t>
            </a:r>
          </a:p>
        </p:txBody>
      </p:sp>
      <p:pic>
        <p:nvPicPr>
          <p:cNvPr id="5" name="Immagin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739250"/>
            <a:ext cx="1658098" cy="1894969"/>
          </a:xfrm>
          <a:prstGeom prst="rect">
            <a:avLst/>
          </a:prstGeom>
        </p:spPr>
      </p:pic>
      <p:graphicFrame>
        <p:nvGraphicFramePr>
          <p:cNvPr id="20" name="Diagram 19"/>
          <p:cNvGraphicFramePr/>
          <p:nvPr>
            <p:extLst>
              <p:ext uri="{D42A27DB-BD31-4B8C-83A1-F6EECF244321}">
                <p14:modId xmlns:p14="http://schemas.microsoft.com/office/powerpoint/2010/main" val="2270539360"/>
              </p:ext>
            </p:extLst>
          </p:nvPr>
        </p:nvGraphicFramePr>
        <p:xfrm>
          <a:off x="-955719" y="927991"/>
          <a:ext cx="8137446" cy="5706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5" name="Immagine 27" descr="puzzle_light.gif"/>
          <p:cNvPicPr>
            <a:picLocks noChangeAspect="1"/>
          </p:cNvPicPr>
          <p:nvPr/>
        </p:nvPicPr>
        <p:blipFill>
          <a:blip r:embed="rId9"/>
          <a:stretch>
            <a:fillRect/>
          </a:stretch>
        </p:blipFill>
        <p:spPr>
          <a:xfrm>
            <a:off x="1043608" y="4653136"/>
            <a:ext cx="720969" cy="914400"/>
          </a:xfrm>
          <a:prstGeom prst="rect">
            <a:avLst/>
          </a:prstGeom>
        </p:spPr>
      </p:pic>
    </p:spTree>
    <p:extLst>
      <p:ext uri="{BB962C8B-B14F-4D97-AF65-F5344CB8AC3E}">
        <p14:creationId xmlns:p14="http://schemas.microsoft.com/office/powerpoint/2010/main" val="2167423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080" y="2558990"/>
            <a:ext cx="6480720" cy="4222810"/>
          </a:xfrm>
          <a:prstGeom prst="rect">
            <a:avLst/>
          </a:prstGeom>
        </p:spPr>
      </p:pic>
      <p:sp>
        <p:nvSpPr>
          <p:cNvPr id="5" name="Rettangolo arrotondato 8"/>
          <p:cNvSpPr/>
          <p:nvPr/>
        </p:nvSpPr>
        <p:spPr>
          <a:xfrm>
            <a:off x="4953000" y="3048000"/>
            <a:ext cx="3107156" cy="623585"/>
          </a:xfrm>
          <a:prstGeom prst="roundRect">
            <a:avLst/>
          </a:prstGeom>
          <a:ln>
            <a:solidFill>
              <a:srgbClr val="F2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The </a:t>
            </a:r>
            <a:r>
              <a:rPr lang="it-IT" b="1" dirty="0" err="1"/>
              <a:t>smallest</a:t>
            </a:r>
            <a:r>
              <a:rPr lang="it-IT" b="1" dirty="0"/>
              <a:t> area for </a:t>
            </a:r>
            <a:r>
              <a:rPr lang="it-IT" b="1" dirty="0" err="1"/>
              <a:t>which</a:t>
            </a:r>
            <a:r>
              <a:rPr lang="it-IT" b="1" dirty="0"/>
              <a:t> MBS </a:t>
            </a:r>
            <a:r>
              <a:rPr lang="it-IT" b="1" dirty="0" err="1"/>
              <a:t>Claim</a:t>
            </a:r>
            <a:r>
              <a:rPr lang="it-IT" b="1" dirty="0"/>
              <a:t> data are </a:t>
            </a:r>
            <a:r>
              <a:rPr lang="it-IT" b="1" dirty="0" err="1"/>
              <a:t>available</a:t>
            </a:r>
            <a:endParaRPr lang="it-IT" b="1" dirty="0"/>
          </a:p>
        </p:txBody>
      </p:sp>
      <p:cxnSp>
        <p:nvCxnSpPr>
          <p:cNvPr id="6" name="Connettore 2 9"/>
          <p:cNvCxnSpPr/>
          <p:nvPr/>
        </p:nvCxnSpPr>
        <p:spPr>
          <a:xfrm flipH="1">
            <a:off x="4610100" y="3359792"/>
            <a:ext cx="327856" cy="374008"/>
          </a:xfrm>
          <a:prstGeom prst="straightConnector1">
            <a:avLst/>
          </a:prstGeom>
          <a:ln w="38100">
            <a:solidFill>
              <a:srgbClr val="DB33D3"/>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11"/>
          <p:cNvCxnSpPr/>
          <p:nvPr/>
        </p:nvCxnSpPr>
        <p:spPr>
          <a:xfrm flipH="1">
            <a:off x="3403106" y="4648200"/>
            <a:ext cx="864094" cy="0"/>
          </a:xfrm>
          <a:prstGeom prst="straightConnector1">
            <a:avLst/>
          </a:prstGeom>
          <a:ln w="38100">
            <a:solidFill>
              <a:srgbClr val="DB33D3"/>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13"/>
          <p:cNvCxnSpPr/>
          <p:nvPr/>
        </p:nvCxnSpPr>
        <p:spPr>
          <a:xfrm flipV="1">
            <a:off x="4267200" y="4360167"/>
            <a:ext cx="0" cy="288033"/>
          </a:xfrm>
          <a:prstGeom prst="straightConnector1">
            <a:avLst/>
          </a:prstGeom>
          <a:ln w="38100">
            <a:solidFill>
              <a:srgbClr val="DB33D3"/>
            </a:solidFill>
            <a:tailEnd type="arrow"/>
          </a:ln>
        </p:spPr>
        <p:style>
          <a:lnRef idx="1">
            <a:schemeClr val="accent1"/>
          </a:lnRef>
          <a:fillRef idx="0">
            <a:schemeClr val="accent1"/>
          </a:fillRef>
          <a:effectRef idx="0">
            <a:schemeClr val="accent1"/>
          </a:effectRef>
          <a:fontRef idx="minor">
            <a:schemeClr val="tx1"/>
          </a:fontRef>
        </p:style>
      </p:cxnSp>
      <p:pic>
        <p:nvPicPr>
          <p:cNvPr id="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219200"/>
            <a:ext cx="1748318" cy="1224915"/>
          </a:xfrm>
          <a:prstGeom prst="rect">
            <a:avLst/>
          </a:prstGeom>
        </p:spPr>
      </p:pic>
      <p:sp>
        <p:nvSpPr>
          <p:cNvPr id="10" name="Rettangolo arrotondato 31"/>
          <p:cNvSpPr/>
          <p:nvPr/>
        </p:nvSpPr>
        <p:spPr>
          <a:xfrm>
            <a:off x="2692894" y="4267200"/>
            <a:ext cx="736106" cy="772939"/>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a:p>
        </p:txBody>
      </p:sp>
      <p:sp>
        <p:nvSpPr>
          <p:cNvPr id="11" name="Rettangolo arrotondato 44"/>
          <p:cNvSpPr/>
          <p:nvPr/>
        </p:nvSpPr>
        <p:spPr>
          <a:xfrm>
            <a:off x="4953000" y="2635190"/>
            <a:ext cx="2865510" cy="336609"/>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NON ABS STRUCTURE</a:t>
            </a:r>
          </a:p>
        </p:txBody>
      </p:sp>
      <p:sp>
        <p:nvSpPr>
          <p:cNvPr id="12" name="Rettangolo arrotondato 46"/>
          <p:cNvSpPr/>
          <p:nvPr/>
        </p:nvSpPr>
        <p:spPr>
          <a:xfrm>
            <a:off x="2514600" y="1417712"/>
            <a:ext cx="898104" cy="79208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SA3</a:t>
            </a:r>
          </a:p>
        </p:txBody>
      </p:sp>
      <p:sp>
        <p:nvSpPr>
          <p:cNvPr id="13" name="Rettangolo arrotondato 47"/>
          <p:cNvSpPr/>
          <p:nvPr/>
        </p:nvSpPr>
        <p:spPr>
          <a:xfrm>
            <a:off x="152400" y="2678668"/>
            <a:ext cx="2209800" cy="405874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Freccia a destra 49"/>
          <p:cNvSpPr/>
          <p:nvPr/>
        </p:nvSpPr>
        <p:spPr>
          <a:xfrm>
            <a:off x="2362200" y="4495800"/>
            <a:ext cx="330694"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50"/>
          <p:cNvSpPr/>
          <p:nvPr/>
        </p:nvSpPr>
        <p:spPr>
          <a:xfrm rot="16200000">
            <a:off x="2762250" y="3829050"/>
            <a:ext cx="660648" cy="215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51"/>
          <p:cNvSpPr/>
          <p:nvPr/>
        </p:nvSpPr>
        <p:spPr>
          <a:xfrm rot="16200000">
            <a:off x="2762250" y="2457450"/>
            <a:ext cx="660648" cy="215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5738605"/>
            <a:ext cx="1800200" cy="509795"/>
          </a:xfrm>
          <a:prstGeom prst="rect">
            <a:avLst/>
          </a:prstGeom>
        </p:spPr>
      </p:pic>
      <p:sp>
        <p:nvSpPr>
          <p:cNvPr id="18" name="Rettangolo arrotondato 53"/>
          <p:cNvSpPr/>
          <p:nvPr/>
        </p:nvSpPr>
        <p:spPr>
          <a:xfrm>
            <a:off x="261392" y="5693121"/>
            <a:ext cx="1872208" cy="9362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arrotondato 54"/>
          <p:cNvSpPr/>
          <p:nvPr/>
        </p:nvSpPr>
        <p:spPr>
          <a:xfrm>
            <a:off x="304800" y="6248400"/>
            <a:ext cx="1143000" cy="368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ERP</a:t>
            </a:r>
          </a:p>
        </p:txBody>
      </p:sp>
      <p:pic>
        <p:nvPicPr>
          <p:cNvPr id="20" name="Immagine 5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693684"/>
            <a:ext cx="1800200" cy="509795"/>
          </a:xfrm>
          <a:prstGeom prst="rect">
            <a:avLst/>
          </a:prstGeom>
        </p:spPr>
      </p:pic>
      <p:sp>
        <p:nvSpPr>
          <p:cNvPr id="21" name="Rettangolo arrotondato 56"/>
          <p:cNvSpPr/>
          <p:nvPr/>
        </p:nvSpPr>
        <p:spPr>
          <a:xfrm>
            <a:off x="261392" y="4648200"/>
            <a:ext cx="1872208" cy="9362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57"/>
          <p:cNvSpPr txBox="1"/>
          <p:nvPr/>
        </p:nvSpPr>
        <p:spPr>
          <a:xfrm>
            <a:off x="1404392" y="5224046"/>
            <a:ext cx="605344" cy="338554"/>
          </a:xfrm>
          <a:prstGeom prst="rect">
            <a:avLst/>
          </a:prstGeom>
          <a:solidFill>
            <a:schemeClr val="bg1"/>
          </a:solidFill>
        </p:spPr>
        <p:txBody>
          <a:bodyPr wrap="square" rtlCol="0">
            <a:spAutoFit/>
          </a:bodyPr>
          <a:lstStyle/>
          <a:p>
            <a:r>
              <a:rPr lang="it-IT" sz="1600" b="1" dirty="0"/>
              <a:t>2011</a:t>
            </a:r>
          </a:p>
        </p:txBody>
      </p:sp>
      <p:sp>
        <p:nvSpPr>
          <p:cNvPr id="23" name="Rettangolo arrotondato 58"/>
          <p:cNvSpPr/>
          <p:nvPr/>
        </p:nvSpPr>
        <p:spPr>
          <a:xfrm>
            <a:off x="228600" y="5203479"/>
            <a:ext cx="1219200" cy="368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SEIFA -irsd</a:t>
            </a:r>
          </a:p>
        </p:txBody>
      </p:sp>
      <p:sp>
        <p:nvSpPr>
          <p:cNvPr id="24" name="CasellaDiTesto 59"/>
          <p:cNvSpPr txBox="1"/>
          <p:nvPr/>
        </p:nvSpPr>
        <p:spPr>
          <a:xfrm>
            <a:off x="1484848" y="6248400"/>
            <a:ext cx="605344" cy="338554"/>
          </a:xfrm>
          <a:prstGeom prst="rect">
            <a:avLst/>
          </a:prstGeom>
          <a:solidFill>
            <a:schemeClr val="bg1"/>
          </a:solidFill>
        </p:spPr>
        <p:txBody>
          <a:bodyPr wrap="square" rtlCol="0">
            <a:spAutoFit/>
          </a:bodyPr>
          <a:lstStyle/>
          <a:p>
            <a:r>
              <a:rPr lang="it-IT" sz="1600" b="1" dirty="0"/>
              <a:t>2013</a:t>
            </a:r>
          </a:p>
        </p:txBody>
      </p:sp>
      <p:pic>
        <p:nvPicPr>
          <p:cNvPr id="25" name="Immagine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08" y="3147805"/>
            <a:ext cx="1800200" cy="509795"/>
          </a:xfrm>
          <a:prstGeom prst="rect">
            <a:avLst/>
          </a:prstGeom>
        </p:spPr>
      </p:pic>
      <p:sp>
        <p:nvSpPr>
          <p:cNvPr id="26" name="Rettangolo arrotondato 61"/>
          <p:cNvSpPr/>
          <p:nvPr/>
        </p:nvSpPr>
        <p:spPr>
          <a:xfrm>
            <a:off x="228600" y="3102321"/>
            <a:ext cx="1872208" cy="9362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62"/>
          <p:cNvSpPr txBox="1"/>
          <p:nvPr/>
        </p:nvSpPr>
        <p:spPr>
          <a:xfrm>
            <a:off x="1371600" y="3678167"/>
            <a:ext cx="605344" cy="338554"/>
          </a:xfrm>
          <a:prstGeom prst="rect">
            <a:avLst/>
          </a:prstGeom>
          <a:solidFill>
            <a:schemeClr val="bg1"/>
          </a:solidFill>
        </p:spPr>
        <p:txBody>
          <a:bodyPr wrap="square" rtlCol="0">
            <a:spAutoFit/>
          </a:bodyPr>
          <a:lstStyle/>
          <a:p>
            <a:r>
              <a:rPr lang="it-IT" sz="1600" b="1" dirty="0"/>
              <a:t>2011</a:t>
            </a:r>
          </a:p>
        </p:txBody>
      </p:sp>
      <p:sp>
        <p:nvSpPr>
          <p:cNvPr id="28" name="Rettangolo arrotondato 63"/>
          <p:cNvSpPr/>
          <p:nvPr/>
        </p:nvSpPr>
        <p:spPr>
          <a:xfrm>
            <a:off x="272008" y="3657600"/>
            <a:ext cx="1143000" cy="368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ARIA +</a:t>
            </a:r>
          </a:p>
        </p:txBody>
      </p:sp>
      <p:sp>
        <p:nvSpPr>
          <p:cNvPr id="29" name="CasellaDiTesto 64"/>
          <p:cNvSpPr txBox="1"/>
          <p:nvPr/>
        </p:nvSpPr>
        <p:spPr>
          <a:xfrm>
            <a:off x="127034" y="4202668"/>
            <a:ext cx="1643143" cy="369332"/>
          </a:xfrm>
          <a:prstGeom prst="rect">
            <a:avLst/>
          </a:prstGeom>
          <a:noFill/>
        </p:spPr>
        <p:txBody>
          <a:bodyPr wrap="none" rtlCol="0">
            <a:spAutoFit/>
          </a:bodyPr>
          <a:lstStyle/>
          <a:p>
            <a:pPr algn="ctr"/>
            <a:r>
              <a:rPr lang="it-IT" b="1" dirty="0"/>
              <a:t>2-Demographic</a:t>
            </a:r>
          </a:p>
        </p:txBody>
      </p:sp>
      <p:pic>
        <p:nvPicPr>
          <p:cNvPr id="30" name="Immagin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2435" y="3693116"/>
            <a:ext cx="589765" cy="1031284"/>
          </a:xfrm>
          <a:prstGeom prst="rect">
            <a:avLst/>
          </a:prstGeom>
        </p:spPr>
      </p:pic>
      <p:sp>
        <p:nvSpPr>
          <p:cNvPr id="31" name="CasellaDiTesto 71"/>
          <p:cNvSpPr txBox="1"/>
          <p:nvPr/>
        </p:nvSpPr>
        <p:spPr>
          <a:xfrm>
            <a:off x="838200" y="1535668"/>
            <a:ext cx="704039" cy="369332"/>
          </a:xfrm>
          <a:prstGeom prst="rect">
            <a:avLst/>
          </a:prstGeom>
          <a:noFill/>
        </p:spPr>
        <p:txBody>
          <a:bodyPr wrap="none" rtlCol="0">
            <a:spAutoFit/>
          </a:bodyPr>
          <a:lstStyle/>
          <a:p>
            <a:r>
              <a:rPr lang="it-IT" b="1" i="1" dirty="0">
                <a:solidFill>
                  <a:srgbClr val="FFFF00"/>
                </a:solidFill>
              </a:rPr>
              <a:t># 333</a:t>
            </a:r>
          </a:p>
        </p:txBody>
      </p:sp>
      <p:pic>
        <p:nvPicPr>
          <p:cNvPr id="32" name="Immagin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067" y="1219200"/>
            <a:ext cx="1263133" cy="533400"/>
          </a:xfrm>
          <a:prstGeom prst="rect">
            <a:avLst/>
          </a:prstGeom>
        </p:spPr>
      </p:pic>
      <p:sp>
        <p:nvSpPr>
          <p:cNvPr id="33" name="Rettangolo arrotondato 74"/>
          <p:cNvSpPr/>
          <p:nvPr/>
        </p:nvSpPr>
        <p:spPr>
          <a:xfrm>
            <a:off x="5054824" y="1143000"/>
            <a:ext cx="2763686" cy="13346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arrotondato 75"/>
          <p:cNvSpPr/>
          <p:nvPr/>
        </p:nvSpPr>
        <p:spPr>
          <a:xfrm>
            <a:off x="5334000" y="1783178"/>
            <a:ext cx="1835572" cy="6477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Freccia curva 76"/>
          <p:cNvSpPr/>
          <p:nvPr/>
        </p:nvSpPr>
        <p:spPr>
          <a:xfrm flipH="1">
            <a:off x="3485084" y="1969532"/>
            <a:ext cx="782116" cy="1764268"/>
          </a:xfrm>
          <a:prstGeom prst="ben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36" name="Immagin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6682" y="4572000"/>
            <a:ext cx="1748318" cy="1224915"/>
          </a:xfrm>
          <a:prstGeom prst="rect">
            <a:avLst/>
          </a:prstGeom>
        </p:spPr>
      </p:pic>
      <p:cxnSp>
        <p:nvCxnSpPr>
          <p:cNvPr id="37" name="Connettore 2 81"/>
          <p:cNvCxnSpPr>
            <a:stCxn id="12" idx="1"/>
          </p:cNvCxnSpPr>
          <p:nvPr/>
        </p:nvCxnSpPr>
        <p:spPr>
          <a:xfrm flipH="1" flipV="1">
            <a:off x="1818882" y="1752600"/>
            <a:ext cx="695718" cy="611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ttore 2 84"/>
          <p:cNvCxnSpPr/>
          <p:nvPr/>
        </p:nvCxnSpPr>
        <p:spPr>
          <a:xfrm>
            <a:off x="3429000" y="4953000"/>
            <a:ext cx="685800" cy="16333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9" name="CasellaDiTesto 86"/>
          <p:cNvSpPr txBox="1"/>
          <p:nvPr/>
        </p:nvSpPr>
        <p:spPr>
          <a:xfrm>
            <a:off x="4191000" y="4888468"/>
            <a:ext cx="998991" cy="369332"/>
          </a:xfrm>
          <a:prstGeom prst="rect">
            <a:avLst/>
          </a:prstGeom>
          <a:noFill/>
        </p:spPr>
        <p:txBody>
          <a:bodyPr wrap="none" rtlCol="0">
            <a:spAutoFit/>
          </a:bodyPr>
          <a:lstStyle/>
          <a:p>
            <a:r>
              <a:rPr lang="it-IT" b="1" i="1" dirty="0">
                <a:solidFill>
                  <a:srgbClr val="FFFF00"/>
                </a:solidFill>
              </a:rPr>
              <a:t># 54.805</a:t>
            </a:r>
          </a:p>
        </p:txBody>
      </p:sp>
      <p:sp>
        <p:nvSpPr>
          <p:cNvPr id="40" name="Rettangolo arrotondato 87"/>
          <p:cNvSpPr/>
          <p:nvPr/>
        </p:nvSpPr>
        <p:spPr>
          <a:xfrm>
            <a:off x="5486400" y="4881803"/>
            <a:ext cx="2238866" cy="833197"/>
          </a:xfrm>
          <a:prstGeom prst="roundRect">
            <a:avLst/>
          </a:prstGeom>
          <a:ln>
            <a:solidFill>
              <a:srgbClr val="F2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ERP = 0   # 1.188</a:t>
            </a:r>
          </a:p>
          <a:p>
            <a:pPr algn="ctr"/>
            <a:r>
              <a:rPr lang="it-IT" b="1" dirty="0"/>
              <a:t>ERP &gt; 0 # 53.617 </a:t>
            </a:r>
          </a:p>
        </p:txBody>
      </p:sp>
      <p:sp>
        <p:nvSpPr>
          <p:cNvPr id="41" name="Freccia a destra 88"/>
          <p:cNvSpPr/>
          <p:nvPr/>
        </p:nvSpPr>
        <p:spPr>
          <a:xfrm>
            <a:off x="3453682" y="1524000"/>
            <a:ext cx="1575518" cy="3810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CasellaDiTesto 89"/>
          <p:cNvSpPr txBox="1"/>
          <p:nvPr/>
        </p:nvSpPr>
        <p:spPr>
          <a:xfrm>
            <a:off x="6553200" y="1981200"/>
            <a:ext cx="587020" cy="369332"/>
          </a:xfrm>
          <a:prstGeom prst="rect">
            <a:avLst/>
          </a:prstGeom>
          <a:noFill/>
        </p:spPr>
        <p:txBody>
          <a:bodyPr wrap="none" rtlCol="0">
            <a:spAutoFit/>
          </a:bodyPr>
          <a:lstStyle/>
          <a:p>
            <a:r>
              <a:rPr lang="it-IT" b="1" i="1" dirty="0">
                <a:solidFill>
                  <a:srgbClr val="002060"/>
                </a:solidFill>
              </a:rPr>
              <a:t># 61</a:t>
            </a:r>
          </a:p>
        </p:txBody>
      </p:sp>
      <p:pic>
        <p:nvPicPr>
          <p:cNvPr id="43" name="Immagine 9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8929" y="1828800"/>
            <a:ext cx="1134271" cy="522599"/>
          </a:xfrm>
          <a:prstGeom prst="rect">
            <a:avLst/>
          </a:prstGeom>
        </p:spPr>
      </p:pic>
      <p:sp>
        <p:nvSpPr>
          <p:cNvPr id="44" name="CasellaDiTesto 91"/>
          <p:cNvSpPr txBox="1"/>
          <p:nvPr/>
        </p:nvSpPr>
        <p:spPr>
          <a:xfrm>
            <a:off x="6956780" y="1219200"/>
            <a:ext cx="587020" cy="369332"/>
          </a:xfrm>
          <a:prstGeom prst="rect">
            <a:avLst/>
          </a:prstGeom>
          <a:noFill/>
        </p:spPr>
        <p:txBody>
          <a:bodyPr wrap="none" rtlCol="0">
            <a:spAutoFit/>
          </a:bodyPr>
          <a:lstStyle/>
          <a:p>
            <a:r>
              <a:rPr lang="it-IT" b="1" i="1" dirty="0">
                <a:solidFill>
                  <a:srgbClr val="002060"/>
                </a:solidFill>
              </a:rPr>
              <a:t># 31</a:t>
            </a:r>
          </a:p>
        </p:txBody>
      </p:sp>
      <p:sp>
        <p:nvSpPr>
          <p:cNvPr id="45" name="Title 1"/>
          <p:cNvSpPr txBox="1">
            <a:spLocks/>
          </p:cNvSpPr>
          <p:nvPr/>
        </p:nvSpPr>
        <p:spPr bwMode="auto">
          <a:xfrm>
            <a:off x="609600" y="381000"/>
            <a:ext cx="7391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PHN FRAMEWORK</a:t>
            </a:r>
          </a:p>
        </p:txBody>
      </p:sp>
      <p:sp>
        <p:nvSpPr>
          <p:cNvPr id="46" name="CasellaDiTesto 67"/>
          <p:cNvSpPr txBox="1"/>
          <p:nvPr/>
        </p:nvSpPr>
        <p:spPr>
          <a:xfrm>
            <a:off x="7992609" y="3124200"/>
            <a:ext cx="821059" cy="369332"/>
          </a:xfrm>
          <a:prstGeom prst="rect">
            <a:avLst/>
          </a:prstGeom>
          <a:noFill/>
        </p:spPr>
        <p:txBody>
          <a:bodyPr wrap="none" rtlCol="0">
            <a:spAutoFit/>
          </a:bodyPr>
          <a:lstStyle/>
          <a:p>
            <a:r>
              <a:rPr lang="it-IT" b="1" i="1" dirty="0">
                <a:solidFill>
                  <a:srgbClr val="FFFF00"/>
                </a:solidFill>
              </a:rPr>
              <a:t># 2916</a:t>
            </a:r>
          </a:p>
        </p:txBody>
      </p:sp>
      <p:pic>
        <p:nvPicPr>
          <p:cNvPr id="47" name="Immagin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6103" y="3103485"/>
            <a:ext cx="813697" cy="512614"/>
          </a:xfrm>
          <a:prstGeom prst="rect">
            <a:avLst/>
          </a:prstGeom>
        </p:spPr>
      </p:pic>
      <p:sp>
        <p:nvSpPr>
          <p:cNvPr id="48" name="CasellaDiTesto 48"/>
          <p:cNvSpPr txBox="1"/>
          <p:nvPr/>
        </p:nvSpPr>
        <p:spPr>
          <a:xfrm>
            <a:off x="260775" y="2678668"/>
            <a:ext cx="1740990" cy="369332"/>
          </a:xfrm>
          <a:prstGeom prst="rect">
            <a:avLst/>
          </a:prstGeom>
          <a:noFill/>
        </p:spPr>
        <p:txBody>
          <a:bodyPr wrap="none" rtlCol="0">
            <a:spAutoFit/>
          </a:bodyPr>
          <a:lstStyle/>
          <a:p>
            <a:pPr algn="ctr"/>
            <a:r>
              <a:rPr lang="it-IT" b="1" dirty="0"/>
              <a:t>1 -</a:t>
            </a:r>
            <a:r>
              <a:rPr lang="it-IT" b="1" dirty="0" err="1"/>
              <a:t>Infrastructure</a:t>
            </a:r>
            <a:endParaRPr lang="it-IT" b="1" dirty="0"/>
          </a:p>
        </p:txBody>
      </p:sp>
      <p:sp>
        <p:nvSpPr>
          <p:cNvPr id="49" name="CasellaDiTesto 3"/>
          <p:cNvSpPr txBox="1"/>
          <p:nvPr/>
        </p:nvSpPr>
        <p:spPr>
          <a:xfrm>
            <a:off x="457200" y="2286000"/>
            <a:ext cx="1224887" cy="369332"/>
          </a:xfrm>
          <a:prstGeom prst="rect">
            <a:avLst/>
          </a:prstGeom>
          <a:noFill/>
        </p:spPr>
        <p:txBody>
          <a:bodyPr wrap="none" rtlCol="0">
            <a:spAutoFit/>
          </a:bodyPr>
          <a:lstStyle/>
          <a:p>
            <a:r>
              <a:rPr lang="it-IT" b="1" dirty="0">
                <a:solidFill>
                  <a:srgbClr val="002060"/>
                </a:solidFill>
              </a:rPr>
              <a:t>VARIABLES</a:t>
            </a:r>
          </a:p>
        </p:txBody>
      </p:sp>
      <p:sp>
        <p:nvSpPr>
          <p:cNvPr id="50" name="Oval 49"/>
          <p:cNvSpPr/>
          <p:nvPr/>
        </p:nvSpPr>
        <p:spPr>
          <a:xfrm>
            <a:off x="235527" y="381000"/>
            <a:ext cx="648899" cy="648899"/>
          </a:xfrm>
          <a:prstGeom prst="ellipse">
            <a:avLst/>
          </a:prstGeom>
          <a:blipFill>
            <a:blip r:embed="rId10"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307015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p:cNvPicPr/>
          <p:nvPr/>
        </p:nvPicPr>
        <p:blipFill>
          <a:blip r:embed="rId3">
            <a:extLst>
              <a:ext uri="{28A0092B-C50C-407E-A947-70E740481C1C}">
                <a14:useLocalDpi xmlns:a14="http://schemas.microsoft.com/office/drawing/2010/main" val="0"/>
              </a:ext>
            </a:extLst>
          </a:blip>
          <a:stretch>
            <a:fillRect/>
          </a:stretch>
        </p:blipFill>
        <p:spPr>
          <a:xfrm>
            <a:off x="467544" y="1196752"/>
            <a:ext cx="8280920" cy="5184576"/>
          </a:xfrm>
          <a:prstGeom prst="rect">
            <a:avLst/>
          </a:prstGeom>
        </p:spPr>
      </p:pic>
      <p:sp>
        <p:nvSpPr>
          <p:cNvPr id="82" name="Title 1"/>
          <p:cNvSpPr txBox="1">
            <a:spLocks/>
          </p:cNvSpPr>
          <p:nvPr/>
        </p:nvSpPr>
        <p:spPr bwMode="auto">
          <a:xfrm>
            <a:off x="609600" y="381000"/>
            <a:ext cx="7391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PHN FRAMEWORK</a:t>
            </a:r>
          </a:p>
        </p:txBody>
      </p:sp>
      <p:sp>
        <p:nvSpPr>
          <p:cNvPr id="83" name="Oval 82"/>
          <p:cNvSpPr/>
          <p:nvPr/>
        </p:nvSpPr>
        <p:spPr>
          <a:xfrm>
            <a:off x="235527" y="381000"/>
            <a:ext cx="648899" cy="648899"/>
          </a:xfrm>
          <a:prstGeom prst="ellipse">
            <a:avLst/>
          </a:prstGeom>
          <a:blipFill>
            <a:blip r:embed="rId4"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Oval 8"/>
          <p:cNvSpPr/>
          <p:nvPr/>
        </p:nvSpPr>
        <p:spPr>
          <a:xfrm>
            <a:off x="5436096" y="5517232"/>
            <a:ext cx="288032" cy="2880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a:t>3</a:t>
            </a:r>
          </a:p>
        </p:txBody>
      </p:sp>
      <p:sp>
        <p:nvSpPr>
          <p:cNvPr id="10" name="Oval 9"/>
          <p:cNvSpPr/>
          <p:nvPr/>
        </p:nvSpPr>
        <p:spPr>
          <a:xfrm>
            <a:off x="4932040" y="5373216"/>
            <a:ext cx="288032" cy="2880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a:t>2</a:t>
            </a:r>
          </a:p>
        </p:txBody>
      </p:sp>
      <p:cxnSp>
        <p:nvCxnSpPr>
          <p:cNvPr id="4" name="Straight Connector 3"/>
          <p:cNvCxnSpPr/>
          <p:nvPr/>
        </p:nvCxnSpPr>
        <p:spPr>
          <a:xfrm flipV="1">
            <a:off x="5220072" y="5013176"/>
            <a:ext cx="216024" cy="10801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355976" y="5525616"/>
            <a:ext cx="288032" cy="2880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a:t>1</a:t>
            </a:r>
          </a:p>
        </p:txBody>
      </p:sp>
    </p:spTree>
    <p:extLst>
      <p:ext uri="{BB962C8B-B14F-4D97-AF65-F5344CB8AC3E}">
        <p14:creationId xmlns:p14="http://schemas.microsoft.com/office/powerpoint/2010/main" val="19644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536" y="188640"/>
            <a:ext cx="5715000" cy="6397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noProof="0" dirty="0">
                <a:solidFill>
                  <a:srgbClr val="0070C0"/>
                </a:solidFill>
                <a:latin typeface="+mj-lt"/>
                <a:ea typeface="+mj-ea"/>
                <a:cs typeface="+mj-cs"/>
              </a:rPr>
              <a:t>Outline</a:t>
            </a:r>
            <a:r>
              <a:rPr kumimoji="0" lang="en-US" sz="4800" b="0" i="0" u="none" strike="noStrike" kern="1200" cap="none" spc="0" normalizeH="0" baseline="0" noProof="0" dirty="0">
                <a:ln>
                  <a:noFill/>
                </a:ln>
                <a:solidFill>
                  <a:srgbClr val="0070C0"/>
                </a:solidFill>
                <a:effectLst/>
                <a:uLnTx/>
                <a:uFillTx/>
                <a:latin typeface="+mj-lt"/>
                <a:ea typeface="+mj-ea"/>
                <a:cs typeface="+mj-cs"/>
              </a:rPr>
              <a:t> </a:t>
            </a:r>
          </a:p>
        </p:txBody>
      </p:sp>
      <p:pic>
        <p:nvPicPr>
          <p:cNvPr id="5" name="Immagin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74638"/>
            <a:ext cx="1658098" cy="1894969"/>
          </a:xfrm>
          <a:prstGeom prst="rect">
            <a:avLst/>
          </a:prstGeom>
        </p:spPr>
      </p:pic>
      <p:graphicFrame>
        <p:nvGraphicFramePr>
          <p:cNvPr id="20" name="Diagram 19"/>
          <p:cNvGraphicFramePr/>
          <p:nvPr>
            <p:extLst>
              <p:ext uri="{D42A27DB-BD31-4B8C-83A1-F6EECF244321}">
                <p14:modId xmlns:p14="http://schemas.microsoft.com/office/powerpoint/2010/main" val="2090170263"/>
              </p:ext>
            </p:extLst>
          </p:nvPr>
        </p:nvGraphicFramePr>
        <p:xfrm>
          <a:off x="-955719" y="927991"/>
          <a:ext cx="8137446" cy="5706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2" name="Immagine 24" descr="target_arrow_split_150_clr_13279.gif"/>
          <p:cNvPicPr>
            <a:picLocks noChangeAspect="1"/>
          </p:cNvPicPr>
          <p:nvPr/>
        </p:nvPicPr>
        <p:blipFill>
          <a:blip r:embed="rId9"/>
          <a:stretch>
            <a:fillRect/>
          </a:stretch>
        </p:blipFill>
        <p:spPr>
          <a:xfrm>
            <a:off x="6297866" y="1794949"/>
            <a:ext cx="1524000" cy="1693333"/>
          </a:xfrm>
          <a:prstGeom prst="rect">
            <a:avLst/>
          </a:prstGeom>
        </p:spPr>
      </p:pic>
      <p:pic>
        <p:nvPicPr>
          <p:cNvPr id="23" name="Immagin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27715" y="2658381"/>
            <a:ext cx="1386143" cy="1848191"/>
          </a:xfrm>
          <a:prstGeom prst="rect">
            <a:avLst/>
          </a:prstGeom>
        </p:spPr>
      </p:pic>
      <p:pic>
        <p:nvPicPr>
          <p:cNvPr id="24" name="Immagine 29" descr="media_icon_dislike_400_clr_9164.png"/>
          <p:cNvPicPr>
            <a:picLocks noChangeAspect="1"/>
          </p:cNvPicPr>
          <p:nvPr/>
        </p:nvPicPr>
        <p:blipFill>
          <a:blip r:embed="rId11"/>
          <a:stretch>
            <a:fillRect/>
          </a:stretch>
        </p:blipFill>
        <p:spPr>
          <a:xfrm>
            <a:off x="6060915" y="4225040"/>
            <a:ext cx="1066800" cy="1066800"/>
          </a:xfrm>
          <a:prstGeom prst="rect">
            <a:avLst/>
          </a:prstGeom>
        </p:spPr>
      </p:pic>
      <p:pic>
        <p:nvPicPr>
          <p:cNvPr id="25" name="Immagine 27" descr="puzzle_light.gif"/>
          <p:cNvPicPr>
            <a:picLocks noChangeAspect="1"/>
          </p:cNvPicPr>
          <p:nvPr/>
        </p:nvPicPr>
        <p:blipFill>
          <a:blip r:embed="rId12"/>
          <a:stretch>
            <a:fillRect/>
          </a:stretch>
        </p:blipFill>
        <p:spPr>
          <a:xfrm>
            <a:off x="7380312" y="5013533"/>
            <a:ext cx="720969" cy="914400"/>
          </a:xfrm>
          <a:prstGeom prst="rect">
            <a:avLst/>
          </a:prstGeom>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10536" y="5679370"/>
            <a:ext cx="1301130" cy="1105961"/>
          </a:xfrm>
          <a:prstGeom prst="rect">
            <a:avLst/>
          </a:prstGeom>
        </p:spPr>
      </p:pic>
    </p:spTree>
    <p:extLst>
      <p:ext uri="{BB962C8B-B14F-4D97-AF65-F5344CB8AC3E}">
        <p14:creationId xmlns:p14="http://schemas.microsoft.com/office/powerpoint/2010/main" val="247535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5527" y="381000"/>
            <a:ext cx="648899" cy="648899"/>
          </a:xfrm>
          <a:prstGeom prst="ellipse">
            <a:avLst/>
          </a:prstGeom>
          <a:blipFill>
            <a:blip r:embed="rId3"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Title 1"/>
          <p:cNvSpPr txBox="1">
            <a:spLocks/>
          </p:cNvSpPr>
          <p:nvPr/>
        </p:nvSpPr>
        <p:spPr bwMode="auto">
          <a:xfrm>
            <a:off x="609600" y="381000"/>
            <a:ext cx="7391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PHN FRAMEWORK</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913" y="1020762"/>
            <a:ext cx="7467600" cy="5631180"/>
          </a:xfrm>
          <a:prstGeom prst="rect">
            <a:avLst/>
          </a:prstGeom>
        </p:spPr>
      </p:pic>
    </p:spTree>
    <p:extLst>
      <p:ext uri="{BB962C8B-B14F-4D97-AF65-F5344CB8AC3E}">
        <p14:creationId xmlns:p14="http://schemas.microsoft.com/office/powerpoint/2010/main" val="265557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09600" y="381000"/>
            <a:ext cx="7391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PHN FRAMEWORK</a:t>
            </a:r>
          </a:p>
        </p:txBody>
      </p:sp>
      <p:sp>
        <p:nvSpPr>
          <p:cNvPr id="5" name="Oval 4"/>
          <p:cNvSpPr/>
          <p:nvPr/>
        </p:nvSpPr>
        <p:spPr>
          <a:xfrm>
            <a:off x="235527" y="381000"/>
            <a:ext cx="648899" cy="648899"/>
          </a:xfrm>
          <a:prstGeom prst="ellipse">
            <a:avLst/>
          </a:prstGeom>
          <a:blipFill>
            <a:blip r:embed="rId3"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268760"/>
            <a:ext cx="8535188" cy="5027402"/>
          </a:xfrm>
          <a:prstGeom prst="rect">
            <a:avLst/>
          </a:prstGeom>
        </p:spPr>
      </p:pic>
    </p:spTree>
    <p:extLst>
      <p:ext uri="{BB962C8B-B14F-4D97-AF65-F5344CB8AC3E}">
        <p14:creationId xmlns:p14="http://schemas.microsoft.com/office/powerpoint/2010/main" val="944981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980728"/>
            <a:ext cx="7498080" cy="5631180"/>
          </a:xfrm>
          <a:prstGeom prst="rect">
            <a:avLst/>
          </a:prstGeom>
        </p:spPr>
      </p:pic>
      <p:sp>
        <p:nvSpPr>
          <p:cNvPr id="5" name="Oval 4"/>
          <p:cNvSpPr/>
          <p:nvPr/>
        </p:nvSpPr>
        <p:spPr>
          <a:xfrm>
            <a:off x="235527" y="381000"/>
            <a:ext cx="648899" cy="648899"/>
          </a:xfrm>
          <a:prstGeom prst="ellipse">
            <a:avLst/>
          </a:prstGeom>
          <a:blipFill>
            <a:blip r:embed="rId4"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Title 1"/>
          <p:cNvSpPr txBox="1">
            <a:spLocks/>
          </p:cNvSpPr>
          <p:nvPr/>
        </p:nvSpPr>
        <p:spPr bwMode="auto">
          <a:xfrm>
            <a:off x="609600" y="188640"/>
            <a:ext cx="7391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PHN FRAMEWORK</a:t>
            </a:r>
          </a:p>
        </p:txBody>
      </p:sp>
    </p:spTree>
    <p:extLst>
      <p:ext uri="{BB962C8B-B14F-4D97-AF65-F5344CB8AC3E}">
        <p14:creationId xmlns:p14="http://schemas.microsoft.com/office/powerpoint/2010/main" val="1700532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09600" y="188640"/>
            <a:ext cx="7391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PHN FRAMEWORK</a:t>
            </a:r>
          </a:p>
        </p:txBody>
      </p:sp>
      <p:sp>
        <p:nvSpPr>
          <p:cNvPr id="5" name="Oval 4"/>
          <p:cNvSpPr/>
          <p:nvPr/>
        </p:nvSpPr>
        <p:spPr>
          <a:xfrm>
            <a:off x="235527" y="381000"/>
            <a:ext cx="648899" cy="648899"/>
          </a:xfrm>
          <a:prstGeom prst="ellipse">
            <a:avLst/>
          </a:prstGeom>
          <a:blipFill>
            <a:blip r:embed="rId3"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395536" y="1029899"/>
            <a:ext cx="8496944" cy="5447101"/>
          </a:xfrm>
          <a:prstGeom prst="rect">
            <a:avLst/>
          </a:prstGeom>
        </p:spPr>
      </p:pic>
      <p:sp>
        <p:nvSpPr>
          <p:cNvPr id="7" name="Oval 6"/>
          <p:cNvSpPr/>
          <p:nvPr/>
        </p:nvSpPr>
        <p:spPr>
          <a:xfrm>
            <a:off x="3707904" y="5949280"/>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3718605" y="327356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ounded Rectangle 9"/>
          <p:cNvSpPr/>
          <p:nvPr/>
        </p:nvSpPr>
        <p:spPr>
          <a:xfrm>
            <a:off x="7596336" y="4941168"/>
            <a:ext cx="936104" cy="216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ounded Rectangle 10"/>
          <p:cNvSpPr/>
          <p:nvPr/>
        </p:nvSpPr>
        <p:spPr>
          <a:xfrm>
            <a:off x="7596336" y="5142665"/>
            <a:ext cx="1152128" cy="216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ounded Rectangle 11"/>
          <p:cNvSpPr/>
          <p:nvPr/>
        </p:nvSpPr>
        <p:spPr>
          <a:xfrm>
            <a:off x="7596336" y="5373216"/>
            <a:ext cx="1152128" cy="1869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07086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536" y="188640"/>
            <a:ext cx="5715000" cy="6397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noProof="0" dirty="0">
                <a:solidFill>
                  <a:srgbClr val="0070C0"/>
                </a:solidFill>
                <a:latin typeface="+mj-lt"/>
                <a:ea typeface="+mj-ea"/>
                <a:cs typeface="+mj-cs"/>
              </a:rPr>
              <a:t>Outline</a:t>
            </a:r>
            <a:r>
              <a:rPr kumimoji="0" lang="en-US" sz="4800" b="0" i="0" u="none" strike="noStrike" kern="1200" cap="none" spc="0" normalizeH="0" baseline="0" noProof="0" dirty="0">
                <a:ln>
                  <a:noFill/>
                </a:ln>
                <a:solidFill>
                  <a:srgbClr val="0070C0"/>
                </a:solidFill>
                <a:effectLst/>
                <a:uLnTx/>
                <a:uFillTx/>
                <a:latin typeface="+mj-lt"/>
                <a:ea typeface="+mj-ea"/>
                <a:cs typeface="+mj-cs"/>
              </a:rPr>
              <a:t> </a:t>
            </a:r>
          </a:p>
        </p:txBody>
      </p:sp>
      <p:pic>
        <p:nvPicPr>
          <p:cNvPr id="5" name="Immagin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739250"/>
            <a:ext cx="1658098" cy="1894969"/>
          </a:xfrm>
          <a:prstGeom prst="rect">
            <a:avLst/>
          </a:prstGeom>
        </p:spPr>
      </p:pic>
      <p:graphicFrame>
        <p:nvGraphicFramePr>
          <p:cNvPr id="20" name="Diagram 19"/>
          <p:cNvGraphicFramePr/>
          <p:nvPr>
            <p:extLst>
              <p:ext uri="{D42A27DB-BD31-4B8C-83A1-F6EECF244321}">
                <p14:modId xmlns:p14="http://schemas.microsoft.com/office/powerpoint/2010/main" val="1478955935"/>
              </p:ext>
            </p:extLst>
          </p:nvPr>
        </p:nvGraphicFramePr>
        <p:xfrm>
          <a:off x="-955719" y="927991"/>
          <a:ext cx="8137446" cy="5706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Oval 1"/>
          <p:cNvSpPr/>
          <p:nvPr/>
        </p:nvSpPr>
        <p:spPr>
          <a:xfrm>
            <a:off x="2915816" y="5445224"/>
            <a:ext cx="129614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75104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5527" y="381000"/>
            <a:ext cx="648899" cy="648899"/>
          </a:xfrm>
          <a:prstGeom prst="ellipse">
            <a:avLst/>
          </a:prstGeom>
          <a:blipFill>
            <a:blip r:embed="rId3"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Title 1"/>
          <p:cNvSpPr txBox="1">
            <a:spLocks/>
          </p:cNvSpPr>
          <p:nvPr/>
        </p:nvSpPr>
        <p:spPr bwMode="auto">
          <a:xfrm>
            <a:off x="609600" y="188640"/>
            <a:ext cx="7391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RPCSA DESIGN</a:t>
            </a:r>
          </a:p>
        </p:txBody>
      </p:sp>
      <p:sp>
        <p:nvSpPr>
          <p:cNvPr id="7" name="TextBox 6"/>
          <p:cNvSpPr txBox="1"/>
          <p:nvPr/>
        </p:nvSpPr>
        <p:spPr>
          <a:xfrm>
            <a:off x="859421" y="868833"/>
            <a:ext cx="7920880" cy="4896544"/>
          </a:xfrm>
          <a:prstGeom prst="rect">
            <a:avLst/>
          </a:prstGeom>
          <a:noFill/>
        </p:spPr>
        <p:txBody>
          <a:bodyPr wrap="square" rtlCol="0">
            <a:noAutofit/>
          </a:bodyPr>
          <a:lstStyle/>
          <a:p>
            <a:pPr marL="285750" indent="-285750">
              <a:buFont typeface="Arial" panose="020B0604020202020204" pitchFamily="34" charset="0"/>
              <a:buChar char="•"/>
            </a:pPr>
            <a:r>
              <a:rPr lang="en-AU" sz="1600" dirty="0"/>
              <a:t>How to </a:t>
            </a:r>
            <a:r>
              <a:rPr lang="en-AU" sz="1600" b="1" dirty="0"/>
              <a:t>design Rational Primary Care Service Areas</a:t>
            </a:r>
            <a:r>
              <a:rPr lang="en-AU" sz="1600" dirty="0"/>
              <a:t>: </a:t>
            </a:r>
          </a:p>
          <a:p>
            <a:endParaRPr lang="en-AU" sz="1600" dirty="0"/>
          </a:p>
          <a:p>
            <a:pPr marL="742950" lvl="1" indent="-285750">
              <a:buFont typeface="Wingdings" panose="05000000000000000000" pitchFamily="2" charset="2"/>
              <a:buChar char="Ø"/>
            </a:pPr>
            <a:r>
              <a:rPr lang="en-AU" sz="1600" dirty="0"/>
              <a:t>each catchment is a </a:t>
            </a:r>
            <a:r>
              <a:rPr lang="en-AU" sz="1600" b="1" dirty="0"/>
              <a:t>join  of several Postal Areas (POAs).</a:t>
            </a:r>
          </a:p>
          <a:p>
            <a:pPr marL="742950" lvl="1" indent="-285750">
              <a:buFont typeface="Wingdings" panose="05000000000000000000" pitchFamily="2" charset="2"/>
              <a:buChar char="Ø"/>
            </a:pPr>
            <a:r>
              <a:rPr lang="en-AU" sz="1600" dirty="0"/>
              <a:t>Define a performance index to each possible design of catchment areas.</a:t>
            </a:r>
          </a:p>
          <a:p>
            <a:pPr marL="742950" lvl="1" indent="-285750">
              <a:buFont typeface="Wingdings" panose="05000000000000000000" pitchFamily="2" charset="2"/>
              <a:buChar char="Ø"/>
            </a:pPr>
            <a:r>
              <a:rPr lang="en-AU" sz="1600" dirty="0"/>
              <a:t>Pick the catchment design that has best performance index.</a:t>
            </a:r>
          </a:p>
          <a:p>
            <a:pPr lvl="1"/>
            <a:endParaRPr lang="en-AU" sz="1600" dirty="0"/>
          </a:p>
          <a:p>
            <a:pPr marL="285750" indent="-285750">
              <a:buFont typeface="Arial" panose="020B0604020202020204" pitchFamily="34" charset="0"/>
              <a:buChar char="•"/>
            </a:pPr>
            <a:r>
              <a:rPr lang="en-AU" sz="1600" dirty="0"/>
              <a:t>What goes into </a:t>
            </a:r>
            <a:r>
              <a:rPr lang="en-AU" sz="1600" b="1" dirty="0"/>
              <a:t>performance index</a:t>
            </a:r>
            <a:r>
              <a:rPr lang="en-AU" sz="1600" dirty="0"/>
              <a:t>?</a:t>
            </a:r>
          </a:p>
          <a:p>
            <a:endParaRPr lang="en-AU" sz="1600" dirty="0"/>
          </a:p>
          <a:p>
            <a:pPr marL="742950" lvl="1" indent="-285750">
              <a:buFont typeface="Wingdings" panose="05000000000000000000" pitchFamily="2" charset="2"/>
              <a:buChar char="Ø"/>
            </a:pPr>
            <a:r>
              <a:rPr lang="en-AU" sz="1600" dirty="0"/>
              <a:t>Homogeneity index.</a:t>
            </a:r>
          </a:p>
          <a:p>
            <a:pPr marL="742950" lvl="1" indent="-285750">
              <a:buFont typeface="Wingdings" panose="05000000000000000000" pitchFamily="2" charset="2"/>
              <a:buChar char="Ø"/>
            </a:pPr>
            <a:r>
              <a:rPr lang="en-AU" sz="1600" dirty="0"/>
              <a:t>Localization index.</a:t>
            </a:r>
          </a:p>
          <a:p>
            <a:pPr marL="742950" lvl="1" indent="-285750">
              <a:buFont typeface="Wingdings" panose="05000000000000000000" pitchFamily="2" charset="2"/>
              <a:buChar char="Ø"/>
            </a:pPr>
            <a:r>
              <a:rPr lang="en-AU" sz="1600" dirty="0"/>
              <a:t>Contiguity.</a:t>
            </a:r>
          </a:p>
          <a:p>
            <a:pPr marL="742950" lvl="1" indent="-285750">
              <a:buFont typeface="Wingdings" panose="05000000000000000000" pitchFamily="2" charset="2"/>
              <a:buChar char="Ø"/>
            </a:pPr>
            <a:r>
              <a:rPr lang="en-AU" sz="1600" dirty="0"/>
              <a:t>Well rounded Shape (Compactness).</a:t>
            </a:r>
          </a:p>
          <a:p>
            <a:pPr marL="742950" lvl="1" indent="-285750">
              <a:buFont typeface="Wingdings" panose="05000000000000000000" pitchFamily="2" charset="2"/>
              <a:buChar char="Ø"/>
            </a:pPr>
            <a:r>
              <a:rPr lang="en-AU" sz="1600" dirty="0"/>
              <a:t>No Holes.</a:t>
            </a:r>
          </a:p>
          <a:p>
            <a:pPr lvl="1"/>
            <a:endParaRPr lang="en-AU" sz="1600" dirty="0"/>
          </a:p>
          <a:p>
            <a:pPr marL="285750" indent="-285750">
              <a:buFont typeface="Arial" panose="020B0604020202020204" pitchFamily="34" charset="0"/>
              <a:buChar char="•"/>
            </a:pPr>
            <a:r>
              <a:rPr lang="en-AU" sz="1600" dirty="0"/>
              <a:t>How to define </a:t>
            </a:r>
            <a:r>
              <a:rPr lang="en-AU" sz="1600" b="1" dirty="0"/>
              <a:t>homogeneity</a:t>
            </a:r>
            <a:r>
              <a:rPr lang="en-AU" sz="1600" dirty="0"/>
              <a:t>?</a:t>
            </a:r>
          </a:p>
          <a:p>
            <a:endParaRPr lang="en-AU" sz="1600" dirty="0"/>
          </a:p>
          <a:p>
            <a:pPr marL="742950" lvl="1" indent="-285750">
              <a:buFont typeface="Wingdings" panose="05000000000000000000" pitchFamily="2" charset="2"/>
              <a:buChar char="Ø"/>
            </a:pPr>
            <a:r>
              <a:rPr lang="en-AU" sz="1600" dirty="0"/>
              <a:t>Account for </a:t>
            </a:r>
            <a:r>
              <a:rPr lang="en-AU" sz="1600" b="1" dirty="0"/>
              <a:t>SEIFA distribution (ABS).</a:t>
            </a:r>
          </a:p>
          <a:p>
            <a:pPr marL="742950" lvl="1" indent="-285750">
              <a:buFont typeface="Wingdings" panose="05000000000000000000" pitchFamily="2" charset="2"/>
              <a:buChar char="Ø"/>
            </a:pPr>
            <a:r>
              <a:rPr lang="en-AU" sz="1600" dirty="0"/>
              <a:t>Account for </a:t>
            </a:r>
            <a:r>
              <a:rPr lang="en-AU" sz="1600" b="1" dirty="0"/>
              <a:t>age/sex distribution (MBS claims).</a:t>
            </a:r>
          </a:p>
          <a:p>
            <a:pPr lvl="1"/>
            <a:endParaRPr lang="en-AU" sz="1600" dirty="0"/>
          </a:p>
          <a:p>
            <a:pPr marL="285750" indent="-285750">
              <a:buFont typeface="Arial" panose="020B0604020202020204" pitchFamily="34" charset="0"/>
              <a:buChar char="•"/>
            </a:pPr>
            <a:r>
              <a:rPr lang="en-AU" sz="1600" dirty="0"/>
              <a:t>How to define </a:t>
            </a:r>
            <a:r>
              <a:rPr lang="en-AU" sz="1600" b="1" dirty="0"/>
              <a:t>localization index</a:t>
            </a:r>
            <a:r>
              <a:rPr lang="en-AU" sz="1600" dirty="0"/>
              <a:t>?</a:t>
            </a:r>
          </a:p>
          <a:p>
            <a:endParaRPr lang="en-AU" sz="1600" dirty="0"/>
          </a:p>
          <a:p>
            <a:pPr marL="742950" lvl="1" indent="-285750">
              <a:buFont typeface="Wingdings" panose="05000000000000000000" pitchFamily="2" charset="2"/>
              <a:buChar char="Ø"/>
            </a:pPr>
            <a:r>
              <a:rPr lang="en-AU" sz="1600" dirty="0"/>
              <a:t>Account for number of services: in a “good” catchment area there is </a:t>
            </a:r>
            <a:r>
              <a:rPr lang="en-AU" sz="1600" b="1" dirty="0"/>
              <a:t>a high number of people utilizing services in the same area</a:t>
            </a:r>
            <a:r>
              <a:rPr lang="en-AU" sz="1600" dirty="0"/>
              <a:t>.</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r>
              <a:rPr lang="en-AU" dirty="0"/>
              <a:t> </a:t>
            </a:r>
          </a:p>
        </p:txBody>
      </p:sp>
    </p:spTree>
    <p:extLst>
      <p:ext uri="{BB962C8B-B14F-4D97-AF65-F5344CB8AC3E}">
        <p14:creationId xmlns:p14="http://schemas.microsoft.com/office/powerpoint/2010/main" val="1852501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187624" y="1096838"/>
            <a:ext cx="6898203" cy="5140474"/>
          </a:xfrm>
          <a:prstGeom prst="rect">
            <a:avLst/>
          </a:prstGeom>
        </p:spPr>
      </p:pic>
      <p:sp>
        <p:nvSpPr>
          <p:cNvPr id="5" name="Title 1"/>
          <p:cNvSpPr txBox="1">
            <a:spLocks/>
          </p:cNvSpPr>
          <p:nvPr/>
        </p:nvSpPr>
        <p:spPr bwMode="auto">
          <a:xfrm>
            <a:off x="609600" y="188640"/>
            <a:ext cx="7391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RPCSA DESIGN</a:t>
            </a:r>
          </a:p>
        </p:txBody>
      </p:sp>
      <p:sp>
        <p:nvSpPr>
          <p:cNvPr id="6" name="Oval 5"/>
          <p:cNvSpPr/>
          <p:nvPr/>
        </p:nvSpPr>
        <p:spPr>
          <a:xfrm>
            <a:off x="235527" y="381000"/>
            <a:ext cx="648899" cy="648899"/>
          </a:xfrm>
          <a:prstGeom prst="ellipse">
            <a:avLst/>
          </a:prstGeom>
          <a:blipFill>
            <a:blip r:embed="rId4"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761965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09600" y="188640"/>
            <a:ext cx="7391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RPCSA DESIGN</a:t>
            </a:r>
          </a:p>
        </p:txBody>
      </p:sp>
      <p:sp>
        <p:nvSpPr>
          <p:cNvPr id="5" name="Oval 4"/>
          <p:cNvSpPr/>
          <p:nvPr/>
        </p:nvSpPr>
        <p:spPr>
          <a:xfrm>
            <a:off x="235527" y="381000"/>
            <a:ext cx="648899" cy="648899"/>
          </a:xfrm>
          <a:prstGeom prst="ellipse">
            <a:avLst/>
          </a:prstGeom>
          <a:blipFill>
            <a:blip r:embed="rId3"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188000" y="1098000"/>
            <a:ext cx="6897600" cy="5140800"/>
          </a:xfrm>
          <a:prstGeom prst="rect">
            <a:avLst/>
          </a:prstGeom>
        </p:spPr>
      </p:pic>
    </p:spTree>
    <p:extLst>
      <p:ext uri="{BB962C8B-B14F-4D97-AF65-F5344CB8AC3E}">
        <p14:creationId xmlns:p14="http://schemas.microsoft.com/office/powerpoint/2010/main" val="442298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5527" y="381000"/>
            <a:ext cx="648899" cy="648899"/>
          </a:xfrm>
          <a:prstGeom prst="ellipse">
            <a:avLst/>
          </a:prstGeom>
          <a:blipFill>
            <a:blip r:embed="rId3"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Title 1"/>
          <p:cNvSpPr txBox="1">
            <a:spLocks/>
          </p:cNvSpPr>
          <p:nvPr/>
        </p:nvSpPr>
        <p:spPr bwMode="auto">
          <a:xfrm>
            <a:off x="609600" y="188640"/>
            <a:ext cx="7391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RPCSA DESIGN</a:t>
            </a: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188000" y="1098000"/>
            <a:ext cx="6897600" cy="5140800"/>
          </a:xfrm>
          <a:prstGeom prst="rect">
            <a:avLst/>
          </a:prstGeom>
        </p:spPr>
      </p:pic>
    </p:spTree>
    <p:extLst>
      <p:ext uri="{BB962C8B-B14F-4D97-AF65-F5344CB8AC3E}">
        <p14:creationId xmlns:p14="http://schemas.microsoft.com/office/powerpoint/2010/main" val="1181420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5527" y="381000"/>
            <a:ext cx="648899" cy="648899"/>
          </a:xfrm>
          <a:prstGeom prst="ellipse">
            <a:avLst/>
          </a:prstGeom>
          <a:blipFill>
            <a:blip r:embed="rId3"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Title 1"/>
          <p:cNvSpPr txBox="1">
            <a:spLocks/>
          </p:cNvSpPr>
          <p:nvPr/>
        </p:nvSpPr>
        <p:spPr bwMode="auto">
          <a:xfrm>
            <a:off x="609600" y="188640"/>
            <a:ext cx="7391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RPCSA DESIGN</a:t>
            </a:r>
          </a:p>
        </p:txBody>
      </p:sp>
      <p:grpSp>
        <p:nvGrpSpPr>
          <p:cNvPr id="9" name="Group 8"/>
          <p:cNvGrpSpPr/>
          <p:nvPr/>
        </p:nvGrpSpPr>
        <p:grpSpPr>
          <a:xfrm>
            <a:off x="5724127" y="1166683"/>
            <a:ext cx="3312367" cy="726576"/>
            <a:chOff x="0" y="496"/>
            <a:chExt cx="2438400" cy="1934765"/>
          </a:xfrm>
        </p:grpSpPr>
        <p:sp>
          <p:nvSpPr>
            <p:cNvPr id="10" name="Rounded Rectangle 9"/>
            <p:cNvSpPr/>
            <p:nvPr/>
          </p:nvSpPr>
          <p:spPr>
            <a:xfrm>
              <a:off x="0" y="496"/>
              <a:ext cx="2438400" cy="1934765"/>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1" name="Rounded Rectangle 4"/>
            <p:cNvSpPr txBox="1"/>
            <p:nvPr/>
          </p:nvSpPr>
          <p:spPr>
            <a:xfrm>
              <a:off x="94447" y="94943"/>
              <a:ext cx="2249506" cy="1745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2800" kern="1200" dirty="0"/>
                <a:t>Scale</a:t>
              </a:r>
              <a:r>
                <a:rPr lang="en-US" sz="2800" dirty="0"/>
                <a:t> Effect</a:t>
              </a:r>
              <a:endParaRPr lang="en-US" sz="2800" kern="1200" dirty="0"/>
            </a:p>
          </p:txBody>
        </p:sp>
      </p:grpSp>
      <p:sp>
        <p:nvSpPr>
          <p:cNvPr id="17" name="Rounded Rectangle 16"/>
          <p:cNvSpPr/>
          <p:nvPr/>
        </p:nvSpPr>
        <p:spPr>
          <a:xfrm>
            <a:off x="423923" y="908721"/>
            <a:ext cx="4436109" cy="5760640"/>
          </a:xfrm>
          <a:prstGeom prst="roundRect">
            <a:avLst/>
          </a:prstGeom>
          <a:solidFill>
            <a:schemeClr val="bg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grpSp>
        <p:nvGrpSpPr>
          <p:cNvPr id="19" name="Group 18"/>
          <p:cNvGrpSpPr/>
          <p:nvPr/>
        </p:nvGrpSpPr>
        <p:grpSpPr>
          <a:xfrm>
            <a:off x="609600" y="1628800"/>
            <a:ext cx="4034407" cy="2353825"/>
            <a:chOff x="0" y="496"/>
            <a:chExt cx="2438400" cy="1934765"/>
          </a:xfrm>
        </p:grpSpPr>
        <p:sp>
          <p:nvSpPr>
            <p:cNvPr id="20" name="Rounded Rectangle 19"/>
            <p:cNvSpPr/>
            <p:nvPr/>
          </p:nvSpPr>
          <p:spPr>
            <a:xfrm>
              <a:off x="0" y="496"/>
              <a:ext cx="2438400" cy="1934765"/>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1" name="Rounded Rectangle 4"/>
            <p:cNvSpPr txBox="1"/>
            <p:nvPr/>
          </p:nvSpPr>
          <p:spPr>
            <a:xfrm>
              <a:off x="94447" y="94942"/>
              <a:ext cx="2249506" cy="174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2800" b="1" kern="1200" dirty="0">
                  <a:solidFill>
                    <a:srgbClr val="FFFF00"/>
                  </a:solidFill>
                </a:rPr>
                <a:t>Scale </a:t>
              </a:r>
            </a:p>
            <a:p>
              <a:pPr marL="0" lvl="0" indent="0" algn="ctr" defTabSz="1377950">
                <a:lnSpc>
                  <a:spcPct val="90000"/>
                </a:lnSpc>
                <a:spcBef>
                  <a:spcPct val="0"/>
                </a:spcBef>
                <a:spcAft>
                  <a:spcPct val="35000"/>
                </a:spcAft>
                <a:buNone/>
              </a:pPr>
              <a:r>
                <a:rPr lang="en-US" sz="2800" b="1" kern="1200" dirty="0">
                  <a:solidFill>
                    <a:srgbClr val="FFFF00"/>
                  </a:solidFill>
                </a:rPr>
                <a:t>Problem</a:t>
              </a:r>
            </a:p>
            <a:p>
              <a:pPr marL="0" lvl="0" indent="0" algn="ctr" defTabSz="1377950">
                <a:lnSpc>
                  <a:spcPct val="90000"/>
                </a:lnSpc>
                <a:spcBef>
                  <a:spcPct val="0"/>
                </a:spcBef>
                <a:spcAft>
                  <a:spcPct val="35000"/>
                </a:spcAft>
                <a:buNone/>
              </a:pPr>
              <a:r>
                <a:rPr lang="en-US" dirty="0"/>
                <a:t>Uncertainty about the number of zones needed for a particular study</a:t>
              </a:r>
              <a:endParaRPr lang="en-US" kern="1200" dirty="0"/>
            </a:p>
          </p:txBody>
        </p:sp>
      </p:grpSp>
      <p:grpSp>
        <p:nvGrpSpPr>
          <p:cNvPr id="25" name="Group 24"/>
          <p:cNvGrpSpPr/>
          <p:nvPr/>
        </p:nvGrpSpPr>
        <p:grpSpPr>
          <a:xfrm>
            <a:off x="622904" y="4099511"/>
            <a:ext cx="4034407" cy="2353825"/>
            <a:chOff x="0" y="496"/>
            <a:chExt cx="2438400" cy="1934765"/>
          </a:xfrm>
        </p:grpSpPr>
        <p:sp>
          <p:nvSpPr>
            <p:cNvPr id="26" name="Rounded Rectangle 25"/>
            <p:cNvSpPr/>
            <p:nvPr/>
          </p:nvSpPr>
          <p:spPr>
            <a:xfrm>
              <a:off x="0" y="496"/>
              <a:ext cx="2438400" cy="1934765"/>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7" name="Rounded Rectangle 4"/>
            <p:cNvSpPr txBox="1"/>
            <p:nvPr/>
          </p:nvSpPr>
          <p:spPr>
            <a:xfrm>
              <a:off x="94447" y="94942"/>
              <a:ext cx="2249506" cy="174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2800" b="1" dirty="0">
                  <a:solidFill>
                    <a:srgbClr val="FFFF00"/>
                  </a:solidFill>
                </a:rPr>
                <a:t>Aggregation</a:t>
              </a:r>
              <a:r>
                <a:rPr lang="en-US" sz="2800" b="1" kern="1200" dirty="0">
                  <a:solidFill>
                    <a:srgbClr val="FFFF00"/>
                  </a:solidFill>
                </a:rPr>
                <a:t> </a:t>
              </a:r>
            </a:p>
            <a:p>
              <a:pPr marL="0" lvl="0" indent="0" algn="ctr" defTabSz="1377950">
                <a:lnSpc>
                  <a:spcPct val="90000"/>
                </a:lnSpc>
                <a:spcBef>
                  <a:spcPct val="0"/>
                </a:spcBef>
                <a:spcAft>
                  <a:spcPct val="35000"/>
                </a:spcAft>
                <a:buNone/>
              </a:pPr>
              <a:r>
                <a:rPr lang="en-US" sz="2800" b="1" kern="1200" dirty="0">
                  <a:solidFill>
                    <a:srgbClr val="FFFF00"/>
                  </a:solidFill>
                </a:rPr>
                <a:t>Problem</a:t>
              </a:r>
            </a:p>
            <a:p>
              <a:pPr marL="0" lvl="0" indent="0" algn="ctr" defTabSz="1377950">
                <a:lnSpc>
                  <a:spcPct val="90000"/>
                </a:lnSpc>
                <a:spcBef>
                  <a:spcPct val="0"/>
                </a:spcBef>
                <a:spcAft>
                  <a:spcPct val="35000"/>
                </a:spcAft>
                <a:buNone/>
              </a:pPr>
              <a:r>
                <a:rPr lang="en-US" dirty="0"/>
                <a:t>Uncertainty about the number of zones needed for a particular study</a:t>
              </a:r>
              <a:endParaRPr lang="en-US" kern="1200" dirty="0"/>
            </a:p>
          </p:txBody>
        </p:sp>
      </p:grpSp>
      <p:sp>
        <p:nvSpPr>
          <p:cNvPr id="28" name="TextBox 27"/>
          <p:cNvSpPr txBox="1"/>
          <p:nvPr/>
        </p:nvSpPr>
        <p:spPr>
          <a:xfrm>
            <a:off x="978873" y="945988"/>
            <a:ext cx="3425425" cy="646331"/>
          </a:xfrm>
          <a:prstGeom prst="rect">
            <a:avLst/>
          </a:prstGeom>
          <a:noFill/>
        </p:spPr>
        <p:txBody>
          <a:bodyPr wrap="none" rtlCol="0">
            <a:spAutoFit/>
          </a:bodyPr>
          <a:lstStyle/>
          <a:p>
            <a:r>
              <a:rPr lang="en-AU" sz="3600" b="1" dirty="0">
                <a:effectLst>
                  <a:outerShdw blurRad="38100" dist="38100" dir="2700000" algn="tl">
                    <a:srgbClr val="000000">
                      <a:alpha val="43137"/>
                    </a:srgbClr>
                  </a:outerShdw>
                </a:effectLst>
              </a:rPr>
              <a:t>RPCSA PROBLEM</a:t>
            </a:r>
          </a:p>
        </p:txBody>
      </p:sp>
      <p:sp>
        <p:nvSpPr>
          <p:cNvPr id="29" name="Right Arrow 28"/>
          <p:cNvSpPr/>
          <p:nvPr/>
        </p:nvSpPr>
        <p:spPr>
          <a:xfrm>
            <a:off x="4887029" y="2094665"/>
            <a:ext cx="934437" cy="1190320"/>
          </a:xfrm>
          <a:prstGeom prst="rightArrow">
            <a:avLst>
              <a:gd name="adj1" fmla="val 75000"/>
              <a:gd name="adj2" fmla="val 5000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grpSp>
        <p:nvGrpSpPr>
          <p:cNvPr id="31" name="Group 30"/>
          <p:cNvGrpSpPr/>
          <p:nvPr/>
        </p:nvGrpSpPr>
        <p:grpSpPr>
          <a:xfrm>
            <a:off x="5724128" y="3989034"/>
            <a:ext cx="3312367" cy="726576"/>
            <a:chOff x="0" y="496"/>
            <a:chExt cx="2438400" cy="1934765"/>
          </a:xfrm>
        </p:grpSpPr>
        <p:sp>
          <p:nvSpPr>
            <p:cNvPr id="32" name="Rounded Rectangle 31"/>
            <p:cNvSpPr/>
            <p:nvPr/>
          </p:nvSpPr>
          <p:spPr>
            <a:xfrm>
              <a:off x="0" y="496"/>
              <a:ext cx="2438400" cy="1934765"/>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3" name="Rounded Rectangle 4"/>
            <p:cNvSpPr txBox="1"/>
            <p:nvPr/>
          </p:nvSpPr>
          <p:spPr>
            <a:xfrm>
              <a:off x="94447" y="94943"/>
              <a:ext cx="2249506" cy="1745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2800" dirty="0"/>
                <a:t>Zoning Effect</a:t>
              </a:r>
              <a:endParaRPr lang="en-US" sz="2800" kern="1200" dirty="0"/>
            </a:p>
          </p:txBody>
        </p:sp>
      </p:grpSp>
      <p:grpSp>
        <p:nvGrpSpPr>
          <p:cNvPr id="34" name="Group 33"/>
          <p:cNvGrpSpPr/>
          <p:nvPr/>
        </p:nvGrpSpPr>
        <p:grpSpPr>
          <a:xfrm>
            <a:off x="5958940" y="1956294"/>
            <a:ext cx="3077553" cy="1616722"/>
            <a:chOff x="0" y="496"/>
            <a:chExt cx="2438400" cy="1934765"/>
          </a:xfrm>
        </p:grpSpPr>
        <p:sp>
          <p:nvSpPr>
            <p:cNvPr id="35" name="Rounded Rectangle 34"/>
            <p:cNvSpPr/>
            <p:nvPr/>
          </p:nvSpPr>
          <p:spPr>
            <a:xfrm>
              <a:off x="0" y="496"/>
              <a:ext cx="2438400" cy="1934765"/>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6" name="Rounded Rectangle 4"/>
            <p:cNvSpPr txBox="1"/>
            <p:nvPr/>
          </p:nvSpPr>
          <p:spPr>
            <a:xfrm>
              <a:off x="94447" y="94943"/>
              <a:ext cx="2249506" cy="1745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dirty="0"/>
                <a:t>Variation in results when data for one set of basic spatial units are aggregated  into fewer and larger units</a:t>
              </a:r>
              <a:endParaRPr lang="en-US" kern="1200" dirty="0"/>
            </a:p>
          </p:txBody>
        </p:sp>
      </p:grpSp>
      <p:sp>
        <p:nvSpPr>
          <p:cNvPr id="37" name="Right Arrow 36"/>
          <p:cNvSpPr/>
          <p:nvPr/>
        </p:nvSpPr>
        <p:spPr>
          <a:xfrm>
            <a:off x="4917989" y="4941168"/>
            <a:ext cx="934437" cy="1190320"/>
          </a:xfrm>
          <a:prstGeom prst="rightArrow">
            <a:avLst>
              <a:gd name="adj1" fmla="val 75000"/>
              <a:gd name="adj2" fmla="val 5000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grpSp>
        <p:nvGrpSpPr>
          <p:cNvPr id="41" name="Group 40"/>
          <p:cNvGrpSpPr/>
          <p:nvPr/>
        </p:nvGrpSpPr>
        <p:grpSpPr>
          <a:xfrm>
            <a:off x="5958940" y="4941168"/>
            <a:ext cx="3077553" cy="1616722"/>
            <a:chOff x="0" y="496"/>
            <a:chExt cx="2438400" cy="1934765"/>
          </a:xfrm>
        </p:grpSpPr>
        <p:sp>
          <p:nvSpPr>
            <p:cNvPr id="42" name="Rounded Rectangle 41"/>
            <p:cNvSpPr/>
            <p:nvPr/>
          </p:nvSpPr>
          <p:spPr>
            <a:xfrm>
              <a:off x="0" y="496"/>
              <a:ext cx="2438400" cy="1934765"/>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3" name="Rounded Rectangle 4"/>
            <p:cNvSpPr txBox="1"/>
            <p:nvPr/>
          </p:nvSpPr>
          <p:spPr>
            <a:xfrm>
              <a:off x="94447" y="94943"/>
              <a:ext cx="2249506" cy="1745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dirty="0"/>
                <a:t>Variation in results from the grouping of basic spatial units into larger units to form a given number of zones</a:t>
              </a:r>
              <a:endParaRPr lang="en-US" kern="1200" dirty="0"/>
            </a:p>
          </p:txBody>
        </p:sp>
      </p:grpSp>
    </p:spTree>
    <p:extLst>
      <p:ext uri="{BB962C8B-B14F-4D97-AF65-F5344CB8AC3E}">
        <p14:creationId xmlns:p14="http://schemas.microsoft.com/office/powerpoint/2010/main" val="112167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71600" y="548680"/>
            <a:ext cx="4724400" cy="63976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bg1"/>
                </a:solidFill>
                <a:latin typeface="Calibri" pitchFamily="34" charset="0"/>
              </a:defRPr>
            </a:lvl2pPr>
            <a:lvl3pPr algn="l" rtl="0" fontAlgn="base">
              <a:spcBef>
                <a:spcPct val="0"/>
              </a:spcBef>
              <a:spcAft>
                <a:spcPct val="0"/>
              </a:spcAft>
              <a:defRPr sz="3600">
                <a:solidFill>
                  <a:schemeClr val="bg1"/>
                </a:solidFill>
                <a:latin typeface="Calibri" pitchFamily="34" charset="0"/>
              </a:defRPr>
            </a:lvl3pPr>
            <a:lvl4pPr algn="l" rtl="0" fontAlgn="base">
              <a:spcBef>
                <a:spcPct val="0"/>
              </a:spcBef>
              <a:spcAft>
                <a:spcPct val="0"/>
              </a:spcAft>
              <a:defRPr sz="3600">
                <a:solidFill>
                  <a:schemeClr val="bg1"/>
                </a:solidFill>
                <a:latin typeface="Calibri" pitchFamily="34" charset="0"/>
              </a:defRPr>
            </a:lvl4pPr>
            <a:lvl5pPr algn="l" rtl="0" fontAlgn="base">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a:solidFill>
                  <a:schemeClr val="bg1"/>
                </a:solidFill>
                <a:latin typeface="Calibri" pitchFamily="34" charset="0"/>
              </a:defRPr>
            </a:lvl6pPr>
            <a:lvl7pPr marL="914400" algn="l" rtl="0" fontAlgn="base">
              <a:spcBef>
                <a:spcPct val="0"/>
              </a:spcBef>
              <a:spcAft>
                <a:spcPct val="0"/>
              </a:spcAft>
              <a:defRPr sz="3600">
                <a:solidFill>
                  <a:schemeClr val="bg1"/>
                </a:solidFill>
                <a:latin typeface="Calibri" pitchFamily="34" charset="0"/>
              </a:defRPr>
            </a:lvl7pPr>
            <a:lvl8pPr marL="1371600" algn="l" rtl="0" fontAlgn="base">
              <a:spcBef>
                <a:spcPct val="0"/>
              </a:spcBef>
              <a:spcAft>
                <a:spcPct val="0"/>
              </a:spcAft>
              <a:defRPr sz="3600">
                <a:solidFill>
                  <a:schemeClr val="bg1"/>
                </a:solidFill>
                <a:latin typeface="Calibri" pitchFamily="34" charset="0"/>
              </a:defRPr>
            </a:lvl8pPr>
            <a:lvl9pPr marL="1828800" algn="l" rtl="0" fontAlgn="base">
              <a:spcBef>
                <a:spcPct val="0"/>
              </a:spcBef>
              <a:spcAft>
                <a:spcPct val="0"/>
              </a:spcAft>
              <a:defRPr sz="3600">
                <a:solidFill>
                  <a:schemeClr val="bg1"/>
                </a:solidFill>
                <a:latin typeface="Calibri" pitchFamily="34" charset="0"/>
              </a:defRPr>
            </a:lvl9pPr>
          </a:lstStyle>
          <a:p>
            <a:pPr algn="ctr" fontAlgn="auto">
              <a:spcAft>
                <a:spcPts val="0"/>
              </a:spcAft>
              <a:defRPr/>
            </a:pPr>
            <a:r>
              <a:rPr lang="en-US" dirty="0">
                <a:solidFill>
                  <a:schemeClr val="tx2"/>
                </a:solidFill>
              </a:rPr>
              <a:t>Geographic Variations in Health Care Delivery</a:t>
            </a:r>
            <a:endParaRPr lang="en-US" b="1" dirty="0">
              <a:solidFill>
                <a:schemeClr val="accent1"/>
              </a:solidFill>
            </a:endParaRPr>
          </a:p>
        </p:txBody>
      </p:sp>
      <p:sp>
        <p:nvSpPr>
          <p:cNvPr id="5" name="Content Placeholder 2"/>
          <p:cNvSpPr txBox="1">
            <a:spLocks/>
          </p:cNvSpPr>
          <p:nvPr/>
        </p:nvSpPr>
        <p:spPr bwMode="auto">
          <a:xfrm>
            <a:off x="755576" y="1628800"/>
            <a:ext cx="6629400" cy="457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n-US" sz="2400" dirty="0">
                <a:solidFill>
                  <a:schemeClr val="tx2"/>
                </a:solidFill>
              </a:rPr>
              <a:t>Comparisons of patterns and costs of health care delivered in different geographic regions that determine:</a:t>
            </a:r>
          </a:p>
        </p:txBody>
      </p:sp>
      <p:sp>
        <p:nvSpPr>
          <p:cNvPr id="6" name="Content Placeholder 2"/>
          <p:cNvSpPr txBox="1">
            <a:spLocks/>
          </p:cNvSpPr>
          <p:nvPr/>
        </p:nvSpPr>
        <p:spPr bwMode="auto">
          <a:xfrm>
            <a:off x="767341" y="2996952"/>
            <a:ext cx="6629400" cy="457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lang="en-US" sz="2000" dirty="0">
                <a:solidFill>
                  <a:schemeClr val="tx2"/>
                </a:solidFill>
              </a:rPr>
              <a:t>How much rates of utilization or costs of services vary across geographic settings ?</a:t>
            </a:r>
          </a:p>
          <a:p>
            <a:pPr marR="0" lvl="0" algn="just" defTabSz="914400" rtl="0" eaLnBrk="1" fontAlgn="base" latinLnBrk="0" hangingPunct="1">
              <a:lnSpc>
                <a:spcPct val="100000"/>
              </a:lnSpc>
              <a:spcBef>
                <a:spcPct val="20000"/>
              </a:spcBef>
              <a:spcAft>
                <a:spcPct val="0"/>
              </a:spcAft>
              <a:buClrTx/>
              <a:buSzTx/>
              <a:tabLst/>
              <a:defRPr/>
            </a:pPr>
            <a:endParaRPr kumimoji="0" lang="en-US" sz="2000" b="0" i="0" u="none" strike="noStrike" kern="1200" cap="none" spc="0" normalizeH="0" baseline="0" noProof="0" dirty="0">
              <a:ln>
                <a:noFill/>
              </a:ln>
              <a:solidFill>
                <a:schemeClr val="tx2"/>
              </a:solidFill>
              <a:effectLst/>
              <a:uLnTx/>
              <a:uFillTx/>
            </a:endParaRPr>
          </a:p>
          <a:p>
            <a:pPr marL="457200" marR="0" lvl="0" indent="-45720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lang="en-US" sz="2000" dirty="0">
                <a:solidFill>
                  <a:schemeClr val="tx2"/>
                </a:solidFill>
              </a:rPr>
              <a:t>How much of that variation is unwarranted ?</a:t>
            </a:r>
          </a:p>
          <a:p>
            <a:endParaRPr lang="en-US" sz="2000" dirty="0">
              <a:solidFill>
                <a:schemeClr val="tx2"/>
              </a:solidFill>
            </a:endParaRPr>
          </a:p>
          <a:p>
            <a:r>
              <a:rPr lang="en-GB" sz="2000" b="1" dirty="0"/>
              <a:t>Unwarranted </a:t>
            </a:r>
            <a:r>
              <a:rPr lang="en-GB" sz="2000" dirty="0"/>
              <a:t>variation has been defined as:</a:t>
            </a:r>
          </a:p>
          <a:p>
            <a:r>
              <a:rPr lang="en-GB" sz="2000" i="1" dirty="0">
                <a:solidFill>
                  <a:srgbClr val="0070C0"/>
                </a:solidFill>
              </a:rPr>
              <a:t>	“… variation in the utilization of health care services that cannot be explained by variation in patient illness or patient preferences.”</a:t>
            </a:r>
          </a:p>
          <a:p>
            <a:endParaRPr lang="en-GB" sz="2000" i="1" dirty="0">
              <a:solidFill>
                <a:srgbClr val="0070C0"/>
              </a:solidFill>
            </a:endParaRPr>
          </a:p>
          <a:p>
            <a:pPr algn="r"/>
            <a:r>
              <a:rPr lang="en-GB" sz="1400" i="1" dirty="0">
                <a:solidFill>
                  <a:srgbClr val="0070C0"/>
                </a:solidFill>
              </a:rPr>
              <a:t>Professor John </a:t>
            </a:r>
            <a:r>
              <a:rPr lang="en-GB" sz="1400" i="1" dirty="0" err="1">
                <a:solidFill>
                  <a:srgbClr val="0070C0"/>
                </a:solidFill>
              </a:rPr>
              <a:t>Wennberg</a:t>
            </a:r>
            <a:r>
              <a:rPr lang="en-GB" sz="1400" i="1" dirty="0">
                <a:solidFill>
                  <a:srgbClr val="0070C0"/>
                </a:solidFill>
              </a:rPr>
              <a:t> (2010) “Tracking Medicine, A Researcher’s Quest to Understand Healthcare.”</a:t>
            </a:r>
          </a:p>
          <a:p>
            <a:pPr marR="0" lvl="0" algn="just" defTabSz="914400" rtl="0" eaLnBrk="1" fontAlgn="base" latinLnBrk="0" hangingPunct="1">
              <a:lnSpc>
                <a:spcPct val="100000"/>
              </a:lnSpc>
              <a:spcBef>
                <a:spcPct val="20000"/>
              </a:spcBef>
              <a:spcAft>
                <a:spcPct val="0"/>
              </a:spcAft>
              <a:buClrTx/>
              <a:buSzTx/>
              <a:tabLst/>
              <a:defRPr/>
            </a:pPr>
            <a:endParaRPr lang="en-US" sz="2000" dirty="0">
              <a:solidFill>
                <a:schemeClr val="tx2"/>
              </a:solidFill>
            </a:endParaRPr>
          </a:p>
        </p:txBody>
      </p:sp>
      <p:sp>
        <p:nvSpPr>
          <p:cNvPr id="7" name="Oval 6"/>
          <p:cNvSpPr/>
          <p:nvPr/>
        </p:nvSpPr>
        <p:spPr>
          <a:xfrm>
            <a:off x="139224" y="393399"/>
            <a:ext cx="648899" cy="648899"/>
          </a:xfrm>
          <a:prstGeom prst="ellipse">
            <a:avLst/>
          </a:prstGeom>
          <a:blipFill>
            <a:blip r:embed="rId3">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3227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09600" y="188640"/>
            <a:ext cx="7391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RPCSA DESIGN</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83568" y="980728"/>
            <a:ext cx="7560840" cy="5544616"/>
          </a:xfrm>
          <a:prstGeom prst="rect">
            <a:avLst/>
          </a:prstGeom>
        </p:spPr>
      </p:pic>
      <p:sp>
        <p:nvSpPr>
          <p:cNvPr id="6" name="Oval 5"/>
          <p:cNvSpPr/>
          <p:nvPr/>
        </p:nvSpPr>
        <p:spPr>
          <a:xfrm>
            <a:off x="235527" y="381000"/>
            <a:ext cx="648899" cy="648899"/>
          </a:xfrm>
          <a:prstGeom prst="ellipse">
            <a:avLst/>
          </a:prstGeom>
          <a:blipFill>
            <a:blip r:embed="rId4"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457631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5527" y="381000"/>
            <a:ext cx="648899" cy="648899"/>
          </a:xfrm>
          <a:prstGeom prst="ellipse">
            <a:avLst/>
          </a:prstGeom>
          <a:blipFill>
            <a:blip r:embed="rId3"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1043608" y="968753"/>
            <a:ext cx="7359982" cy="5400600"/>
          </a:xfrm>
          <a:prstGeom prst="rect">
            <a:avLst/>
          </a:prstGeom>
        </p:spPr>
      </p:pic>
      <p:sp>
        <p:nvSpPr>
          <p:cNvPr id="6" name="Title 1"/>
          <p:cNvSpPr txBox="1">
            <a:spLocks/>
          </p:cNvSpPr>
          <p:nvPr/>
        </p:nvSpPr>
        <p:spPr bwMode="auto">
          <a:xfrm>
            <a:off x="609600" y="188640"/>
            <a:ext cx="7391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RPCSA DESIGN</a:t>
            </a:r>
          </a:p>
        </p:txBody>
      </p:sp>
    </p:spTree>
    <p:extLst>
      <p:ext uri="{BB962C8B-B14F-4D97-AF65-F5344CB8AC3E}">
        <p14:creationId xmlns:p14="http://schemas.microsoft.com/office/powerpoint/2010/main" val="2571720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536" y="188640"/>
            <a:ext cx="5715000" cy="6397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noProof="0" dirty="0">
                <a:solidFill>
                  <a:srgbClr val="0070C0"/>
                </a:solidFill>
                <a:latin typeface="+mj-lt"/>
                <a:ea typeface="+mj-ea"/>
                <a:cs typeface="+mj-cs"/>
              </a:rPr>
              <a:t>Outline</a:t>
            </a:r>
            <a:r>
              <a:rPr kumimoji="0" lang="en-US" sz="4800" b="0" i="0" u="none" strike="noStrike" kern="1200" cap="none" spc="0" normalizeH="0" baseline="0" noProof="0" dirty="0">
                <a:ln>
                  <a:noFill/>
                </a:ln>
                <a:solidFill>
                  <a:srgbClr val="0070C0"/>
                </a:solidFill>
                <a:effectLst/>
                <a:uLnTx/>
                <a:uFillTx/>
                <a:latin typeface="+mj-lt"/>
                <a:ea typeface="+mj-ea"/>
                <a:cs typeface="+mj-cs"/>
              </a:rPr>
              <a:t> </a:t>
            </a:r>
          </a:p>
        </p:txBody>
      </p:sp>
      <p:pic>
        <p:nvPicPr>
          <p:cNvPr id="5" name="Immagin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739250"/>
            <a:ext cx="1658098" cy="1894969"/>
          </a:xfrm>
          <a:prstGeom prst="rect">
            <a:avLst/>
          </a:prstGeom>
        </p:spPr>
      </p:pic>
      <p:graphicFrame>
        <p:nvGraphicFramePr>
          <p:cNvPr id="20" name="Diagram 19"/>
          <p:cNvGraphicFramePr/>
          <p:nvPr>
            <p:extLst>
              <p:ext uri="{D42A27DB-BD31-4B8C-83A1-F6EECF244321}">
                <p14:modId xmlns:p14="http://schemas.microsoft.com/office/powerpoint/2010/main" val="150158668"/>
              </p:ext>
            </p:extLst>
          </p:nvPr>
        </p:nvGraphicFramePr>
        <p:xfrm>
          <a:off x="-955719" y="927991"/>
          <a:ext cx="8137446" cy="5706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Oval 1"/>
          <p:cNvSpPr/>
          <p:nvPr/>
        </p:nvSpPr>
        <p:spPr>
          <a:xfrm>
            <a:off x="4227484" y="5351480"/>
            <a:ext cx="1496643" cy="4537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142065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691680" y="1823248"/>
          <a:ext cx="4070932" cy="2469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44"/>
          <p:cNvGrpSpPr>
            <a:grpSpLocks/>
          </p:cNvGrpSpPr>
          <p:nvPr/>
        </p:nvGrpSpPr>
        <p:grpSpPr bwMode="auto">
          <a:xfrm>
            <a:off x="179512" y="4322390"/>
            <a:ext cx="2808312" cy="2418978"/>
            <a:chOff x="1154519" y="263524"/>
            <a:chExt cx="6606361" cy="6114867"/>
          </a:xfrm>
        </p:grpSpPr>
        <p:grpSp>
          <p:nvGrpSpPr>
            <p:cNvPr id="7" name="Group 4"/>
            <p:cNvGrpSpPr>
              <a:grpSpLocks noChangeAspect="1"/>
            </p:cNvGrpSpPr>
            <p:nvPr/>
          </p:nvGrpSpPr>
          <p:grpSpPr bwMode="auto">
            <a:xfrm>
              <a:off x="1154519" y="263524"/>
              <a:ext cx="6606361" cy="5143400"/>
              <a:chOff x="726" y="166"/>
              <a:chExt cx="3441" cy="2679"/>
            </a:xfrm>
          </p:grpSpPr>
          <p:sp>
            <p:nvSpPr>
              <p:cNvPr id="11" name="Freeform 5"/>
              <p:cNvSpPr>
                <a:spLocks noEditPoints="1"/>
              </p:cNvSpPr>
              <p:nvPr/>
            </p:nvSpPr>
            <p:spPr bwMode="auto">
              <a:xfrm>
                <a:off x="3095" y="1738"/>
                <a:ext cx="1072" cy="939"/>
              </a:xfrm>
              <a:custGeom>
                <a:avLst/>
                <a:gdLst>
                  <a:gd name="T0" fmla="*/ 298 w 339"/>
                  <a:gd name="T1" fmla="*/ 6 h 297"/>
                  <a:gd name="T2" fmla="*/ 298 w 339"/>
                  <a:gd name="T3" fmla="*/ 13 h 297"/>
                  <a:gd name="T4" fmla="*/ 287 w 339"/>
                  <a:gd name="T5" fmla="*/ 19 h 297"/>
                  <a:gd name="T6" fmla="*/ 279 w 339"/>
                  <a:gd name="T7" fmla="*/ 25 h 297"/>
                  <a:gd name="T8" fmla="*/ 273 w 339"/>
                  <a:gd name="T9" fmla="*/ 17 h 297"/>
                  <a:gd name="T10" fmla="*/ 257 w 339"/>
                  <a:gd name="T11" fmla="*/ 11 h 297"/>
                  <a:gd name="T12" fmla="*/ 248 w 339"/>
                  <a:gd name="T13" fmla="*/ 6 h 297"/>
                  <a:gd name="T14" fmla="*/ 228 w 339"/>
                  <a:gd name="T15" fmla="*/ 6 h 297"/>
                  <a:gd name="T16" fmla="*/ 218 w 339"/>
                  <a:gd name="T17" fmla="*/ 15 h 297"/>
                  <a:gd name="T18" fmla="*/ 0 w 339"/>
                  <a:gd name="T19" fmla="*/ 19 h 297"/>
                  <a:gd name="T20" fmla="*/ 4 w 339"/>
                  <a:gd name="T21" fmla="*/ 200 h 297"/>
                  <a:gd name="T22" fmla="*/ 31 w 339"/>
                  <a:gd name="T23" fmla="*/ 202 h 297"/>
                  <a:gd name="T24" fmla="*/ 45 w 339"/>
                  <a:gd name="T25" fmla="*/ 216 h 297"/>
                  <a:gd name="T26" fmla="*/ 64 w 339"/>
                  <a:gd name="T27" fmla="*/ 217 h 297"/>
                  <a:gd name="T28" fmla="*/ 83 w 339"/>
                  <a:gd name="T29" fmla="*/ 239 h 297"/>
                  <a:gd name="T30" fmla="*/ 104 w 339"/>
                  <a:gd name="T31" fmla="*/ 258 h 297"/>
                  <a:gd name="T32" fmla="*/ 113 w 339"/>
                  <a:gd name="T33" fmla="*/ 248 h 297"/>
                  <a:gd name="T34" fmla="*/ 133 w 339"/>
                  <a:gd name="T35" fmla="*/ 251 h 297"/>
                  <a:gd name="T36" fmla="*/ 149 w 339"/>
                  <a:gd name="T37" fmla="*/ 251 h 297"/>
                  <a:gd name="T38" fmla="*/ 171 w 339"/>
                  <a:gd name="T39" fmla="*/ 252 h 297"/>
                  <a:gd name="T40" fmla="*/ 186 w 339"/>
                  <a:gd name="T41" fmla="*/ 252 h 297"/>
                  <a:gd name="T42" fmla="*/ 192 w 339"/>
                  <a:gd name="T43" fmla="*/ 270 h 297"/>
                  <a:gd name="T44" fmla="*/ 234 w 339"/>
                  <a:gd name="T45" fmla="*/ 295 h 297"/>
                  <a:gd name="T46" fmla="*/ 241 w 339"/>
                  <a:gd name="T47" fmla="*/ 295 h 297"/>
                  <a:gd name="T48" fmla="*/ 242 w 339"/>
                  <a:gd name="T49" fmla="*/ 283 h 297"/>
                  <a:gd name="T50" fmla="*/ 240 w 339"/>
                  <a:gd name="T51" fmla="*/ 275 h 297"/>
                  <a:gd name="T52" fmla="*/ 246 w 339"/>
                  <a:gd name="T53" fmla="*/ 242 h 297"/>
                  <a:gd name="T54" fmla="*/ 249 w 339"/>
                  <a:gd name="T55" fmla="*/ 236 h 297"/>
                  <a:gd name="T56" fmla="*/ 262 w 339"/>
                  <a:gd name="T57" fmla="*/ 212 h 297"/>
                  <a:gd name="T58" fmla="*/ 260 w 339"/>
                  <a:gd name="T59" fmla="*/ 210 h 297"/>
                  <a:gd name="T60" fmla="*/ 266 w 339"/>
                  <a:gd name="T61" fmla="*/ 199 h 297"/>
                  <a:gd name="T62" fmla="*/ 273 w 339"/>
                  <a:gd name="T63" fmla="*/ 183 h 297"/>
                  <a:gd name="T64" fmla="*/ 276 w 339"/>
                  <a:gd name="T65" fmla="*/ 179 h 297"/>
                  <a:gd name="T66" fmla="*/ 275 w 339"/>
                  <a:gd name="T67" fmla="*/ 175 h 297"/>
                  <a:gd name="T68" fmla="*/ 277 w 339"/>
                  <a:gd name="T69" fmla="*/ 167 h 297"/>
                  <a:gd name="T70" fmla="*/ 274 w 339"/>
                  <a:gd name="T71" fmla="*/ 164 h 297"/>
                  <a:gd name="T72" fmla="*/ 281 w 339"/>
                  <a:gd name="T73" fmla="*/ 163 h 297"/>
                  <a:gd name="T74" fmla="*/ 286 w 339"/>
                  <a:gd name="T75" fmla="*/ 151 h 297"/>
                  <a:gd name="T76" fmla="*/ 285 w 339"/>
                  <a:gd name="T77" fmla="*/ 147 h 297"/>
                  <a:gd name="T78" fmla="*/ 290 w 339"/>
                  <a:gd name="T79" fmla="*/ 143 h 297"/>
                  <a:gd name="T80" fmla="*/ 294 w 339"/>
                  <a:gd name="T81" fmla="*/ 141 h 297"/>
                  <a:gd name="T82" fmla="*/ 297 w 339"/>
                  <a:gd name="T83" fmla="*/ 139 h 297"/>
                  <a:gd name="T84" fmla="*/ 310 w 339"/>
                  <a:gd name="T85" fmla="*/ 130 h 297"/>
                  <a:gd name="T86" fmla="*/ 305 w 339"/>
                  <a:gd name="T87" fmla="*/ 122 h 297"/>
                  <a:gd name="T88" fmla="*/ 316 w 339"/>
                  <a:gd name="T89" fmla="*/ 111 h 297"/>
                  <a:gd name="T90" fmla="*/ 329 w 339"/>
                  <a:gd name="T91" fmla="*/ 52 h 297"/>
                  <a:gd name="T92" fmla="*/ 331 w 339"/>
                  <a:gd name="T93" fmla="*/ 33 h 297"/>
                  <a:gd name="T94" fmla="*/ 339 w 339"/>
                  <a:gd name="T95" fmla="*/ 13 h 297"/>
                  <a:gd name="T96" fmla="*/ 329 w 339"/>
                  <a:gd name="T97" fmla="*/ 1 h 297"/>
                  <a:gd name="T98" fmla="*/ 319 w 339"/>
                  <a:gd name="T99" fmla="*/ 3 h 297"/>
                  <a:gd name="T100" fmla="*/ 207 w 339"/>
                  <a:gd name="T101" fmla="*/ 225 h 297"/>
                  <a:gd name="T102" fmla="*/ 209 w 339"/>
                  <a:gd name="T103" fmla="*/ 241 h 297"/>
                  <a:gd name="T104" fmla="*/ 200 w 339"/>
                  <a:gd name="T105" fmla="*/ 22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9" h="297">
                    <a:moveTo>
                      <a:pt x="308" y="0"/>
                    </a:moveTo>
                    <a:cubicBezTo>
                      <a:pt x="305" y="3"/>
                      <a:pt x="305" y="3"/>
                      <a:pt x="305" y="3"/>
                    </a:cubicBezTo>
                    <a:cubicBezTo>
                      <a:pt x="302" y="5"/>
                      <a:pt x="302" y="5"/>
                      <a:pt x="302" y="5"/>
                    </a:cubicBezTo>
                    <a:cubicBezTo>
                      <a:pt x="298" y="6"/>
                      <a:pt x="298" y="6"/>
                      <a:pt x="298" y="6"/>
                    </a:cubicBezTo>
                    <a:cubicBezTo>
                      <a:pt x="294" y="6"/>
                      <a:pt x="294" y="6"/>
                      <a:pt x="294" y="6"/>
                    </a:cubicBezTo>
                    <a:cubicBezTo>
                      <a:pt x="294" y="9"/>
                      <a:pt x="294" y="9"/>
                      <a:pt x="294" y="9"/>
                    </a:cubicBezTo>
                    <a:cubicBezTo>
                      <a:pt x="295" y="13"/>
                      <a:pt x="295" y="13"/>
                      <a:pt x="295" y="13"/>
                    </a:cubicBezTo>
                    <a:cubicBezTo>
                      <a:pt x="298" y="13"/>
                      <a:pt x="298" y="13"/>
                      <a:pt x="298" y="13"/>
                    </a:cubicBezTo>
                    <a:cubicBezTo>
                      <a:pt x="295" y="16"/>
                      <a:pt x="295" y="16"/>
                      <a:pt x="295" y="16"/>
                    </a:cubicBezTo>
                    <a:cubicBezTo>
                      <a:pt x="295" y="19"/>
                      <a:pt x="295" y="19"/>
                      <a:pt x="295" y="19"/>
                    </a:cubicBezTo>
                    <a:cubicBezTo>
                      <a:pt x="290" y="20"/>
                      <a:pt x="290" y="20"/>
                      <a:pt x="290" y="20"/>
                    </a:cubicBezTo>
                    <a:cubicBezTo>
                      <a:pt x="287" y="19"/>
                      <a:pt x="287" y="19"/>
                      <a:pt x="287" y="19"/>
                    </a:cubicBezTo>
                    <a:cubicBezTo>
                      <a:pt x="286" y="17"/>
                      <a:pt x="286" y="17"/>
                      <a:pt x="286" y="17"/>
                    </a:cubicBezTo>
                    <a:cubicBezTo>
                      <a:pt x="283" y="20"/>
                      <a:pt x="283" y="20"/>
                      <a:pt x="283" y="20"/>
                    </a:cubicBezTo>
                    <a:cubicBezTo>
                      <a:pt x="280" y="23"/>
                      <a:pt x="280" y="23"/>
                      <a:pt x="280" y="23"/>
                    </a:cubicBezTo>
                    <a:cubicBezTo>
                      <a:pt x="279" y="25"/>
                      <a:pt x="279" y="25"/>
                      <a:pt x="279" y="25"/>
                    </a:cubicBezTo>
                    <a:cubicBezTo>
                      <a:pt x="276" y="27"/>
                      <a:pt x="276" y="27"/>
                      <a:pt x="276" y="27"/>
                    </a:cubicBezTo>
                    <a:cubicBezTo>
                      <a:pt x="275" y="23"/>
                      <a:pt x="275" y="23"/>
                      <a:pt x="275" y="23"/>
                    </a:cubicBezTo>
                    <a:cubicBezTo>
                      <a:pt x="274" y="20"/>
                      <a:pt x="274" y="20"/>
                      <a:pt x="274" y="20"/>
                    </a:cubicBezTo>
                    <a:cubicBezTo>
                      <a:pt x="273" y="17"/>
                      <a:pt x="273" y="17"/>
                      <a:pt x="273" y="17"/>
                    </a:cubicBezTo>
                    <a:cubicBezTo>
                      <a:pt x="271" y="15"/>
                      <a:pt x="271" y="15"/>
                      <a:pt x="271" y="15"/>
                    </a:cubicBezTo>
                    <a:cubicBezTo>
                      <a:pt x="268" y="12"/>
                      <a:pt x="268" y="12"/>
                      <a:pt x="268" y="12"/>
                    </a:cubicBezTo>
                    <a:cubicBezTo>
                      <a:pt x="264" y="11"/>
                      <a:pt x="264" y="11"/>
                      <a:pt x="264" y="11"/>
                    </a:cubicBezTo>
                    <a:cubicBezTo>
                      <a:pt x="257" y="11"/>
                      <a:pt x="257" y="11"/>
                      <a:pt x="257" y="11"/>
                    </a:cubicBezTo>
                    <a:cubicBezTo>
                      <a:pt x="255" y="9"/>
                      <a:pt x="255" y="9"/>
                      <a:pt x="255" y="9"/>
                    </a:cubicBezTo>
                    <a:cubicBezTo>
                      <a:pt x="252" y="8"/>
                      <a:pt x="252" y="8"/>
                      <a:pt x="252" y="8"/>
                    </a:cubicBezTo>
                    <a:cubicBezTo>
                      <a:pt x="249" y="8"/>
                      <a:pt x="249" y="8"/>
                      <a:pt x="249" y="8"/>
                    </a:cubicBezTo>
                    <a:cubicBezTo>
                      <a:pt x="248" y="6"/>
                      <a:pt x="248" y="6"/>
                      <a:pt x="248" y="6"/>
                    </a:cubicBezTo>
                    <a:cubicBezTo>
                      <a:pt x="245" y="7"/>
                      <a:pt x="245" y="7"/>
                      <a:pt x="245" y="7"/>
                    </a:cubicBezTo>
                    <a:cubicBezTo>
                      <a:pt x="239" y="9"/>
                      <a:pt x="239" y="9"/>
                      <a:pt x="239" y="9"/>
                    </a:cubicBezTo>
                    <a:cubicBezTo>
                      <a:pt x="234" y="8"/>
                      <a:pt x="234" y="8"/>
                      <a:pt x="234" y="8"/>
                    </a:cubicBezTo>
                    <a:cubicBezTo>
                      <a:pt x="228" y="6"/>
                      <a:pt x="228" y="6"/>
                      <a:pt x="228" y="6"/>
                    </a:cubicBezTo>
                    <a:cubicBezTo>
                      <a:pt x="226" y="6"/>
                      <a:pt x="226" y="6"/>
                      <a:pt x="226" y="6"/>
                    </a:cubicBezTo>
                    <a:cubicBezTo>
                      <a:pt x="223" y="11"/>
                      <a:pt x="223" y="11"/>
                      <a:pt x="223" y="11"/>
                    </a:cubicBezTo>
                    <a:cubicBezTo>
                      <a:pt x="219" y="11"/>
                      <a:pt x="219" y="11"/>
                      <a:pt x="219" y="11"/>
                    </a:cubicBezTo>
                    <a:cubicBezTo>
                      <a:pt x="218" y="15"/>
                      <a:pt x="218" y="15"/>
                      <a:pt x="218" y="15"/>
                    </a:cubicBezTo>
                    <a:cubicBezTo>
                      <a:pt x="215" y="15"/>
                      <a:pt x="215" y="15"/>
                      <a:pt x="215" y="15"/>
                    </a:cubicBezTo>
                    <a:cubicBezTo>
                      <a:pt x="216" y="18"/>
                      <a:pt x="216" y="18"/>
                      <a:pt x="216" y="18"/>
                    </a:cubicBezTo>
                    <a:cubicBezTo>
                      <a:pt x="212" y="19"/>
                      <a:pt x="212" y="19"/>
                      <a:pt x="212" y="19"/>
                    </a:cubicBezTo>
                    <a:cubicBezTo>
                      <a:pt x="0" y="19"/>
                      <a:pt x="0" y="19"/>
                      <a:pt x="0" y="19"/>
                    </a:cubicBezTo>
                    <a:cubicBezTo>
                      <a:pt x="0" y="199"/>
                      <a:pt x="0" y="199"/>
                      <a:pt x="0" y="199"/>
                    </a:cubicBezTo>
                    <a:cubicBezTo>
                      <a:pt x="0" y="200"/>
                      <a:pt x="0" y="200"/>
                      <a:pt x="0" y="200"/>
                    </a:cubicBezTo>
                    <a:cubicBezTo>
                      <a:pt x="0" y="200"/>
                      <a:pt x="0" y="200"/>
                      <a:pt x="0" y="200"/>
                    </a:cubicBezTo>
                    <a:cubicBezTo>
                      <a:pt x="4" y="200"/>
                      <a:pt x="4" y="200"/>
                      <a:pt x="4" y="200"/>
                    </a:cubicBezTo>
                    <a:cubicBezTo>
                      <a:pt x="12" y="203"/>
                      <a:pt x="12" y="203"/>
                      <a:pt x="12" y="203"/>
                    </a:cubicBezTo>
                    <a:cubicBezTo>
                      <a:pt x="16" y="200"/>
                      <a:pt x="16" y="200"/>
                      <a:pt x="16" y="200"/>
                    </a:cubicBezTo>
                    <a:cubicBezTo>
                      <a:pt x="23" y="201"/>
                      <a:pt x="23" y="201"/>
                      <a:pt x="23" y="201"/>
                    </a:cubicBezTo>
                    <a:cubicBezTo>
                      <a:pt x="31" y="202"/>
                      <a:pt x="31" y="202"/>
                      <a:pt x="31" y="202"/>
                    </a:cubicBezTo>
                    <a:cubicBezTo>
                      <a:pt x="38" y="208"/>
                      <a:pt x="38" y="208"/>
                      <a:pt x="38" y="208"/>
                    </a:cubicBezTo>
                    <a:cubicBezTo>
                      <a:pt x="40" y="216"/>
                      <a:pt x="40" y="216"/>
                      <a:pt x="40" y="216"/>
                    </a:cubicBezTo>
                    <a:cubicBezTo>
                      <a:pt x="45" y="220"/>
                      <a:pt x="45" y="220"/>
                      <a:pt x="45" y="220"/>
                    </a:cubicBezTo>
                    <a:cubicBezTo>
                      <a:pt x="45" y="216"/>
                      <a:pt x="45" y="216"/>
                      <a:pt x="45" y="216"/>
                    </a:cubicBezTo>
                    <a:cubicBezTo>
                      <a:pt x="49" y="214"/>
                      <a:pt x="49" y="214"/>
                      <a:pt x="49" y="214"/>
                    </a:cubicBezTo>
                    <a:cubicBezTo>
                      <a:pt x="53" y="215"/>
                      <a:pt x="53" y="215"/>
                      <a:pt x="53" y="215"/>
                    </a:cubicBezTo>
                    <a:cubicBezTo>
                      <a:pt x="60" y="216"/>
                      <a:pt x="60" y="216"/>
                      <a:pt x="60" y="216"/>
                    </a:cubicBezTo>
                    <a:cubicBezTo>
                      <a:pt x="64" y="217"/>
                      <a:pt x="64" y="217"/>
                      <a:pt x="64" y="217"/>
                    </a:cubicBezTo>
                    <a:cubicBezTo>
                      <a:pt x="66" y="228"/>
                      <a:pt x="66" y="228"/>
                      <a:pt x="66" y="228"/>
                    </a:cubicBezTo>
                    <a:cubicBezTo>
                      <a:pt x="72" y="236"/>
                      <a:pt x="72" y="236"/>
                      <a:pt x="72" y="236"/>
                    </a:cubicBezTo>
                    <a:cubicBezTo>
                      <a:pt x="77" y="237"/>
                      <a:pt x="77" y="237"/>
                      <a:pt x="77" y="237"/>
                    </a:cubicBezTo>
                    <a:cubicBezTo>
                      <a:pt x="83" y="239"/>
                      <a:pt x="83" y="239"/>
                      <a:pt x="83" y="239"/>
                    </a:cubicBezTo>
                    <a:cubicBezTo>
                      <a:pt x="91" y="246"/>
                      <a:pt x="91" y="246"/>
                      <a:pt x="91" y="246"/>
                    </a:cubicBezTo>
                    <a:cubicBezTo>
                      <a:pt x="92" y="252"/>
                      <a:pt x="92" y="252"/>
                      <a:pt x="92" y="252"/>
                    </a:cubicBezTo>
                    <a:cubicBezTo>
                      <a:pt x="98" y="255"/>
                      <a:pt x="98" y="255"/>
                      <a:pt x="98" y="255"/>
                    </a:cubicBezTo>
                    <a:cubicBezTo>
                      <a:pt x="104" y="258"/>
                      <a:pt x="104" y="258"/>
                      <a:pt x="104" y="258"/>
                    </a:cubicBezTo>
                    <a:cubicBezTo>
                      <a:pt x="109" y="257"/>
                      <a:pt x="109" y="257"/>
                      <a:pt x="109" y="257"/>
                    </a:cubicBezTo>
                    <a:cubicBezTo>
                      <a:pt x="108" y="251"/>
                      <a:pt x="108" y="251"/>
                      <a:pt x="108" y="251"/>
                    </a:cubicBezTo>
                    <a:cubicBezTo>
                      <a:pt x="110" y="249"/>
                      <a:pt x="110" y="249"/>
                      <a:pt x="110" y="249"/>
                    </a:cubicBezTo>
                    <a:cubicBezTo>
                      <a:pt x="113" y="248"/>
                      <a:pt x="113" y="248"/>
                      <a:pt x="113" y="248"/>
                    </a:cubicBezTo>
                    <a:cubicBezTo>
                      <a:pt x="117" y="250"/>
                      <a:pt x="117" y="250"/>
                      <a:pt x="117" y="250"/>
                    </a:cubicBezTo>
                    <a:cubicBezTo>
                      <a:pt x="124" y="249"/>
                      <a:pt x="124" y="249"/>
                      <a:pt x="124" y="249"/>
                    </a:cubicBezTo>
                    <a:cubicBezTo>
                      <a:pt x="130" y="252"/>
                      <a:pt x="130" y="252"/>
                      <a:pt x="130" y="252"/>
                    </a:cubicBezTo>
                    <a:cubicBezTo>
                      <a:pt x="133" y="251"/>
                      <a:pt x="133" y="251"/>
                      <a:pt x="133" y="251"/>
                    </a:cubicBezTo>
                    <a:cubicBezTo>
                      <a:pt x="138" y="254"/>
                      <a:pt x="138" y="254"/>
                      <a:pt x="138" y="254"/>
                    </a:cubicBezTo>
                    <a:cubicBezTo>
                      <a:pt x="143" y="255"/>
                      <a:pt x="143" y="255"/>
                      <a:pt x="143" y="255"/>
                    </a:cubicBezTo>
                    <a:cubicBezTo>
                      <a:pt x="146" y="252"/>
                      <a:pt x="146" y="252"/>
                      <a:pt x="146" y="252"/>
                    </a:cubicBezTo>
                    <a:cubicBezTo>
                      <a:pt x="149" y="251"/>
                      <a:pt x="149" y="251"/>
                      <a:pt x="149" y="251"/>
                    </a:cubicBezTo>
                    <a:cubicBezTo>
                      <a:pt x="153" y="253"/>
                      <a:pt x="153" y="253"/>
                      <a:pt x="153" y="253"/>
                    </a:cubicBezTo>
                    <a:cubicBezTo>
                      <a:pt x="161" y="255"/>
                      <a:pt x="161" y="255"/>
                      <a:pt x="161" y="255"/>
                    </a:cubicBezTo>
                    <a:cubicBezTo>
                      <a:pt x="167" y="253"/>
                      <a:pt x="167" y="253"/>
                      <a:pt x="167" y="253"/>
                    </a:cubicBezTo>
                    <a:cubicBezTo>
                      <a:pt x="171" y="252"/>
                      <a:pt x="171" y="252"/>
                      <a:pt x="171" y="252"/>
                    </a:cubicBezTo>
                    <a:cubicBezTo>
                      <a:pt x="174" y="251"/>
                      <a:pt x="174" y="251"/>
                      <a:pt x="174" y="251"/>
                    </a:cubicBezTo>
                    <a:cubicBezTo>
                      <a:pt x="177" y="250"/>
                      <a:pt x="177" y="250"/>
                      <a:pt x="177" y="250"/>
                    </a:cubicBezTo>
                    <a:cubicBezTo>
                      <a:pt x="181" y="249"/>
                      <a:pt x="181" y="249"/>
                      <a:pt x="181" y="249"/>
                    </a:cubicBezTo>
                    <a:cubicBezTo>
                      <a:pt x="186" y="252"/>
                      <a:pt x="186" y="252"/>
                      <a:pt x="186" y="252"/>
                    </a:cubicBezTo>
                    <a:cubicBezTo>
                      <a:pt x="186" y="256"/>
                      <a:pt x="186" y="256"/>
                      <a:pt x="186" y="256"/>
                    </a:cubicBezTo>
                    <a:cubicBezTo>
                      <a:pt x="188" y="261"/>
                      <a:pt x="188" y="261"/>
                      <a:pt x="188" y="261"/>
                    </a:cubicBezTo>
                    <a:cubicBezTo>
                      <a:pt x="191" y="265"/>
                      <a:pt x="191" y="265"/>
                      <a:pt x="191" y="265"/>
                    </a:cubicBezTo>
                    <a:cubicBezTo>
                      <a:pt x="192" y="270"/>
                      <a:pt x="192" y="270"/>
                      <a:pt x="192" y="270"/>
                    </a:cubicBezTo>
                    <a:cubicBezTo>
                      <a:pt x="191" y="275"/>
                      <a:pt x="191" y="275"/>
                      <a:pt x="191" y="275"/>
                    </a:cubicBezTo>
                    <a:cubicBezTo>
                      <a:pt x="224" y="291"/>
                      <a:pt x="224" y="291"/>
                      <a:pt x="224" y="291"/>
                    </a:cubicBezTo>
                    <a:cubicBezTo>
                      <a:pt x="231" y="292"/>
                      <a:pt x="231" y="292"/>
                      <a:pt x="231" y="292"/>
                    </a:cubicBezTo>
                    <a:cubicBezTo>
                      <a:pt x="234" y="295"/>
                      <a:pt x="234" y="295"/>
                      <a:pt x="234" y="295"/>
                    </a:cubicBezTo>
                    <a:cubicBezTo>
                      <a:pt x="237" y="295"/>
                      <a:pt x="237" y="295"/>
                      <a:pt x="237" y="295"/>
                    </a:cubicBezTo>
                    <a:cubicBezTo>
                      <a:pt x="236" y="296"/>
                      <a:pt x="236" y="296"/>
                      <a:pt x="236" y="296"/>
                    </a:cubicBezTo>
                    <a:cubicBezTo>
                      <a:pt x="236" y="297"/>
                      <a:pt x="236" y="297"/>
                      <a:pt x="236" y="297"/>
                    </a:cubicBezTo>
                    <a:cubicBezTo>
                      <a:pt x="241" y="295"/>
                      <a:pt x="241" y="295"/>
                      <a:pt x="241" y="295"/>
                    </a:cubicBezTo>
                    <a:cubicBezTo>
                      <a:pt x="240" y="288"/>
                      <a:pt x="240" y="288"/>
                      <a:pt x="240" y="288"/>
                    </a:cubicBezTo>
                    <a:cubicBezTo>
                      <a:pt x="242" y="287"/>
                      <a:pt x="242" y="287"/>
                      <a:pt x="242" y="287"/>
                    </a:cubicBezTo>
                    <a:cubicBezTo>
                      <a:pt x="243" y="287"/>
                      <a:pt x="243" y="287"/>
                      <a:pt x="243" y="287"/>
                    </a:cubicBezTo>
                    <a:cubicBezTo>
                      <a:pt x="242" y="283"/>
                      <a:pt x="242" y="283"/>
                      <a:pt x="242" y="283"/>
                    </a:cubicBezTo>
                    <a:cubicBezTo>
                      <a:pt x="238" y="282"/>
                      <a:pt x="238" y="282"/>
                      <a:pt x="238" y="282"/>
                    </a:cubicBezTo>
                    <a:cubicBezTo>
                      <a:pt x="240" y="278"/>
                      <a:pt x="240" y="278"/>
                      <a:pt x="240" y="278"/>
                    </a:cubicBezTo>
                    <a:cubicBezTo>
                      <a:pt x="238" y="274"/>
                      <a:pt x="238" y="274"/>
                      <a:pt x="238" y="274"/>
                    </a:cubicBezTo>
                    <a:cubicBezTo>
                      <a:pt x="240" y="275"/>
                      <a:pt x="240" y="275"/>
                      <a:pt x="240" y="275"/>
                    </a:cubicBezTo>
                    <a:cubicBezTo>
                      <a:pt x="242" y="269"/>
                      <a:pt x="242" y="269"/>
                      <a:pt x="242" y="269"/>
                    </a:cubicBezTo>
                    <a:cubicBezTo>
                      <a:pt x="245" y="255"/>
                      <a:pt x="245" y="255"/>
                      <a:pt x="245" y="255"/>
                    </a:cubicBezTo>
                    <a:cubicBezTo>
                      <a:pt x="244" y="247"/>
                      <a:pt x="244" y="247"/>
                      <a:pt x="244" y="247"/>
                    </a:cubicBezTo>
                    <a:cubicBezTo>
                      <a:pt x="246" y="242"/>
                      <a:pt x="246" y="242"/>
                      <a:pt x="246" y="242"/>
                    </a:cubicBezTo>
                    <a:cubicBezTo>
                      <a:pt x="244" y="242"/>
                      <a:pt x="244" y="242"/>
                      <a:pt x="244" y="242"/>
                    </a:cubicBezTo>
                    <a:cubicBezTo>
                      <a:pt x="248" y="238"/>
                      <a:pt x="248" y="238"/>
                      <a:pt x="248" y="238"/>
                    </a:cubicBezTo>
                    <a:cubicBezTo>
                      <a:pt x="246" y="235"/>
                      <a:pt x="246" y="235"/>
                      <a:pt x="246" y="235"/>
                    </a:cubicBezTo>
                    <a:cubicBezTo>
                      <a:pt x="249" y="236"/>
                      <a:pt x="249" y="236"/>
                      <a:pt x="249" y="236"/>
                    </a:cubicBezTo>
                    <a:cubicBezTo>
                      <a:pt x="256" y="220"/>
                      <a:pt x="256" y="220"/>
                      <a:pt x="256" y="220"/>
                    </a:cubicBezTo>
                    <a:cubicBezTo>
                      <a:pt x="262" y="218"/>
                      <a:pt x="262" y="218"/>
                      <a:pt x="262" y="218"/>
                    </a:cubicBezTo>
                    <a:cubicBezTo>
                      <a:pt x="260" y="213"/>
                      <a:pt x="260" y="213"/>
                      <a:pt x="260" y="213"/>
                    </a:cubicBezTo>
                    <a:cubicBezTo>
                      <a:pt x="262" y="212"/>
                      <a:pt x="262" y="212"/>
                      <a:pt x="262" y="212"/>
                    </a:cubicBezTo>
                    <a:cubicBezTo>
                      <a:pt x="262" y="215"/>
                      <a:pt x="262" y="215"/>
                      <a:pt x="262" y="215"/>
                    </a:cubicBezTo>
                    <a:cubicBezTo>
                      <a:pt x="264" y="214"/>
                      <a:pt x="264" y="214"/>
                      <a:pt x="264" y="214"/>
                    </a:cubicBezTo>
                    <a:cubicBezTo>
                      <a:pt x="262" y="209"/>
                      <a:pt x="262" y="209"/>
                      <a:pt x="262" y="209"/>
                    </a:cubicBezTo>
                    <a:cubicBezTo>
                      <a:pt x="260" y="210"/>
                      <a:pt x="260" y="210"/>
                      <a:pt x="260" y="210"/>
                    </a:cubicBezTo>
                    <a:cubicBezTo>
                      <a:pt x="261" y="208"/>
                      <a:pt x="261" y="208"/>
                      <a:pt x="261" y="208"/>
                    </a:cubicBezTo>
                    <a:cubicBezTo>
                      <a:pt x="258" y="208"/>
                      <a:pt x="258" y="208"/>
                      <a:pt x="258" y="208"/>
                    </a:cubicBezTo>
                    <a:cubicBezTo>
                      <a:pt x="264" y="205"/>
                      <a:pt x="264" y="205"/>
                      <a:pt x="264" y="205"/>
                    </a:cubicBezTo>
                    <a:cubicBezTo>
                      <a:pt x="266" y="199"/>
                      <a:pt x="266" y="199"/>
                      <a:pt x="266" y="199"/>
                    </a:cubicBezTo>
                    <a:cubicBezTo>
                      <a:pt x="264" y="197"/>
                      <a:pt x="264" y="197"/>
                      <a:pt x="264" y="197"/>
                    </a:cubicBezTo>
                    <a:cubicBezTo>
                      <a:pt x="266" y="196"/>
                      <a:pt x="266" y="196"/>
                      <a:pt x="266" y="196"/>
                    </a:cubicBezTo>
                    <a:cubicBezTo>
                      <a:pt x="266" y="190"/>
                      <a:pt x="266" y="190"/>
                      <a:pt x="266" y="190"/>
                    </a:cubicBezTo>
                    <a:cubicBezTo>
                      <a:pt x="273" y="183"/>
                      <a:pt x="273" y="183"/>
                      <a:pt x="273" y="183"/>
                    </a:cubicBezTo>
                    <a:cubicBezTo>
                      <a:pt x="271" y="182"/>
                      <a:pt x="271" y="182"/>
                      <a:pt x="271" y="182"/>
                    </a:cubicBezTo>
                    <a:cubicBezTo>
                      <a:pt x="275" y="181"/>
                      <a:pt x="275" y="181"/>
                      <a:pt x="275" y="181"/>
                    </a:cubicBezTo>
                    <a:cubicBezTo>
                      <a:pt x="270" y="180"/>
                      <a:pt x="270" y="180"/>
                      <a:pt x="270" y="180"/>
                    </a:cubicBezTo>
                    <a:cubicBezTo>
                      <a:pt x="276" y="179"/>
                      <a:pt x="276" y="179"/>
                      <a:pt x="276" y="179"/>
                    </a:cubicBezTo>
                    <a:cubicBezTo>
                      <a:pt x="277" y="174"/>
                      <a:pt x="277" y="174"/>
                      <a:pt x="277" y="174"/>
                    </a:cubicBezTo>
                    <a:cubicBezTo>
                      <a:pt x="274" y="176"/>
                      <a:pt x="274" y="176"/>
                      <a:pt x="274" y="176"/>
                    </a:cubicBezTo>
                    <a:cubicBezTo>
                      <a:pt x="272" y="174"/>
                      <a:pt x="272" y="174"/>
                      <a:pt x="272" y="174"/>
                    </a:cubicBezTo>
                    <a:cubicBezTo>
                      <a:pt x="275" y="175"/>
                      <a:pt x="275" y="175"/>
                      <a:pt x="275" y="175"/>
                    </a:cubicBezTo>
                    <a:cubicBezTo>
                      <a:pt x="274" y="173"/>
                      <a:pt x="274" y="173"/>
                      <a:pt x="274" y="173"/>
                    </a:cubicBezTo>
                    <a:cubicBezTo>
                      <a:pt x="277" y="174"/>
                      <a:pt x="277" y="174"/>
                      <a:pt x="277" y="174"/>
                    </a:cubicBezTo>
                    <a:cubicBezTo>
                      <a:pt x="277" y="168"/>
                      <a:pt x="277" y="168"/>
                      <a:pt x="277" y="168"/>
                    </a:cubicBezTo>
                    <a:cubicBezTo>
                      <a:pt x="277" y="167"/>
                      <a:pt x="277" y="167"/>
                      <a:pt x="277" y="167"/>
                    </a:cubicBezTo>
                    <a:cubicBezTo>
                      <a:pt x="276" y="168"/>
                      <a:pt x="276" y="168"/>
                      <a:pt x="276" y="168"/>
                    </a:cubicBezTo>
                    <a:cubicBezTo>
                      <a:pt x="276" y="166"/>
                      <a:pt x="276" y="166"/>
                      <a:pt x="276" y="166"/>
                    </a:cubicBezTo>
                    <a:cubicBezTo>
                      <a:pt x="275" y="167"/>
                      <a:pt x="275" y="167"/>
                      <a:pt x="275" y="167"/>
                    </a:cubicBezTo>
                    <a:cubicBezTo>
                      <a:pt x="274" y="164"/>
                      <a:pt x="274" y="164"/>
                      <a:pt x="274" y="164"/>
                    </a:cubicBezTo>
                    <a:cubicBezTo>
                      <a:pt x="277" y="166"/>
                      <a:pt x="277" y="166"/>
                      <a:pt x="277" y="166"/>
                    </a:cubicBezTo>
                    <a:cubicBezTo>
                      <a:pt x="277" y="162"/>
                      <a:pt x="277" y="162"/>
                      <a:pt x="277" y="162"/>
                    </a:cubicBezTo>
                    <a:cubicBezTo>
                      <a:pt x="277" y="165"/>
                      <a:pt x="277" y="165"/>
                      <a:pt x="277" y="165"/>
                    </a:cubicBezTo>
                    <a:cubicBezTo>
                      <a:pt x="281" y="163"/>
                      <a:pt x="281" y="163"/>
                      <a:pt x="281" y="163"/>
                    </a:cubicBezTo>
                    <a:cubicBezTo>
                      <a:pt x="282" y="159"/>
                      <a:pt x="282" y="159"/>
                      <a:pt x="282" y="159"/>
                    </a:cubicBezTo>
                    <a:cubicBezTo>
                      <a:pt x="280" y="157"/>
                      <a:pt x="280" y="157"/>
                      <a:pt x="280" y="157"/>
                    </a:cubicBezTo>
                    <a:cubicBezTo>
                      <a:pt x="283" y="157"/>
                      <a:pt x="283" y="157"/>
                      <a:pt x="283" y="157"/>
                    </a:cubicBezTo>
                    <a:cubicBezTo>
                      <a:pt x="286" y="151"/>
                      <a:pt x="286" y="151"/>
                      <a:pt x="286" y="151"/>
                    </a:cubicBezTo>
                    <a:cubicBezTo>
                      <a:pt x="283" y="154"/>
                      <a:pt x="283" y="154"/>
                      <a:pt x="283" y="154"/>
                    </a:cubicBezTo>
                    <a:cubicBezTo>
                      <a:pt x="283" y="151"/>
                      <a:pt x="283" y="151"/>
                      <a:pt x="283" y="151"/>
                    </a:cubicBezTo>
                    <a:cubicBezTo>
                      <a:pt x="285" y="151"/>
                      <a:pt x="285" y="151"/>
                      <a:pt x="285" y="151"/>
                    </a:cubicBezTo>
                    <a:cubicBezTo>
                      <a:pt x="285" y="147"/>
                      <a:pt x="285" y="147"/>
                      <a:pt x="285" y="147"/>
                    </a:cubicBezTo>
                    <a:cubicBezTo>
                      <a:pt x="286" y="151"/>
                      <a:pt x="286" y="151"/>
                      <a:pt x="286" y="151"/>
                    </a:cubicBezTo>
                    <a:cubicBezTo>
                      <a:pt x="289" y="145"/>
                      <a:pt x="289" y="145"/>
                      <a:pt x="289" y="145"/>
                    </a:cubicBezTo>
                    <a:cubicBezTo>
                      <a:pt x="289" y="143"/>
                      <a:pt x="289" y="143"/>
                      <a:pt x="289" y="143"/>
                    </a:cubicBezTo>
                    <a:cubicBezTo>
                      <a:pt x="290" y="143"/>
                      <a:pt x="290" y="143"/>
                      <a:pt x="290" y="143"/>
                    </a:cubicBezTo>
                    <a:cubicBezTo>
                      <a:pt x="290" y="145"/>
                      <a:pt x="290" y="145"/>
                      <a:pt x="290" y="145"/>
                    </a:cubicBezTo>
                    <a:cubicBezTo>
                      <a:pt x="300" y="139"/>
                      <a:pt x="300" y="139"/>
                      <a:pt x="300" y="139"/>
                    </a:cubicBezTo>
                    <a:cubicBezTo>
                      <a:pt x="297" y="139"/>
                      <a:pt x="297" y="139"/>
                      <a:pt x="297" y="139"/>
                    </a:cubicBezTo>
                    <a:cubicBezTo>
                      <a:pt x="294" y="141"/>
                      <a:pt x="294" y="141"/>
                      <a:pt x="294" y="141"/>
                    </a:cubicBezTo>
                    <a:cubicBezTo>
                      <a:pt x="293" y="140"/>
                      <a:pt x="293" y="140"/>
                      <a:pt x="293" y="140"/>
                    </a:cubicBezTo>
                    <a:cubicBezTo>
                      <a:pt x="294" y="139"/>
                      <a:pt x="294" y="139"/>
                      <a:pt x="294" y="139"/>
                    </a:cubicBezTo>
                    <a:cubicBezTo>
                      <a:pt x="294" y="137"/>
                      <a:pt x="294" y="137"/>
                      <a:pt x="294" y="137"/>
                    </a:cubicBezTo>
                    <a:cubicBezTo>
                      <a:pt x="297" y="139"/>
                      <a:pt x="297" y="139"/>
                      <a:pt x="297" y="139"/>
                    </a:cubicBezTo>
                    <a:cubicBezTo>
                      <a:pt x="300" y="137"/>
                      <a:pt x="300" y="137"/>
                      <a:pt x="300" y="137"/>
                    </a:cubicBezTo>
                    <a:cubicBezTo>
                      <a:pt x="300" y="139"/>
                      <a:pt x="300" y="139"/>
                      <a:pt x="300" y="139"/>
                    </a:cubicBezTo>
                    <a:cubicBezTo>
                      <a:pt x="304" y="134"/>
                      <a:pt x="304" y="134"/>
                      <a:pt x="304" y="134"/>
                    </a:cubicBezTo>
                    <a:cubicBezTo>
                      <a:pt x="310" y="130"/>
                      <a:pt x="310" y="130"/>
                      <a:pt x="310" y="130"/>
                    </a:cubicBezTo>
                    <a:cubicBezTo>
                      <a:pt x="311" y="123"/>
                      <a:pt x="311" y="123"/>
                      <a:pt x="311" y="123"/>
                    </a:cubicBezTo>
                    <a:cubicBezTo>
                      <a:pt x="308" y="122"/>
                      <a:pt x="308" y="122"/>
                      <a:pt x="308" y="122"/>
                    </a:cubicBezTo>
                    <a:cubicBezTo>
                      <a:pt x="308" y="124"/>
                      <a:pt x="308" y="124"/>
                      <a:pt x="308" y="124"/>
                    </a:cubicBezTo>
                    <a:cubicBezTo>
                      <a:pt x="305" y="122"/>
                      <a:pt x="305" y="122"/>
                      <a:pt x="305" y="122"/>
                    </a:cubicBezTo>
                    <a:cubicBezTo>
                      <a:pt x="308" y="122"/>
                      <a:pt x="308" y="122"/>
                      <a:pt x="308" y="122"/>
                    </a:cubicBezTo>
                    <a:cubicBezTo>
                      <a:pt x="309" y="122"/>
                      <a:pt x="309" y="122"/>
                      <a:pt x="309" y="122"/>
                    </a:cubicBezTo>
                    <a:cubicBezTo>
                      <a:pt x="310" y="116"/>
                      <a:pt x="310" y="116"/>
                      <a:pt x="310" y="116"/>
                    </a:cubicBezTo>
                    <a:cubicBezTo>
                      <a:pt x="316" y="111"/>
                      <a:pt x="316" y="111"/>
                      <a:pt x="316" y="111"/>
                    </a:cubicBezTo>
                    <a:cubicBezTo>
                      <a:pt x="323" y="87"/>
                      <a:pt x="323" y="87"/>
                      <a:pt x="323" y="87"/>
                    </a:cubicBezTo>
                    <a:cubicBezTo>
                      <a:pt x="323" y="70"/>
                      <a:pt x="323" y="70"/>
                      <a:pt x="323" y="70"/>
                    </a:cubicBezTo>
                    <a:cubicBezTo>
                      <a:pt x="329" y="54"/>
                      <a:pt x="329" y="54"/>
                      <a:pt x="329" y="54"/>
                    </a:cubicBezTo>
                    <a:cubicBezTo>
                      <a:pt x="329" y="52"/>
                      <a:pt x="329" y="52"/>
                      <a:pt x="329" y="52"/>
                    </a:cubicBezTo>
                    <a:cubicBezTo>
                      <a:pt x="332" y="37"/>
                      <a:pt x="332" y="37"/>
                      <a:pt x="332" y="37"/>
                    </a:cubicBezTo>
                    <a:cubicBezTo>
                      <a:pt x="329" y="36"/>
                      <a:pt x="329" y="36"/>
                      <a:pt x="329" y="36"/>
                    </a:cubicBezTo>
                    <a:cubicBezTo>
                      <a:pt x="332" y="36"/>
                      <a:pt x="332" y="36"/>
                      <a:pt x="332" y="36"/>
                    </a:cubicBezTo>
                    <a:cubicBezTo>
                      <a:pt x="331" y="33"/>
                      <a:pt x="331" y="33"/>
                      <a:pt x="331" y="33"/>
                    </a:cubicBezTo>
                    <a:cubicBezTo>
                      <a:pt x="338" y="20"/>
                      <a:pt x="338" y="20"/>
                      <a:pt x="338" y="20"/>
                    </a:cubicBezTo>
                    <a:cubicBezTo>
                      <a:pt x="336" y="20"/>
                      <a:pt x="336" y="20"/>
                      <a:pt x="336" y="20"/>
                    </a:cubicBezTo>
                    <a:cubicBezTo>
                      <a:pt x="338" y="19"/>
                      <a:pt x="338" y="19"/>
                      <a:pt x="338" y="19"/>
                    </a:cubicBezTo>
                    <a:cubicBezTo>
                      <a:pt x="339" y="13"/>
                      <a:pt x="339" y="13"/>
                      <a:pt x="339" y="13"/>
                    </a:cubicBezTo>
                    <a:cubicBezTo>
                      <a:pt x="336" y="9"/>
                      <a:pt x="336" y="9"/>
                      <a:pt x="336" y="9"/>
                    </a:cubicBezTo>
                    <a:cubicBezTo>
                      <a:pt x="337" y="2"/>
                      <a:pt x="337" y="2"/>
                      <a:pt x="337" y="2"/>
                    </a:cubicBezTo>
                    <a:cubicBezTo>
                      <a:pt x="333" y="2"/>
                      <a:pt x="333" y="2"/>
                      <a:pt x="333" y="2"/>
                    </a:cubicBezTo>
                    <a:cubicBezTo>
                      <a:pt x="329" y="1"/>
                      <a:pt x="329" y="1"/>
                      <a:pt x="329" y="1"/>
                    </a:cubicBezTo>
                    <a:cubicBezTo>
                      <a:pt x="327" y="3"/>
                      <a:pt x="327" y="3"/>
                      <a:pt x="327" y="3"/>
                    </a:cubicBezTo>
                    <a:cubicBezTo>
                      <a:pt x="325" y="4"/>
                      <a:pt x="325" y="4"/>
                      <a:pt x="325" y="4"/>
                    </a:cubicBezTo>
                    <a:cubicBezTo>
                      <a:pt x="323" y="4"/>
                      <a:pt x="323" y="4"/>
                      <a:pt x="323" y="4"/>
                    </a:cubicBezTo>
                    <a:cubicBezTo>
                      <a:pt x="319" y="3"/>
                      <a:pt x="319" y="3"/>
                      <a:pt x="319" y="3"/>
                    </a:cubicBezTo>
                    <a:cubicBezTo>
                      <a:pt x="315" y="5"/>
                      <a:pt x="315" y="5"/>
                      <a:pt x="315" y="5"/>
                    </a:cubicBezTo>
                    <a:cubicBezTo>
                      <a:pt x="312" y="2"/>
                      <a:pt x="312" y="2"/>
                      <a:pt x="312" y="2"/>
                    </a:cubicBezTo>
                    <a:lnTo>
                      <a:pt x="308" y="0"/>
                    </a:lnTo>
                    <a:close/>
                    <a:moveTo>
                      <a:pt x="207" y="225"/>
                    </a:moveTo>
                    <a:cubicBezTo>
                      <a:pt x="209" y="225"/>
                      <a:pt x="211" y="226"/>
                      <a:pt x="212" y="226"/>
                    </a:cubicBezTo>
                    <a:cubicBezTo>
                      <a:pt x="214" y="227"/>
                      <a:pt x="214" y="228"/>
                      <a:pt x="214" y="229"/>
                    </a:cubicBezTo>
                    <a:cubicBezTo>
                      <a:pt x="214" y="230"/>
                      <a:pt x="213" y="231"/>
                      <a:pt x="212" y="233"/>
                    </a:cubicBezTo>
                    <a:cubicBezTo>
                      <a:pt x="211" y="235"/>
                      <a:pt x="208" y="238"/>
                      <a:pt x="209" y="241"/>
                    </a:cubicBezTo>
                    <a:cubicBezTo>
                      <a:pt x="208" y="242"/>
                      <a:pt x="207" y="245"/>
                      <a:pt x="205" y="245"/>
                    </a:cubicBezTo>
                    <a:cubicBezTo>
                      <a:pt x="204" y="246"/>
                      <a:pt x="203" y="245"/>
                      <a:pt x="201" y="244"/>
                    </a:cubicBezTo>
                    <a:cubicBezTo>
                      <a:pt x="200" y="242"/>
                      <a:pt x="199" y="239"/>
                      <a:pt x="198" y="235"/>
                    </a:cubicBezTo>
                    <a:cubicBezTo>
                      <a:pt x="197" y="232"/>
                      <a:pt x="198" y="230"/>
                      <a:pt x="200" y="228"/>
                    </a:cubicBezTo>
                    <a:cubicBezTo>
                      <a:pt x="201" y="227"/>
                      <a:pt x="204" y="226"/>
                      <a:pt x="207" y="225"/>
                    </a:cubicBezTo>
                    <a:close/>
                  </a:path>
                </a:pathLst>
              </a:custGeom>
              <a:solidFill>
                <a:schemeClr val="accent2">
                  <a:lumMod val="50000"/>
                </a:schemeClr>
              </a:solidFill>
              <a:ln w="0" cap="flat">
                <a:solidFill>
                  <a:schemeClr val="bg1">
                    <a:lumMod val="50000"/>
                  </a:schemeClr>
                </a:solidFill>
                <a:prstDash val="solid"/>
                <a:miter lim="800000"/>
                <a:headEnd/>
                <a:tailEnd/>
              </a:ln>
            </p:spPr>
            <p:txBody>
              <a:bodyPr/>
              <a:lstStyle/>
              <a:p>
                <a:pPr fontAlgn="auto">
                  <a:spcBef>
                    <a:spcPts val="0"/>
                  </a:spcBef>
                  <a:spcAft>
                    <a:spcPts val="0"/>
                  </a:spcAft>
                  <a:defRPr/>
                </a:pPr>
                <a:endParaRPr lang="en-US">
                  <a:latin typeface="+mn-lt"/>
                  <a:cs typeface="+mn-cs"/>
                </a:endParaRPr>
              </a:p>
            </p:txBody>
          </p:sp>
          <p:sp>
            <p:nvSpPr>
              <p:cNvPr id="12" name="Freeform 6"/>
              <p:cNvSpPr>
                <a:spLocks/>
              </p:cNvSpPr>
              <p:nvPr/>
            </p:nvSpPr>
            <p:spPr bwMode="auto">
              <a:xfrm>
                <a:off x="2168" y="207"/>
                <a:ext cx="130" cy="67"/>
              </a:xfrm>
              <a:custGeom>
                <a:avLst/>
                <a:gdLst>
                  <a:gd name="T0" fmla="*/ 54 w 130"/>
                  <a:gd name="T1" fmla="*/ 51 h 67"/>
                  <a:gd name="T2" fmla="*/ 79 w 130"/>
                  <a:gd name="T3" fmla="*/ 67 h 67"/>
                  <a:gd name="T4" fmla="*/ 108 w 130"/>
                  <a:gd name="T5" fmla="*/ 51 h 67"/>
                  <a:gd name="T6" fmla="*/ 114 w 130"/>
                  <a:gd name="T7" fmla="*/ 38 h 67"/>
                  <a:gd name="T8" fmla="*/ 124 w 130"/>
                  <a:gd name="T9" fmla="*/ 41 h 67"/>
                  <a:gd name="T10" fmla="*/ 124 w 130"/>
                  <a:gd name="T11" fmla="*/ 29 h 67"/>
                  <a:gd name="T12" fmla="*/ 130 w 130"/>
                  <a:gd name="T13" fmla="*/ 26 h 67"/>
                  <a:gd name="T14" fmla="*/ 120 w 130"/>
                  <a:gd name="T15" fmla="*/ 10 h 67"/>
                  <a:gd name="T16" fmla="*/ 111 w 130"/>
                  <a:gd name="T17" fmla="*/ 10 h 67"/>
                  <a:gd name="T18" fmla="*/ 108 w 130"/>
                  <a:gd name="T19" fmla="*/ 3 h 67"/>
                  <a:gd name="T20" fmla="*/ 98 w 130"/>
                  <a:gd name="T21" fmla="*/ 13 h 67"/>
                  <a:gd name="T22" fmla="*/ 105 w 130"/>
                  <a:gd name="T23" fmla="*/ 26 h 67"/>
                  <a:gd name="T24" fmla="*/ 95 w 130"/>
                  <a:gd name="T25" fmla="*/ 7 h 67"/>
                  <a:gd name="T26" fmla="*/ 95 w 130"/>
                  <a:gd name="T27" fmla="*/ 16 h 67"/>
                  <a:gd name="T28" fmla="*/ 89 w 130"/>
                  <a:gd name="T29" fmla="*/ 13 h 67"/>
                  <a:gd name="T30" fmla="*/ 89 w 130"/>
                  <a:gd name="T31" fmla="*/ 29 h 67"/>
                  <a:gd name="T32" fmla="*/ 86 w 130"/>
                  <a:gd name="T33" fmla="*/ 16 h 67"/>
                  <a:gd name="T34" fmla="*/ 82 w 130"/>
                  <a:gd name="T35" fmla="*/ 16 h 67"/>
                  <a:gd name="T36" fmla="*/ 76 w 130"/>
                  <a:gd name="T37" fmla="*/ 13 h 67"/>
                  <a:gd name="T38" fmla="*/ 57 w 130"/>
                  <a:gd name="T39" fmla="*/ 19 h 67"/>
                  <a:gd name="T40" fmla="*/ 70 w 130"/>
                  <a:gd name="T41" fmla="*/ 35 h 67"/>
                  <a:gd name="T42" fmla="*/ 57 w 130"/>
                  <a:gd name="T43" fmla="*/ 29 h 67"/>
                  <a:gd name="T44" fmla="*/ 57 w 130"/>
                  <a:gd name="T45" fmla="*/ 16 h 67"/>
                  <a:gd name="T46" fmla="*/ 51 w 130"/>
                  <a:gd name="T47" fmla="*/ 22 h 67"/>
                  <a:gd name="T48" fmla="*/ 54 w 130"/>
                  <a:gd name="T49" fmla="*/ 26 h 67"/>
                  <a:gd name="T50" fmla="*/ 51 w 130"/>
                  <a:gd name="T51" fmla="*/ 26 h 67"/>
                  <a:gd name="T52" fmla="*/ 51 w 130"/>
                  <a:gd name="T53" fmla="*/ 22 h 67"/>
                  <a:gd name="T54" fmla="*/ 51 w 130"/>
                  <a:gd name="T55" fmla="*/ 10 h 67"/>
                  <a:gd name="T56" fmla="*/ 32 w 130"/>
                  <a:gd name="T57" fmla="*/ 0 h 67"/>
                  <a:gd name="T58" fmla="*/ 38 w 130"/>
                  <a:gd name="T59" fmla="*/ 35 h 67"/>
                  <a:gd name="T60" fmla="*/ 29 w 130"/>
                  <a:gd name="T61" fmla="*/ 38 h 67"/>
                  <a:gd name="T62" fmla="*/ 35 w 130"/>
                  <a:gd name="T63" fmla="*/ 32 h 67"/>
                  <a:gd name="T64" fmla="*/ 29 w 130"/>
                  <a:gd name="T65" fmla="*/ 35 h 67"/>
                  <a:gd name="T66" fmla="*/ 35 w 130"/>
                  <a:gd name="T67" fmla="*/ 26 h 67"/>
                  <a:gd name="T68" fmla="*/ 29 w 130"/>
                  <a:gd name="T69" fmla="*/ 13 h 67"/>
                  <a:gd name="T70" fmla="*/ 10 w 130"/>
                  <a:gd name="T71" fmla="*/ 26 h 67"/>
                  <a:gd name="T72" fmla="*/ 22 w 130"/>
                  <a:gd name="T73" fmla="*/ 32 h 67"/>
                  <a:gd name="T74" fmla="*/ 16 w 130"/>
                  <a:gd name="T75" fmla="*/ 32 h 67"/>
                  <a:gd name="T76" fmla="*/ 16 w 130"/>
                  <a:gd name="T77" fmla="*/ 45 h 67"/>
                  <a:gd name="T78" fmla="*/ 19 w 130"/>
                  <a:gd name="T79" fmla="*/ 45 h 67"/>
                  <a:gd name="T80" fmla="*/ 19 w 130"/>
                  <a:gd name="T81" fmla="*/ 51 h 67"/>
                  <a:gd name="T82" fmla="*/ 16 w 130"/>
                  <a:gd name="T83" fmla="*/ 45 h 67"/>
                  <a:gd name="T84" fmla="*/ 13 w 130"/>
                  <a:gd name="T85" fmla="*/ 48 h 67"/>
                  <a:gd name="T86" fmla="*/ 3 w 130"/>
                  <a:gd name="T87" fmla="*/ 45 h 67"/>
                  <a:gd name="T88" fmla="*/ 3 w 130"/>
                  <a:gd name="T89" fmla="*/ 54 h 67"/>
                  <a:gd name="T90" fmla="*/ 0 w 130"/>
                  <a:gd name="T91" fmla="*/ 54 h 67"/>
                  <a:gd name="T92" fmla="*/ 51 w 130"/>
                  <a:gd name="T93" fmla="*/ 60 h 67"/>
                  <a:gd name="T94" fmla="*/ 54 w 130"/>
                  <a:gd name="T95"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 h="67">
                    <a:moveTo>
                      <a:pt x="54" y="51"/>
                    </a:moveTo>
                    <a:lnTo>
                      <a:pt x="79" y="67"/>
                    </a:lnTo>
                    <a:lnTo>
                      <a:pt x="108" y="51"/>
                    </a:lnTo>
                    <a:lnTo>
                      <a:pt x="114" y="38"/>
                    </a:lnTo>
                    <a:lnTo>
                      <a:pt x="124" y="41"/>
                    </a:lnTo>
                    <a:lnTo>
                      <a:pt x="124" y="29"/>
                    </a:lnTo>
                    <a:lnTo>
                      <a:pt x="130" y="26"/>
                    </a:lnTo>
                    <a:lnTo>
                      <a:pt x="120" y="10"/>
                    </a:lnTo>
                    <a:lnTo>
                      <a:pt x="111" y="10"/>
                    </a:lnTo>
                    <a:lnTo>
                      <a:pt x="108" y="3"/>
                    </a:lnTo>
                    <a:lnTo>
                      <a:pt x="98" y="13"/>
                    </a:lnTo>
                    <a:lnTo>
                      <a:pt x="105" y="26"/>
                    </a:lnTo>
                    <a:lnTo>
                      <a:pt x="95" y="7"/>
                    </a:lnTo>
                    <a:lnTo>
                      <a:pt x="95" y="16"/>
                    </a:lnTo>
                    <a:lnTo>
                      <a:pt x="89" y="13"/>
                    </a:lnTo>
                    <a:lnTo>
                      <a:pt x="89" y="29"/>
                    </a:lnTo>
                    <a:lnTo>
                      <a:pt x="86" y="16"/>
                    </a:lnTo>
                    <a:lnTo>
                      <a:pt x="82" y="16"/>
                    </a:lnTo>
                    <a:lnTo>
                      <a:pt x="76" y="13"/>
                    </a:lnTo>
                    <a:lnTo>
                      <a:pt x="57" y="19"/>
                    </a:lnTo>
                    <a:lnTo>
                      <a:pt x="70" y="35"/>
                    </a:lnTo>
                    <a:lnTo>
                      <a:pt x="57" y="29"/>
                    </a:lnTo>
                    <a:lnTo>
                      <a:pt x="57" y="16"/>
                    </a:lnTo>
                    <a:lnTo>
                      <a:pt x="51" y="22"/>
                    </a:lnTo>
                    <a:lnTo>
                      <a:pt x="54" y="26"/>
                    </a:lnTo>
                    <a:lnTo>
                      <a:pt x="51" y="26"/>
                    </a:lnTo>
                    <a:lnTo>
                      <a:pt x="51" y="22"/>
                    </a:lnTo>
                    <a:lnTo>
                      <a:pt x="51" y="10"/>
                    </a:lnTo>
                    <a:lnTo>
                      <a:pt x="32" y="0"/>
                    </a:lnTo>
                    <a:lnTo>
                      <a:pt x="38" y="35"/>
                    </a:lnTo>
                    <a:lnTo>
                      <a:pt x="29" y="38"/>
                    </a:lnTo>
                    <a:lnTo>
                      <a:pt x="35" y="32"/>
                    </a:lnTo>
                    <a:lnTo>
                      <a:pt x="29" y="35"/>
                    </a:lnTo>
                    <a:lnTo>
                      <a:pt x="35" y="26"/>
                    </a:lnTo>
                    <a:lnTo>
                      <a:pt x="29" y="13"/>
                    </a:lnTo>
                    <a:lnTo>
                      <a:pt x="10" y="26"/>
                    </a:lnTo>
                    <a:lnTo>
                      <a:pt x="22" y="32"/>
                    </a:lnTo>
                    <a:lnTo>
                      <a:pt x="16" y="32"/>
                    </a:lnTo>
                    <a:lnTo>
                      <a:pt x="16" y="45"/>
                    </a:lnTo>
                    <a:lnTo>
                      <a:pt x="19" y="45"/>
                    </a:lnTo>
                    <a:lnTo>
                      <a:pt x="19" y="51"/>
                    </a:lnTo>
                    <a:lnTo>
                      <a:pt x="16" y="45"/>
                    </a:lnTo>
                    <a:lnTo>
                      <a:pt x="13" y="48"/>
                    </a:lnTo>
                    <a:lnTo>
                      <a:pt x="3" y="45"/>
                    </a:lnTo>
                    <a:lnTo>
                      <a:pt x="3" y="54"/>
                    </a:lnTo>
                    <a:lnTo>
                      <a:pt x="0" y="54"/>
                    </a:lnTo>
                    <a:lnTo>
                      <a:pt x="51" y="60"/>
                    </a:lnTo>
                    <a:lnTo>
                      <a:pt x="54" y="51"/>
                    </a:lnTo>
                    <a:close/>
                  </a:path>
                </a:pathLst>
              </a:custGeom>
              <a:solidFill>
                <a:srgbClr val="D3D3D3"/>
              </a:solidFill>
              <a:ln w="0" cap="flat">
                <a:solidFill>
                  <a:schemeClr val="bg1">
                    <a:lumMod val="50000"/>
                  </a:schemeClr>
                </a:solidFill>
                <a:prstDash val="solid"/>
                <a:miter lim="800000"/>
                <a:headEnd/>
                <a:tailEnd/>
              </a:ln>
            </p:spPr>
            <p:txBody>
              <a:bodyPr/>
              <a:lstStyle/>
              <a:p>
                <a:pPr fontAlgn="auto">
                  <a:spcBef>
                    <a:spcPts val="0"/>
                  </a:spcBef>
                  <a:spcAft>
                    <a:spcPts val="0"/>
                  </a:spcAft>
                  <a:defRPr/>
                </a:pPr>
                <a:endParaRPr lang="en-US">
                  <a:latin typeface="+mn-lt"/>
                  <a:cs typeface="+mn-cs"/>
                </a:endParaRPr>
              </a:p>
            </p:txBody>
          </p:sp>
          <p:sp>
            <p:nvSpPr>
              <p:cNvPr id="13" name="Freeform 7"/>
              <p:cNvSpPr>
                <a:spLocks/>
              </p:cNvSpPr>
              <p:nvPr/>
            </p:nvSpPr>
            <p:spPr bwMode="auto">
              <a:xfrm>
                <a:off x="2077" y="204"/>
                <a:ext cx="755" cy="1379"/>
              </a:xfrm>
              <a:custGeom>
                <a:avLst/>
                <a:gdLst>
                  <a:gd name="T0" fmla="*/ 755 w 755"/>
                  <a:gd name="T1" fmla="*/ 456 h 1379"/>
                  <a:gd name="T2" fmla="*/ 676 w 755"/>
                  <a:gd name="T3" fmla="*/ 411 h 1379"/>
                  <a:gd name="T4" fmla="*/ 657 w 755"/>
                  <a:gd name="T5" fmla="*/ 405 h 1379"/>
                  <a:gd name="T6" fmla="*/ 569 w 755"/>
                  <a:gd name="T7" fmla="*/ 345 h 1379"/>
                  <a:gd name="T8" fmla="*/ 543 w 755"/>
                  <a:gd name="T9" fmla="*/ 310 h 1379"/>
                  <a:gd name="T10" fmla="*/ 591 w 755"/>
                  <a:gd name="T11" fmla="*/ 247 h 1379"/>
                  <a:gd name="T12" fmla="*/ 585 w 755"/>
                  <a:gd name="T13" fmla="*/ 199 h 1379"/>
                  <a:gd name="T14" fmla="*/ 591 w 755"/>
                  <a:gd name="T15" fmla="*/ 187 h 1379"/>
                  <a:gd name="T16" fmla="*/ 613 w 755"/>
                  <a:gd name="T17" fmla="*/ 187 h 1379"/>
                  <a:gd name="T18" fmla="*/ 632 w 755"/>
                  <a:gd name="T19" fmla="*/ 180 h 1379"/>
                  <a:gd name="T20" fmla="*/ 638 w 755"/>
                  <a:gd name="T21" fmla="*/ 158 h 1379"/>
                  <a:gd name="T22" fmla="*/ 645 w 755"/>
                  <a:gd name="T23" fmla="*/ 139 h 1379"/>
                  <a:gd name="T24" fmla="*/ 660 w 755"/>
                  <a:gd name="T25" fmla="*/ 123 h 1379"/>
                  <a:gd name="T26" fmla="*/ 679 w 755"/>
                  <a:gd name="T27" fmla="*/ 104 h 1379"/>
                  <a:gd name="T28" fmla="*/ 654 w 755"/>
                  <a:gd name="T29" fmla="*/ 101 h 1379"/>
                  <a:gd name="T30" fmla="*/ 613 w 755"/>
                  <a:gd name="T31" fmla="*/ 89 h 1379"/>
                  <a:gd name="T32" fmla="*/ 603 w 755"/>
                  <a:gd name="T33" fmla="*/ 114 h 1379"/>
                  <a:gd name="T34" fmla="*/ 603 w 755"/>
                  <a:gd name="T35" fmla="*/ 98 h 1379"/>
                  <a:gd name="T36" fmla="*/ 581 w 755"/>
                  <a:gd name="T37" fmla="*/ 92 h 1379"/>
                  <a:gd name="T38" fmla="*/ 562 w 755"/>
                  <a:gd name="T39" fmla="*/ 85 h 1379"/>
                  <a:gd name="T40" fmla="*/ 543 w 755"/>
                  <a:gd name="T41" fmla="*/ 98 h 1379"/>
                  <a:gd name="T42" fmla="*/ 493 w 755"/>
                  <a:gd name="T43" fmla="*/ 70 h 1379"/>
                  <a:gd name="T44" fmla="*/ 445 w 755"/>
                  <a:gd name="T45" fmla="*/ 79 h 1379"/>
                  <a:gd name="T46" fmla="*/ 420 w 755"/>
                  <a:gd name="T47" fmla="*/ 70 h 1379"/>
                  <a:gd name="T48" fmla="*/ 385 w 755"/>
                  <a:gd name="T49" fmla="*/ 67 h 1379"/>
                  <a:gd name="T50" fmla="*/ 369 w 755"/>
                  <a:gd name="T51" fmla="*/ 57 h 1379"/>
                  <a:gd name="T52" fmla="*/ 332 w 755"/>
                  <a:gd name="T53" fmla="*/ 19 h 1379"/>
                  <a:gd name="T54" fmla="*/ 297 w 755"/>
                  <a:gd name="T55" fmla="*/ 10 h 1379"/>
                  <a:gd name="T56" fmla="*/ 284 w 755"/>
                  <a:gd name="T57" fmla="*/ 13 h 1379"/>
                  <a:gd name="T58" fmla="*/ 275 w 755"/>
                  <a:gd name="T59" fmla="*/ 29 h 1379"/>
                  <a:gd name="T60" fmla="*/ 243 w 755"/>
                  <a:gd name="T61" fmla="*/ 10 h 1379"/>
                  <a:gd name="T62" fmla="*/ 256 w 755"/>
                  <a:gd name="T63" fmla="*/ 22 h 1379"/>
                  <a:gd name="T64" fmla="*/ 278 w 755"/>
                  <a:gd name="T65" fmla="*/ 29 h 1379"/>
                  <a:gd name="T66" fmla="*/ 303 w 755"/>
                  <a:gd name="T67" fmla="*/ 35 h 1379"/>
                  <a:gd name="T68" fmla="*/ 306 w 755"/>
                  <a:gd name="T69" fmla="*/ 44 h 1379"/>
                  <a:gd name="T70" fmla="*/ 319 w 755"/>
                  <a:gd name="T71" fmla="*/ 67 h 1379"/>
                  <a:gd name="T72" fmla="*/ 306 w 755"/>
                  <a:gd name="T73" fmla="*/ 85 h 1379"/>
                  <a:gd name="T74" fmla="*/ 281 w 755"/>
                  <a:gd name="T75" fmla="*/ 98 h 1379"/>
                  <a:gd name="T76" fmla="*/ 215 w 755"/>
                  <a:gd name="T77" fmla="*/ 101 h 1379"/>
                  <a:gd name="T78" fmla="*/ 173 w 755"/>
                  <a:gd name="T79" fmla="*/ 89 h 1379"/>
                  <a:gd name="T80" fmla="*/ 173 w 755"/>
                  <a:gd name="T81" fmla="*/ 120 h 1379"/>
                  <a:gd name="T82" fmla="*/ 158 w 755"/>
                  <a:gd name="T83" fmla="*/ 120 h 1379"/>
                  <a:gd name="T84" fmla="*/ 139 w 755"/>
                  <a:gd name="T85" fmla="*/ 111 h 1379"/>
                  <a:gd name="T86" fmla="*/ 145 w 755"/>
                  <a:gd name="T87" fmla="*/ 139 h 1379"/>
                  <a:gd name="T88" fmla="*/ 126 w 755"/>
                  <a:gd name="T89" fmla="*/ 139 h 1379"/>
                  <a:gd name="T90" fmla="*/ 101 w 755"/>
                  <a:gd name="T91" fmla="*/ 174 h 1379"/>
                  <a:gd name="T92" fmla="*/ 82 w 755"/>
                  <a:gd name="T93" fmla="*/ 206 h 1379"/>
                  <a:gd name="T94" fmla="*/ 75 w 755"/>
                  <a:gd name="T95" fmla="*/ 228 h 1379"/>
                  <a:gd name="T96" fmla="*/ 56 w 755"/>
                  <a:gd name="T97" fmla="*/ 247 h 1379"/>
                  <a:gd name="T98" fmla="*/ 47 w 755"/>
                  <a:gd name="T99" fmla="*/ 259 h 1379"/>
                  <a:gd name="T100" fmla="*/ 50 w 755"/>
                  <a:gd name="T101" fmla="*/ 288 h 1379"/>
                  <a:gd name="T102" fmla="*/ 75 w 755"/>
                  <a:gd name="T103" fmla="*/ 294 h 1379"/>
                  <a:gd name="T104" fmla="*/ 66 w 755"/>
                  <a:gd name="T105" fmla="*/ 313 h 1379"/>
                  <a:gd name="T106" fmla="*/ 75 w 755"/>
                  <a:gd name="T107" fmla="*/ 313 h 1379"/>
                  <a:gd name="T108" fmla="*/ 79 w 755"/>
                  <a:gd name="T109" fmla="*/ 320 h 1379"/>
                  <a:gd name="T110" fmla="*/ 60 w 755"/>
                  <a:gd name="T111" fmla="*/ 320 h 1379"/>
                  <a:gd name="T112" fmla="*/ 56 w 755"/>
                  <a:gd name="T113" fmla="*/ 348 h 1379"/>
                  <a:gd name="T114" fmla="*/ 31 w 755"/>
                  <a:gd name="T115" fmla="*/ 323 h 1379"/>
                  <a:gd name="T116" fmla="*/ 31 w 755"/>
                  <a:gd name="T117" fmla="*/ 339 h 1379"/>
                  <a:gd name="T118" fmla="*/ 22 w 755"/>
                  <a:gd name="T119" fmla="*/ 357 h 1379"/>
                  <a:gd name="T120" fmla="*/ 22 w 755"/>
                  <a:gd name="T121" fmla="*/ 342 h 1379"/>
                  <a:gd name="T122" fmla="*/ 9 w 755"/>
                  <a:gd name="T123" fmla="*/ 323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5" h="1379">
                    <a:moveTo>
                      <a:pt x="0" y="323"/>
                    </a:moveTo>
                    <a:lnTo>
                      <a:pt x="0" y="1379"/>
                    </a:lnTo>
                    <a:lnTo>
                      <a:pt x="755" y="1379"/>
                    </a:lnTo>
                    <a:lnTo>
                      <a:pt x="755" y="456"/>
                    </a:lnTo>
                    <a:lnTo>
                      <a:pt x="746" y="443"/>
                    </a:lnTo>
                    <a:lnTo>
                      <a:pt x="717" y="433"/>
                    </a:lnTo>
                    <a:lnTo>
                      <a:pt x="683" y="411"/>
                    </a:lnTo>
                    <a:lnTo>
                      <a:pt x="676" y="411"/>
                    </a:lnTo>
                    <a:lnTo>
                      <a:pt x="676" y="418"/>
                    </a:lnTo>
                    <a:lnTo>
                      <a:pt x="664" y="411"/>
                    </a:lnTo>
                    <a:lnTo>
                      <a:pt x="657" y="414"/>
                    </a:lnTo>
                    <a:lnTo>
                      <a:pt x="657" y="405"/>
                    </a:lnTo>
                    <a:lnTo>
                      <a:pt x="626" y="392"/>
                    </a:lnTo>
                    <a:lnTo>
                      <a:pt x="616" y="370"/>
                    </a:lnTo>
                    <a:lnTo>
                      <a:pt x="572" y="342"/>
                    </a:lnTo>
                    <a:lnTo>
                      <a:pt x="569" y="345"/>
                    </a:lnTo>
                    <a:lnTo>
                      <a:pt x="569" y="339"/>
                    </a:lnTo>
                    <a:lnTo>
                      <a:pt x="562" y="342"/>
                    </a:lnTo>
                    <a:lnTo>
                      <a:pt x="550" y="329"/>
                    </a:lnTo>
                    <a:lnTo>
                      <a:pt x="543" y="310"/>
                    </a:lnTo>
                    <a:lnTo>
                      <a:pt x="559" y="304"/>
                    </a:lnTo>
                    <a:lnTo>
                      <a:pt x="572" y="272"/>
                    </a:lnTo>
                    <a:lnTo>
                      <a:pt x="588" y="266"/>
                    </a:lnTo>
                    <a:lnTo>
                      <a:pt x="591" y="247"/>
                    </a:lnTo>
                    <a:lnTo>
                      <a:pt x="603" y="218"/>
                    </a:lnTo>
                    <a:lnTo>
                      <a:pt x="594" y="228"/>
                    </a:lnTo>
                    <a:lnTo>
                      <a:pt x="588" y="225"/>
                    </a:lnTo>
                    <a:lnTo>
                      <a:pt x="585" y="199"/>
                    </a:lnTo>
                    <a:lnTo>
                      <a:pt x="591" y="203"/>
                    </a:lnTo>
                    <a:lnTo>
                      <a:pt x="597" y="196"/>
                    </a:lnTo>
                    <a:lnTo>
                      <a:pt x="588" y="193"/>
                    </a:lnTo>
                    <a:lnTo>
                      <a:pt x="591" y="187"/>
                    </a:lnTo>
                    <a:lnTo>
                      <a:pt x="600" y="180"/>
                    </a:lnTo>
                    <a:lnTo>
                      <a:pt x="603" y="190"/>
                    </a:lnTo>
                    <a:lnTo>
                      <a:pt x="610" y="174"/>
                    </a:lnTo>
                    <a:lnTo>
                      <a:pt x="613" y="187"/>
                    </a:lnTo>
                    <a:lnTo>
                      <a:pt x="616" y="174"/>
                    </a:lnTo>
                    <a:lnTo>
                      <a:pt x="622" y="174"/>
                    </a:lnTo>
                    <a:lnTo>
                      <a:pt x="626" y="168"/>
                    </a:lnTo>
                    <a:lnTo>
                      <a:pt x="632" y="180"/>
                    </a:lnTo>
                    <a:lnTo>
                      <a:pt x="626" y="190"/>
                    </a:lnTo>
                    <a:lnTo>
                      <a:pt x="638" y="184"/>
                    </a:lnTo>
                    <a:lnTo>
                      <a:pt x="645" y="168"/>
                    </a:lnTo>
                    <a:lnTo>
                      <a:pt x="638" y="158"/>
                    </a:lnTo>
                    <a:lnTo>
                      <a:pt x="654" y="161"/>
                    </a:lnTo>
                    <a:lnTo>
                      <a:pt x="638" y="142"/>
                    </a:lnTo>
                    <a:lnTo>
                      <a:pt x="641" y="146"/>
                    </a:lnTo>
                    <a:lnTo>
                      <a:pt x="645" y="139"/>
                    </a:lnTo>
                    <a:lnTo>
                      <a:pt x="651" y="149"/>
                    </a:lnTo>
                    <a:lnTo>
                      <a:pt x="648" y="139"/>
                    </a:lnTo>
                    <a:lnTo>
                      <a:pt x="657" y="139"/>
                    </a:lnTo>
                    <a:lnTo>
                      <a:pt x="660" y="123"/>
                    </a:lnTo>
                    <a:lnTo>
                      <a:pt x="657" y="117"/>
                    </a:lnTo>
                    <a:lnTo>
                      <a:pt x="664" y="117"/>
                    </a:lnTo>
                    <a:lnTo>
                      <a:pt x="664" y="123"/>
                    </a:lnTo>
                    <a:lnTo>
                      <a:pt x="679" y="104"/>
                    </a:lnTo>
                    <a:lnTo>
                      <a:pt x="664" y="89"/>
                    </a:lnTo>
                    <a:lnTo>
                      <a:pt x="657" y="95"/>
                    </a:lnTo>
                    <a:lnTo>
                      <a:pt x="660" y="101"/>
                    </a:lnTo>
                    <a:lnTo>
                      <a:pt x="654" y="101"/>
                    </a:lnTo>
                    <a:lnTo>
                      <a:pt x="641" y="76"/>
                    </a:lnTo>
                    <a:lnTo>
                      <a:pt x="638" y="76"/>
                    </a:lnTo>
                    <a:lnTo>
                      <a:pt x="645" y="67"/>
                    </a:lnTo>
                    <a:lnTo>
                      <a:pt x="613" y="89"/>
                    </a:lnTo>
                    <a:lnTo>
                      <a:pt x="632" y="95"/>
                    </a:lnTo>
                    <a:lnTo>
                      <a:pt x="622" y="111"/>
                    </a:lnTo>
                    <a:lnTo>
                      <a:pt x="616" y="117"/>
                    </a:lnTo>
                    <a:lnTo>
                      <a:pt x="603" y="114"/>
                    </a:lnTo>
                    <a:lnTo>
                      <a:pt x="600" y="120"/>
                    </a:lnTo>
                    <a:lnTo>
                      <a:pt x="600" y="111"/>
                    </a:lnTo>
                    <a:lnTo>
                      <a:pt x="594" y="111"/>
                    </a:lnTo>
                    <a:lnTo>
                      <a:pt x="603" y="98"/>
                    </a:lnTo>
                    <a:lnTo>
                      <a:pt x="594" y="101"/>
                    </a:lnTo>
                    <a:lnTo>
                      <a:pt x="591" y="95"/>
                    </a:lnTo>
                    <a:lnTo>
                      <a:pt x="603" y="82"/>
                    </a:lnTo>
                    <a:lnTo>
                      <a:pt x="581" y="92"/>
                    </a:lnTo>
                    <a:lnTo>
                      <a:pt x="578" y="101"/>
                    </a:lnTo>
                    <a:lnTo>
                      <a:pt x="569" y="95"/>
                    </a:lnTo>
                    <a:lnTo>
                      <a:pt x="591" y="70"/>
                    </a:lnTo>
                    <a:lnTo>
                      <a:pt x="562" y="85"/>
                    </a:lnTo>
                    <a:lnTo>
                      <a:pt x="559" y="82"/>
                    </a:lnTo>
                    <a:lnTo>
                      <a:pt x="547" y="85"/>
                    </a:lnTo>
                    <a:lnTo>
                      <a:pt x="531" y="92"/>
                    </a:lnTo>
                    <a:lnTo>
                      <a:pt x="543" y="98"/>
                    </a:lnTo>
                    <a:lnTo>
                      <a:pt x="528" y="95"/>
                    </a:lnTo>
                    <a:lnTo>
                      <a:pt x="531" y="101"/>
                    </a:lnTo>
                    <a:lnTo>
                      <a:pt x="499" y="89"/>
                    </a:lnTo>
                    <a:lnTo>
                      <a:pt x="493" y="70"/>
                    </a:lnTo>
                    <a:lnTo>
                      <a:pt x="480" y="85"/>
                    </a:lnTo>
                    <a:lnTo>
                      <a:pt x="449" y="76"/>
                    </a:lnTo>
                    <a:lnTo>
                      <a:pt x="439" y="92"/>
                    </a:lnTo>
                    <a:lnTo>
                      <a:pt x="445" y="79"/>
                    </a:lnTo>
                    <a:lnTo>
                      <a:pt x="439" y="67"/>
                    </a:lnTo>
                    <a:lnTo>
                      <a:pt x="436" y="70"/>
                    </a:lnTo>
                    <a:lnTo>
                      <a:pt x="433" y="63"/>
                    </a:lnTo>
                    <a:lnTo>
                      <a:pt x="420" y="70"/>
                    </a:lnTo>
                    <a:lnTo>
                      <a:pt x="414" y="63"/>
                    </a:lnTo>
                    <a:lnTo>
                      <a:pt x="420" y="54"/>
                    </a:lnTo>
                    <a:lnTo>
                      <a:pt x="411" y="51"/>
                    </a:lnTo>
                    <a:lnTo>
                      <a:pt x="385" y="67"/>
                    </a:lnTo>
                    <a:lnTo>
                      <a:pt x="388" y="54"/>
                    </a:lnTo>
                    <a:lnTo>
                      <a:pt x="385" y="60"/>
                    </a:lnTo>
                    <a:lnTo>
                      <a:pt x="379" y="51"/>
                    </a:lnTo>
                    <a:lnTo>
                      <a:pt x="369" y="57"/>
                    </a:lnTo>
                    <a:lnTo>
                      <a:pt x="373" y="48"/>
                    </a:lnTo>
                    <a:lnTo>
                      <a:pt x="357" y="51"/>
                    </a:lnTo>
                    <a:lnTo>
                      <a:pt x="338" y="19"/>
                    </a:lnTo>
                    <a:lnTo>
                      <a:pt x="332" y="19"/>
                    </a:lnTo>
                    <a:lnTo>
                      <a:pt x="335" y="29"/>
                    </a:lnTo>
                    <a:lnTo>
                      <a:pt x="328" y="25"/>
                    </a:lnTo>
                    <a:lnTo>
                      <a:pt x="316" y="35"/>
                    </a:lnTo>
                    <a:lnTo>
                      <a:pt x="297" y="10"/>
                    </a:lnTo>
                    <a:lnTo>
                      <a:pt x="294" y="16"/>
                    </a:lnTo>
                    <a:lnTo>
                      <a:pt x="290" y="0"/>
                    </a:lnTo>
                    <a:lnTo>
                      <a:pt x="281" y="6"/>
                    </a:lnTo>
                    <a:lnTo>
                      <a:pt x="284" y="13"/>
                    </a:lnTo>
                    <a:lnTo>
                      <a:pt x="271" y="0"/>
                    </a:lnTo>
                    <a:lnTo>
                      <a:pt x="275" y="16"/>
                    </a:lnTo>
                    <a:lnTo>
                      <a:pt x="278" y="19"/>
                    </a:lnTo>
                    <a:lnTo>
                      <a:pt x="275" y="29"/>
                    </a:lnTo>
                    <a:lnTo>
                      <a:pt x="268" y="10"/>
                    </a:lnTo>
                    <a:lnTo>
                      <a:pt x="256" y="0"/>
                    </a:lnTo>
                    <a:lnTo>
                      <a:pt x="256" y="13"/>
                    </a:lnTo>
                    <a:lnTo>
                      <a:pt x="243" y="10"/>
                    </a:lnTo>
                    <a:lnTo>
                      <a:pt x="246" y="13"/>
                    </a:lnTo>
                    <a:lnTo>
                      <a:pt x="240" y="19"/>
                    </a:lnTo>
                    <a:lnTo>
                      <a:pt x="256" y="16"/>
                    </a:lnTo>
                    <a:lnTo>
                      <a:pt x="256" y="22"/>
                    </a:lnTo>
                    <a:lnTo>
                      <a:pt x="256" y="25"/>
                    </a:lnTo>
                    <a:lnTo>
                      <a:pt x="265" y="29"/>
                    </a:lnTo>
                    <a:lnTo>
                      <a:pt x="268" y="35"/>
                    </a:lnTo>
                    <a:lnTo>
                      <a:pt x="278" y="29"/>
                    </a:lnTo>
                    <a:lnTo>
                      <a:pt x="303" y="29"/>
                    </a:lnTo>
                    <a:lnTo>
                      <a:pt x="303" y="32"/>
                    </a:lnTo>
                    <a:lnTo>
                      <a:pt x="309" y="32"/>
                    </a:lnTo>
                    <a:lnTo>
                      <a:pt x="303" y="35"/>
                    </a:lnTo>
                    <a:lnTo>
                      <a:pt x="313" y="38"/>
                    </a:lnTo>
                    <a:lnTo>
                      <a:pt x="306" y="38"/>
                    </a:lnTo>
                    <a:lnTo>
                      <a:pt x="313" y="41"/>
                    </a:lnTo>
                    <a:lnTo>
                      <a:pt x="306" y="44"/>
                    </a:lnTo>
                    <a:lnTo>
                      <a:pt x="319" y="44"/>
                    </a:lnTo>
                    <a:lnTo>
                      <a:pt x="322" y="44"/>
                    </a:lnTo>
                    <a:lnTo>
                      <a:pt x="309" y="57"/>
                    </a:lnTo>
                    <a:lnTo>
                      <a:pt x="319" y="67"/>
                    </a:lnTo>
                    <a:lnTo>
                      <a:pt x="313" y="67"/>
                    </a:lnTo>
                    <a:lnTo>
                      <a:pt x="313" y="85"/>
                    </a:lnTo>
                    <a:lnTo>
                      <a:pt x="325" y="89"/>
                    </a:lnTo>
                    <a:lnTo>
                      <a:pt x="306" y="85"/>
                    </a:lnTo>
                    <a:lnTo>
                      <a:pt x="297" y="89"/>
                    </a:lnTo>
                    <a:lnTo>
                      <a:pt x="294" y="104"/>
                    </a:lnTo>
                    <a:lnTo>
                      <a:pt x="290" y="92"/>
                    </a:lnTo>
                    <a:lnTo>
                      <a:pt x="281" y="98"/>
                    </a:lnTo>
                    <a:lnTo>
                      <a:pt x="278" y="89"/>
                    </a:lnTo>
                    <a:lnTo>
                      <a:pt x="265" y="101"/>
                    </a:lnTo>
                    <a:lnTo>
                      <a:pt x="252" y="95"/>
                    </a:lnTo>
                    <a:lnTo>
                      <a:pt x="215" y="101"/>
                    </a:lnTo>
                    <a:lnTo>
                      <a:pt x="205" y="92"/>
                    </a:lnTo>
                    <a:lnTo>
                      <a:pt x="202" y="79"/>
                    </a:lnTo>
                    <a:lnTo>
                      <a:pt x="196" y="95"/>
                    </a:lnTo>
                    <a:lnTo>
                      <a:pt x="173" y="89"/>
                    </a:lnTo>
                    <a:lnTo>
                      <a:pt x="180" y="108"/>
                    </a:lnTo>
                    <a:lnTo>
                      <a:pt x="167" y="104"/>
                    </a:lnTo>
                    <a:lnTo>
                      <a:pt x="161" y="111"/>
                    </a:lnTo>
                    <a:lnTo>
                      <a:pt x="173" y="120"/>
                    </a:lnTo>
                    <a:lnTo>
                      <a:pt x="164" y="120"/>
                    </a:lnTo>
                    <a:lnTo>
                      <a:pt x="167" y="127"/>
                    </a:lnTo>
                    <a:lnTo>
                      <a:pt x="164" y="133"/>
                    </a:lnTo>
                    <a:lnTo>
                      <a:pt x="158" y="120"/>
                    </a:lnTo>
                    <a:lnTo>
                      <a:pt x="158" y="123"/>
                    </a:lnTo>
                    <a:lnTo>
                      <a:pt x="151" y="127"/>
                    </a:lnTo>
                    <a:lnTo>
                      <a:pt x="154" y="114"/>
                    </a:lnTo>
                    <a:lnTo>
                      <a:pt x="139" y="111"/>
                    </a:lnTo>
                    <a:lnTo>
                      <a:pt x="142" y="130"/>
                    </a:lnTo>
                    <a:lnTo>
                      <a:pt x="135" y="130"/>
                    </a:lnTo>
                    <a:lnTo>
                      <a:pt x="151" y="139"/>
                    </a:lnTo>
                    <a:lnTo>
                      <a:pt x="145" y="139"/>
                    </a:lnTo>
                    <a:lnTo>
                      <a:pt x="145" y="142"/>
                    </a:lnTo>
                    <a:lnTo>
                      <a:pt x="132" y="130"/>
                    </a:lnTo>
                    <a:lnTo>
                      <a:pt x="123" y="133"/>
                    </a:lnTo>
                    <a:lnTo>
                      <a:pt x="126" y="139"/>
                    </a:lnTo>
                    <a:lnTo>
                      <a:pt x="120" y="133"/>
                    </a:lnTo>
                    <a:lnTo>
                      <a:pt x="120" y="152"/>
                    </a:lnTo>
                    <a:lnTo>
                      <a:pt x="101" y="155"/>
                    </a:lnTo>
                    <a:lnTo>
                      <a:pt x="101" y="174"/>
                    </a:lnTo>
                    <a:lnTo>
                      <a:pt x="117" y="193"/>
                    </a:lnTo>
                    <a:lnTo>
                      <a:pt x="113" y="193"/>
                    </a:lnTo>
                    <a:lnTo>
                      <a:pt x="91" y="209"/>
                    </a:lnTo>
                    <a:lnTo>
                      <a:pt x="82" y="206"/>
                    </a:lnTo>
                    <a:lnTo>
                      <a:pt x="82" y="199"/>
                    </a:lnTo>
                    <a:lnTo>
                      <a:pt x="75" y="206"/>
                    </a:lnTo>
                    <a:lnTo>
                      <a:pt x="72" y="228"/>
                    </a:lnTo>
                    <a:lnTo>
                      <a:pt x="75" y="228"/>
                    </a:lnTo>
                    <a:lnTo>
                      <a:pt x="66" y="234"/>
                    </a:lnTo>
                    <a:lnTo>
                      <a:pt x="69" y="247"/>
                    </a:lnTo>
                    <a:lnTo>
                      <a:pt x="60" y="253"/>
                    </a:lnTo>
                    <a:lnTo>
                      <a:pt x="56" y="247"/>
                    </a:lnTo>
                    <a:lnTo>
                      <a:pt x="60" y="263"/>
                    </a:lnTo>
                    <a:lnTo>
                      <a:pt x="56" y="256"/>
                    </a:lnTo>
                    <a:lnTo>
                      <a:pt x="50" y="266"/>
                    </a:lnTo>
                    <a:lnTo>
                      <a:pt x="47" y="259"/>
                    </a:lnTo>
                    <a:lnTo>
                      <a:pt x="37" y="278"/>
                    </a:lnTo>
                    <a:lnTo>
                      <a:pt x="37" y="285"/>
                    </a:lnTo>
                    <a:lnTo>
                      <a:pt x="44" y="294"/>
                    </a:lnTo>
                    <a:lnTo>
                      <a:pt x="50" y="288"/>
                    </a:lnTo>
                    <a:lnTo>
                      <a:pt x="50" y="297"/>
                    </a:lnTo>
                    <a:lnTo>
                      <a:pt x="60" y="294"/>
                    </a:lnTo>
                    <a:lnTo>
                      <a:pt x="63" y="301"/>
                    </a:lnTo>
                    <a:lnTo>
                      <a:pt x="75" y="294"/>
                    </a:lnTo>
                    <a:lnTo>
                      <a:pt x="72" y="301"/>
                    </a:lnTo>
                    <a:lnTo>
                      <a:pt x="60" y="307"/>
                    </a:lnTo>
                    <a:lnTo>
                      <a:pt x="66" y="307"/>
                    </a:lnTo>
                    <a:lnTo>
                      <a:pt x="66" y="313"/>
                    </a:lnTo>
                    <a:lnTo>
                      <a:pt x="63" y="313"/>
                    </a:lnTo>
                    <a:lnTo>
                      <a:pt x="66" y="316"/>
                    </a:lnTo>
                    <a:lnTo>
                      <a:pt x="66" y="316"/>
                    </a:lnTo>
                    <a:lnTo>
                      <a:pt x="75" y="313"/>
                    </a:lnTo>
                    <a:lnTo>
                      <a:pt x="72" y="320"/>
                    </a:lnTo>
                    <a:lnTo>
                      <a:pt x="91" y="310"/>
                    </a:lnTo>
                    <a:lnTo>
                      <a:pt x="91" y="320"/>
                    </a:lnTo>
                    <a:lnTo>
                      <a:pt x="79" y="320"/>
                    </a:lnTo>
                    <a:lnTo>
                      <a:pt x="85" y="323"/>
                    </a:lnTo>
                    <a:lnTo>
                      <a:pt x="75" y="320"/>
                    </a:lnTo>
                    <a:lnTo>
                      <a:pt x="72" y="320"/>
                    </a:lnTo>
                    <a:lnTo>
                      <a:pt x="60" y="320"/>
                    </a:lnTo>
                    <a:lnTo>
                      <a:pt x="66" y="332"/>
                    </a:lnTo>
                    <a:lnTo>
                      <a:pt x="60" y="326"/>
                    </a:lnTo>
                    <a:lnTo>
                      <a:pt x="63" y="345"/>
                    </a:lnTo>
                    <a:lnTo>
                      <a:pt x="56" y="348"/>
                    </a:lnTo>
                    <a:lnTo>
                      <a:pt x="47" y="329"/>
                    </a:lnTo>
                    <a:lnTo>
                      <a:pt x="41" y="326"/>
                    </a:lnTo>
                    <a:lnTo>
                      <a:pt x="41" y="339"/>
                    </a:lnTo>
                    <a:lnTo>
                      <a:pt x="31" y="323"/>
                    </a:lnTo>
                    <a:lnTo>
                      <a:pt x="34" y="329"/>
                    </a:lnTo>
                    <a:lnTo>
                      <a:pt x="28" y="329"/>
                    </a:lnTo>
                    <a:lnTo>
                      <a:pt x="25" y="329"/>
                    </a:lnTo>
                    <a:lnTo>
                      <a:pt x="31" y="339"/>
                    </a:lnTo>
                    <a:lnTo>
                      <a:pt x="25" y="342"/>
                    </a:lnTo>
                    <a:lnTo>
                      <a:pt x="34" y="345"/>
                    </a:lnTo>
                    <a:lnTo>
                      <a:pt x="25" y="345"/>
                    </a:lnTo>
                    <a:lnTo>
                      <a:pt x="22" y="357"/>
                    </a:lnTo>
                    <a:lnTo>
                      <a:pt x="22" y="348"/>
                    </a:lnTo>
                    <a:lnTo>
                      <a:pt x="18" y="357"/>
                    </a:lnTo>
                    <a:lnTo>
                      <a:pt x="22" y="345"/>
                    </a:lnTo>
                    <a:lnTo>
                      <a:pt x="22" y="342"/>
                    </a:lnTo>
                    <a:lnTo>
                      <a:pt x="15" y="339"/>
                    </a:lnTo>
                    <a:lnTo>
                      <a:pt x="15" y="326"/>
                    </a:lnTo>
                    <a:lnTo>
                      <a:pt x="9" y="335"/>
                    </a:lnTo>
                    <a:lnTo>
                      <a:pt x="9" y="323"/>
                    </a:lnTo>
                    <a:lnTo>
                      <a:pt x="0" y="323"/>
                    </a:lnTo>
                    <a:close/>
                  </a:path>
                </a:pathLst>
              </a:custGeom>
              <a:solidFill>
                <a:schemeClr val="accent2">
                  <a:lumMod val="20000"/>
                  <a:lumOff val="80000"/>
                </a:schemeClr>
              </a:solidFill>
              <a:ln w="0" cap="flat">
                <a:solidFill>
                  <a:schemeClr val="bg1">
                    <a:lumMod val="50000"/>
                  </a:schemeClr>
                </a:solidFill>
                <a:prstDash val="solid"/>
                <a:miter lim="800000"/>
                <a:headEnd/>
                <a:tailEnd/>
              </a:ln>
            </p:spPr>
            <p:txBody>
              <a:bodyPr/>
              <a:lstStyle/>
              <a:p>
                <a:pPr fontAlgn="auto">
                  <a:spcBef>
                    <a:spcPts val="0"/>
                  </a:spcBef>
                  <a:spcAft>
                    <a:spcPts val="0"/>
                  </a:spcAft>
                  <a:defRPr/>
                </a:pPr>
                <a:endParaRPr lang="en-US">
                  <a:latin typeface="+mn-lt"/>
                  <a:cs typeface="+mn-cs"/>
                </a:endParaRPr>
              </a:p>
            </p:txBody>
          </p:sp>
          <p:sp>
            <p:nvSpPr>
              <p:cNvPr id="14" name="Freeform 8"/>
              <p:cNvSpPr>
                <a:spLocks/>
              </p:cNvSpPr>
              <p:nvPr/>
            </p:nvSpPr>
            <p:spPr bwMode="auto">
              <a:xfrm>
                <a:off x="2703" y="422"/>
                <a:ext cx="50" cy="57"/>
              </a:xfrm>
              <a:custGeom>
                <a:avLst/>
                <a:gdLst>
                  <a:gd name="T0" fmla="*/ 9 w 50"/>
                  <a:gd name="T1" fmla="*/ 48 h 57"/>
                  <a:gd name="T2" fmla="*/ 28 w 50"/>
                  <a:gd name="T3" fmla="*/ 57 h 57"/>
                  <a:gd name="T4" fmla="*/ 50 w 50"/>
                  <a:gd name="T5" fmla="*/ 57 h 57"/>
                  <a:gd name="T6" fmla="*/ 50 w 50"/>
                  <a:gd name="T7" fmla="*/ 45 h 57"/>
                  <a:gd name="T8" fmla="*/ 47 w 50"/>
                  <a:gd name="T9" fmla="*/ 48 h 57"/>
                  <a:gd name="T10" fmla="*/ 31 w 50"/>
                  <a:gd name="T11" fmla="*/ 48 h 57"/>
                  <a:gd name="T12" fmla="*/ 31 w 50"/>
                  <a:gd name="T13" fmla="*/ 35 h 57"/>
                  <a:gd name="T14" fmla="*/ 41 w 50"/>
                  <a:gd name="T15" fmla="*/ 32 h 57"/>
                  <a:gd name="T16" fmla="*/ 38 w 50"/>
                  <a:gd name="T17" fmla="*/ 26 h 57"/>
                  <a:gd name="T18" fmla="*/ 50 w 50"/>
                  <a:gd name="T19" fmla="*/ 13 h 57"/>
                  <a:gd name="T20" fmla="*/ 44 w 50"/>
                  <a:gd name="T21" fmla="*/ 10 h 57"/>
                  <a:gd name="T22" fmla="*/ 44 w 50"/>
                  <a:gd name="T23" fmla="*/ 16 h 57"/>
                  <a:gd name="T24" fmla="*/ 31 w 50"/>
                  <a:gd name="T25" fmla="*/ 16 h 57"/>
                  <a:gd name="T26" fmla="*/ 31 w 50"/>
                  <a:gd name="T27" fmla="*/ 7 h 57"/>
                  <a:gd name="T28" fmla="*/ 31 w 50"/>
                  <a:gd name="T29" fmla="*/ 0 h 57"/>
                  <a:gd name="T30" fmla="*/ 19 w 50"/>
                  <a:gd name="T31" fmla="*/ 3 h 57"/>
                  <a:gd name="T32" fmla="*/ 25 w 50"/>
                  <a:gd name="T33" fmla="*/ 10 h 57"/>
                  <a:gd name="T34" fmla="*/ 6 w 50"/>
                  <a:gd name="T35" fmla="*/ 16 h 57"/>
                  <a:gd name="T36" fmla="*/ 6 w 50"/>
                  <a:gd name="T37" fmla="*/ 29 h 57"/>
                  <a:gd name="T38" fmla="*/ 9 w 50"/>
                  <a:gd name="T39" fmla="*/ 41 h 57"/>
                  <a:gd name="T40" fmla="*/ 0 w 50"/>
                  <a:gd name="T41" fmla="*/ 51 h 57"/>
                  <a:gd name="T42" fmla="*/ 9 w 50"/>
                  <a:gd name="T43"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7">
                    <a:moveTo>
                      <a:pt x="9" y="48"/>
                    </a:moveTo>
                    <a:lnTo>
                      <a:pt x="28" y="57"/>
                    </a:lnTo>
                    <a:lnTo>
                      <a:pt x="50" y="57"/>
                    </a:lnTo>
                    <a:lnTo>
                      <a:pt x="50" y="45"/>
                    </a:lnTo>
                    <a:lnTo>
                      <a:pt x="47" y="48"/>
                    </a:lnTo>
                    <a:lnTo>
                      <a:pt x="31" y="48"/>
                    </a:lnTo>
                    <a:lnTo>
                      <a:pt x="31" y="35"/>
                    </a:lnTo>
                    <a:lnTo>
                      <a:pt x="41" y="32"/>
                    </a:lnTo>
                    <a:lnTo>
                      <a:pt x="38" y="26"/>
                    </a:lnTo>
                    <a:lnTo>
                      <a:pt x="50" y="13"/>
                    </a:lnTo>
                    <a:lnTo>
                      <a:pt x="44" y="10"/>
                    </a:lnTo>
                    <a:lnTo>
                      <a:pt x="44" y="16"/>
                    </a:lnTo>
                    <a:lnTo>
                      <a:pt x="31" y="16"/>
                    </a:lnTo>
                    <a:lnTo>
                      <a:pt x="31" y="7"/>
                    </a:lnTo>
                    <a:lnTo>
                      <a:pt x="31" y="0"/>
                    </a:lnTo>
                    <a:lnTo>
                      <a:pt x="19" y="3"/>
                    </a:lnTo>
                    <a:lnTo>
                      <a:pt x="25" y="10"/>
                    </a:lnTo>
                    <a:lnTo>
                      <a:pt x="6" y="16"/>
                    </a:lnTo>
                    <a:lnTo>
                      <a:pt x="6" y="29"/>
                    </a:lnTo>
                    <a:lnTo>
                      <a:pt x="9" y="41"/>
                    </a:lnTo>
                    <a:lnTo>
                      <a:pt x="0" y="51"/>
                    </a:lnTo>
                    <a:lnTo>
                      <a:pt x="9" y="48"/>
                    </a:lnTo>
                    <a:close/>
                  </a:path>
                </a:pathLst>
              </a:custGeom>
              <a:solidFill>
                <a:srgbClr val="D3D3D3"/>
              </a:solidFill>
              <a:ln w="0" cap="flat">
                <a:solidFill>
                  <a:schemeClr val="bg1">
                    <a:lumMod val="50000"/>
                  </a:schemeClr>
                </a:solidFill>
                <a:prstDash val="solid"/>
                <a:miter lim="800000"/>
                <a:headEnd/>
                <a:tailEnd/>
              </a:ln>
            </p:spPr>
            <p:txBody>
              <a:bodyPr/>
              <a:lstStyle/>
              <a:p>
                <a:pPr fontAlgn="auto">
                  <a:spcBef>
                    <a:spcPts val="0"/>
                  </a:spcBef>
                  <a:spcAft>
                    <a:spcPts val="0"/>
                  </a:spcAft>
                  <a:defRPr/>
                </a:pPr>
                <a:endParaRPr lang="en-US">
                  <a:latin typeface="+mn-lt"/>
                  <a:cs typeface="+mn-cs"/>
                </a:endParaRPr>
              </a:p>
            </p:txBody>
          </p:sp>
          <p:sp>
            <p:nvSpPr>
              <p:cNvPr id="15" name="Freeform 9"/>
              <p:cNvSpPr>
                <a:spLocks/>
              </p:cNvSpPr>
              <p:nvPr/>
            </p:nvSpPr>
            <p:spPr bwMode="auto">
              <a:xfrm>
                <a:off x="2832" y="166"/>
                <a:ext cx="1328" cy="1657"/>
              </a:xfrm>
              <a:custGeom>
                <a:avLst/>
                <a:gdLst>
                  <a:gd name="T0" fmla="*/ 364 w 1328"/>
                  <a:gd name="T1" fmla="*/ 38 h 1657"/>
                  <a:gd name="T2" fmla="*/ 348 w 1328"/>
                  <a:gd name="T3" fmla="*/ 95 h 1657"/>
                  <a:gd name="T4" fmla="*/ 345 w 1328"/>
                  <a:gd name="T5" fmla="*/ 120 h 1657"/>
                  <a:gd name="T6" fmla="*/ 326 w 1328"/>
                  <a:gd name="T7" fmla="*/ 136 h 1657"/>
                  <a:gd name="T8" fmla="*/ 323 w 1328"/>
                  <a:gd name="T9" fmla="*/ 158 h 1657"/>
                  <a:gd name="T10" fmla="*/ 342 w 1328"/>
                  <a:gd name="T11" fmla="*/ 177 h 1657"/>
                  <a:gd name="T12" fmla="*/ 323 w 1328"/>
                  <a:gd name="T13" fmla="*/ 222 h 1657"/>
                  <a:gd name="T14" fmla="*/ 320 w 1328"/>
                  <a:gd name="T15" fmla="*/ 231 h 1657"/>
                  <a:gd name="T16" fmla="*/ 304 w 1328"/>
                  <a:gd name="T17" fmla="*/ 421 h 1657"/>
                  <a:gd name="T18" fmla="*/ 256 w 1328"/>
                  <a:gd name="T19" fmla="*/ 582 h 1657"/>
                  <a:gd name="T20" fmla="*/ 146 w 1328"/>
                  <a:gd name="T21" fmla="*/ 595 h 1657"/>
                  <a:gd name="T22" fmla="*/ 67 w 1328"/>
                  <a:gd name="T23" fmla="*/ 528 h 1657"/>
                  <a:gd name="T24" fmla="*/ 263 w 1328"/>
                  <a:gd name="T25" fmla="*/ 1632 h 1657"/>
                  <a:gd name="T26" fmla="*/ 955 w 1328"/>
                  <a:gd name="T27" fmla="*/ 1607 h 1657"/>
                  <a:gd name="T28" fmla="*/ 1018 w 1328"/>
                  <a:gd name="T29" fmla="*/ 1600 h 1657"/>
                  <a:gd name="T30" fmla="*/ 1069 w 1328"/>
                  <a:gd name="T31" fmla="*/ 1600 h 1657"/>
                  <a:gd name="T32" fmla="*/ 1126 w 1328"/>
                  <a:gd name="T33" fmla="*/ 1626 h 1657"/>
                  <a:gd name="T34" fmla="*/ 1148 w 1328"/>
                  <a:gd name="T35" fmla="*/ 1645 h 1657"/>
                  <a:gd name="T36" fmla="*/ 1196 w 1328"/>
                  <a:gd name="T37" fmla="*/ 1632 h 1657"/>
                  <a:gd name="T38" fmla="*/ 1192 w 1328"/>
                  <a:gd name="T39" fmla="*/ 1591 h 1657"/>
                  <a:gd name="T40" fmla="*/ 1249 w 1328"/>
                  <a:gd name="T41" fmla="*/ 1578 h 1657"/>
                  <a:gd name="T42" fmla="*/ 1297 w 1328"/>
                  <a:gd name="T43" fmla="*/ 1581 h 1657"/>
                  <a:gd name="T44" fmla="*/ 1319 w 1328"/>
                  <a:gd name="T45" fmla="*/ 1559 h 1657"/>
                  <a:gd name="T46" fmla="*/ 1294 w 1328"/>
                  <a:gd name="T47" fmla="*/ 1490 h 1657"/>
                  <a:gd name="T48" fmla="*/ 1284 w 1328"/>
                  <a:gd name="T49" fmla="*/ 1455 h 1657"/>
                  <a:gd name="T50" fmla="*/ 1294 w 1328"/>
                  <a:gd name="T51" fmla="*/ 1427 h 1657"/>
                  <a:gd name="T52" fmla="*/ 1290 w 1328"/>
                  <a:gd name="T53" fmla="*/ 1357 h 1657"/>
                  <a:gd name="T54" fmla="*/ 1281 w 1328"/>
                  <a:gd name="T55" fmla="*/ 1341 h 1657"/>
                  <a:gd name="T56" fmla="*/ 1275 w 1328"/>
                  <a:gd name="T57" fmla="*/ 1310 h 1657"/>
                  <a:gd name="T58" fmla="*/ 1237 w 1328"/>
                  <a:gd name="T59" fmla="*/ 1253 h 1657"/>
                  <a:gd name="T60" fmla="*/ 1211 w 1328"/>
                  <a:gd name="T61" fmla="*/ 1240 h 1657"/>
                  <a:gd name="T62" fmla="*/ 1173 w 1328"/>
                  <a:gd name="T63" fmla="*/ 1186 h 1657"/>
                  <a:gd name="T64" fmla="*/ 1158 w 1328"/>
                  <a:gd name="T65" fmla="*/ 1186 h 1657"/>
                  <a:gd name="T66" fmla="*/ 1094 w 1328"/>
                  <a:gd name="T67" fmla="*/ 1132 h 1657"/>
                  <a:gd name="T68" fmla="*/ 1094 w 1328"/>
                  <a:gd name="T69" fmla="*/ 1079 h 1657"/>
                  <a:gd name="T70" fmla="*/ 1082 w 1328"/>
                  <a:gd name="T71" fmla="*/ 1038 h 1657"/>
                  <a:gd name="T72" fmla="*/ 1082 w 1328"/>
                  <a:gd name="T73" fmla="*/ 1025 h 1657"/>
                  <a:gd name="T74" fmla="*/ 1082 w 1328"/>
                  <a:gd name="T75" fmla="*/ 1053 h 1657"/>
                  <a:gd name="T76" fmla="*/ 1028 w 1328"/>
                  <a:gd name="T77" fmla="*/ 1044 h 1657"/>
                  <a:gd name="T78" fmla="*/ 1003 w 1328"/>
                  <a:gd name="T79" fmla="*/ 1031 h 1657"/>
                  <a:gd name="T80" fmla="*/ 993 w 1328"/>
                  <a:gd name="T81" fmla="*/ 1019 h 1657"/>
                  <a:gd name="T82" fmla="*/ 968 w 1328"/>
                  <a:gd name="T83" fmla="*/ 952 h 1657"/>
                  <a:gd name="T84" fmla="*/ 962 w 1328"/>
                  <a:gd name="T85" fmla="*/ 911 h 1657"/>
                  <a:gd name="T86" fmla="*/ 924 w 1328"/>
                  <a:gd name="T87" fmla="*/ 886 h 1657"/>
                  <a:gd name="T88" fmla="*/ 920 w 1328"/>
                  <a:gd name="T89" fmla="*/ 860 h 1657"/>
                  <a:gd name="T90" fmla="*/ 920 w 1328"/>
                  <a:gd name="T91" fmla="*/ 835 h 1657"/>
                  <a:gd name="T92" fmla="*/ 898 w 1328"/>
                  <a:gd name="T93" fmla="*/ 819 h 1657"/>
                  <a:gd name="T94" fmla="*/ 879 w 1328"/>
                  <a:gd name="T95" fmla="*/ 813 h 1657"/>
                  <a:gd name="T96" fmla="*/ 835 w 1328"/>
                  <a:gd name="T97" fmla="*/ 788 h 1657"/>
                  <a:gd name="T98" fmla="*/ 810 w 1328"/>
                  <a:gd name="T99" fmla="*/ 753 h 1657"/>
                  <a:gd name="T100" fmla="*/ 762 w 1328"/>
                  <a:gd name="T101" fmla="*/ 753 h 1657"/>
                  <a:gd name="T102" fmla="*/ 705 w 1328"/>
                  <a:gd name="T103" fmla="*/ 683 h 1657"/>
                  <a:gd name="T104" fmla="*/ 680 w 1328"/>
                  <a:gd name="T105" fmla="*/ 554 h 1657"/>
                  <a:gd name="T106" fmla="*/ 645 w 1328"/>
                  <a:gd name="T107" fmla="*/ 487 h 1657"/>
                  <a:gd name="T108" fmla="*/ 633 w 1328"/>
                  <a:gd name="T109" fmla="*/ 395 h 1657"/>
                  <a:gd name="T110" fmla="*/ 630 w 1328"/>
                  <a:gd name="T111" fmla="*/ 370 h 1657"/>
                  <a:gd name="T112" fmla="*/ 563 w 1328"/>
                  <a:gd name="T113" fmla="*/ 301 h 1657"/>
                  <a:gd name="T114" fmla="*/ 503 w 1328"/>
                  <a:gd name="T115" fmla="*/ 323 h 1657"/>
                  <a:gd name="T116" fmla="*/ 481 w 1328"/>
                  <a:gd name="T117" fmla="*/ 187 h 1657"/>
                  <a:gd name="T118" fmla="*/ 443 w 1328"/>
                  <a:gd name="T119" fmla="*/ 142 h 1657"/>
                  <a:gd name="T120" fmla="*/ 424 w 1328"/>
                  <a:gd name="T121" fmla="*/ 101 h 1657"/>
                  <a:gd name="T122" fmla="*/ 399 w 1328"/>
                  <a:gd name="T123" fmla="*/ 22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8" h="1657">
                    <a:moveTo>
                      <a:pt x="396" y="0"/>
                    </a:moveTo>
                    <a:lnTo>
                      <a:pt x="386" y="3"/>
                    </a:lnTo>
                    <a:lnTo>
                      <a:pt x="377" y="19"/>
                    </a:lnTo>
                    <a:lnTo>
                      <a:pt x="361" y="25"/>
                    </a:lnTo>
                    <a:lnTo>
                      <a:pt x="364" y="38"/>
                    </a:lnTo>
                    <a:lnTo>
                      <a:pt x="358" y="73"/>
                    </a:lnTo>
                    <a:lnTo>
                      <a:pt x="354" y="73"/>
                    </a:lnTo>
                    <a:lnTo>
                      <a:pt x="351" y="92"/>
                    </a:lnTo>
                    <a:lnTo>
                      <a:pt x="358" y="92"/>
                    </a:lnTo>
                    <a:lnTo>
                      <a:pt x="348" y="95"/>
                    </a:lnTo>
                    <a:lnTo>
                      <a:pt x="345" y="111"/>
                    </a:lnTo>
                    <a:lnTo>
                      <a:pt x="351" y="120"/>
                    </a:lnTo>
                    <a:lnTo>
                      <a:pt x="358" y="114"/>
                    </a:lnTo>
                    <a:lnTo>
                      <a:pt x="351" y="123"/>
                    </a:lnTo>
                    <a:lnTo>
                      <a:pt x="345" y="120"/>
                    </a:lnTo>
                    <a:lnTo>
                      <a:pt x="342" y="130"/>
                    </a:lnTo>
                    <a:lnTo>
                      <a:pt x="339" y="111"/>
                    </a:lnTo>
                    <a:lnTo>
                      <a:pt x="326" y="133"/>
                    </a:lnTo>
                    <a:lnTo>
                      <a:pt x="335" y="136"/>
                    </a:lnTo>
                    <a:lnTo>
                      <a:pt x="326" y="136"/>
                    </a:lnTo>
                    <a:lnTo>
                      <a:pt x="316" y="161"/>
                    </a:lnTo>
                    <a:lnTo>
                      <a:pt x="323" y="161"/>
                    </a:lnTo>
                    <a:lnTo>
                      <a:pt x="320" y="152"/>
                    </a:lnTo>
                    <a:lnTo>
                      <a:pt x="329" y="155"/>
                    </a:lnTo>
                    <a:lnTo>
                      <a:pt x="323" y="158"/>
                    </a:lnTo>
                    <a:lnTo>
                      <a:pt x="335" y="165"/>
                    </a:lnTo>
                    <a:lnTo>
                      <a:pt x="348" y="165"/>
                    </a:lnTo>
                    <a:lnTo>
                      <a:pt x="335" y="171"/>
                    </a:lnTo>
                    <a:lnTo>
                      <a:pt x="348" y="177"/>
                    </a:lnTo>
                    <a:lnTo>
                      <a:pt x="342" y="177"/>
                    </a:lnTo>
                    <a:lnTo>
                      <a:pt x="345" y="193"/>
                    </a:lnTo>
                    <a:lnTo>
                      <a:pt x="335" y="174"/>
                    </a:lnTo>
                    <a:lnTo>
                      <a:pt x="329" y="187"/>
                    </a:lnTo>
                    <a:lnTo>
                      <a:pt x="316" y="196"/>
                    </a:lnTo>
                    <a:lnTo>
                      <a:pt x="323" y="222"/>
                    </a:lnTo>
                    <a:lnTo>
                      <a:pt x="320" y="231"/>
                    </a:lnTo>
                    <a:lnTo>
                      <a:pt x="326" y="228"/>
                    </a:lnTo>
                    <a:lnTo>
                      <a:pt x="323" y="231"/>
                    </a:lnTo>
                    <a:lnTo>
                      <a:pt x="329" y="231"/>
                    </a:lnTo>
                    <a:lnTo>
                      <a:pt x="320" y="231"/>
                    </a:lnTo>
                    <a:lnTo>
                      <a:pt x="304" y="272"/>
                    </a:lnTo>
                    <a:lnTo>
                      <a:pt x="320" y="304"/>
                    </a:lnTo>
                    <a:lnTo>
                      <a:pt x="310" y="329"/>
                    </a:lnTo>
                    <a:lnTo>
                      <a:pt x="320" y="377"/>
                    </a:lnTo>
                    <a:lnTo>
                      <a:pt x="304" y="421"/>
                    </a:lnTo>
                    <a:lnTo>
                      <a:pt x="297" y="452"/>
                    </a:lnTo>
                    <a:lnTo>
                      <a:pt x="304" y="468"/>
                    </a:lnTo>
                    <a:lnTo>
                      <a:pt x="285" y="522"/>
                    </a:lnTo>
                    <a:lnTo>
                      <a:pt x="263" y="547"/>
                    </a:lnTo>
                    <a:lnTo>
                      <a:pt x="256" y="582"/>
                    </a:lnTo>
                    <a:lnTo>
                      <a:pt x="231" y="601"/>
                    </a:lnTo>
                    <a:lnTo>
                      <a:pt x="187" y="614"/>
                    </a:lnTo>
                    <a:lnTo>
                      <a:pt x="180" y="611"/>
                    </a:lnTo>
                    <a:lnTo>
                      <a:pt x="165" y="598"/>
                    </a:lnTo>
                    <a:lnTo>
                      <a:pt x="146" y="595"/>
                    </a:lnTo>
                    <a:lnTo>
                      <a:pt x="136" y="582"/>
                    </a:lnTo>
                    <a:lnTo>
                      <a:pt x="117" y="576"/>
                    </a:lnTo>
                    <a:lnTo>
                      <a:pt x="111" y="550"/>
                    </a:lnTo>
                    <a:lnTo>
                      <a:pt x="101" y="541"/>
                    </a:lnTo>
                    <a:lnTo>
                      <a:pt x="67" y="528"/>
                    </a:lnTo>
                    <a:lnTo>
                      <a:pt x="22" y="522"/>
                    </a:lnTo>
                    <a:lnTo>
                      <a:pt x="0" y="494"/>
                    </a:lnTo>
                    <a:lnTo>
                      <a:pt x="0" y="1417"/>
                    </a:lnTo>
                    <a:lnTo>
                      <a:pt x="263" y="1417"/>
                    </a:lnTo>
                    <a:lnTo>
                      <a:pt x="263" y="1632"/>
                    </a:lnTo>
                    <a:lnTo>
                      <a:pt x="933" y="1632"/>
                    </a:lnTo>
                    <a:lnTo>
                      <a:pt x="946" y="1629"/>
                    </a:lnTo>
                    <a:lnTo>
                      <a:pt x="943" y="1619"/>
                    </a:lnTo>
                    <a:lnTo>
                      <a:pt x="952" y="1619"/>
                    </a:lnTo>
                    <a:lnTo>
                      <a:pt x="955" y="1607"/>
                    </a:lnTo>
                    <a:lnTo>
                      <a:pt x="968" y="1607"/>
                    </a:lnTo>
                    <a:lnTo>
                      <a:pt x="977" y="1591"/>
                    </a:lnTo>
                    <a:lnTo>
                      <a:pt x="984" y="1591"/>
                    </a:lnTo>
                    <a:lnTo>
                      <a:pt x="1003" y="1597"/>
                    </a:lnTo>
                    <a:lnTo>
                      <a:pt x="1018" y="1600"/>
                    </a:lnTo>
                    <a:lnTo>
                      <a:pt x="1037" y="1594"/>
                    </a:lnTo>
                    <a:lnTo>
                      <a:pt x="1047" y="1591"/>
                    </a:lnTo>
                    <a:lnTo>
                      <a:pt x="1050" y="1597"/>
                    </a:lnTo>
                    <a:lnTo>
                      <a:pt x="1060" y="1597"/>
                    </a:lnTo>
                    <a:lnTo>
                      <a:pt x="1069" y="1600"/>
                    </a:lnTo>
                    <a:lnTo>
                      <a:pt x="1075" y="1607"/>
                    </a:lnTo>
                    <a:lnTo>
                      <a:pt x="1098" y="1607"/>
                    </a:lnTo>
                    <a:lnTo>
                      <a:pt x="1110" y="1610"/>
                    </a:lnTo>
                    <a:lnTo>
                      <a:pt x="1120" y="1619"/>
                    </a:lnTo>
                    <a:lnTo>
                      <a:pt x="1126" y="1626"/>
                    </a:lnTo>
                    <a:lnTo>
                      <a:pt x="1129" y="1635"/>
                    </a:lnTo>
                    <a:lnTo>
                      <a:pt x="1132" y="1645"/>
                    </a:lnTo>
                    <a:lnTo>
                      <a:pt x="1135" y="1657"/>
                    </a:lnTo>
                    <a:lnTo>
                      <a:pt x="1145" y="1651"/>
                    </a:lnTo>
                    <a:lnTo>
                      <a:pt x="1148" y="1645"/>
                    </a:lnTo>
                    <a:lnTo>
                      <a:pt x="1158" y="1635"/>
                    </a:lnTo>
                    <a:lnTo>
                      <a:pt x="1167" y="1626"/>
                    </a:lnTo>
                    <a:lnTo>
                      <a:pt x="1170" y="1632"/>
                    </a:lnTo>
                    <a:lnTo>
                      <a:pt x="1180" y="1635"/>
                    </a:lnTo>
                    <a:lnTo>
                      <a:pt x="1196" y="1632"/>
                    </a:lnTo>
                    <a:lnTo>
                      <a:pt x="1196" y="1623"/>
                    </a:lnTo>
                    <a:lnTo>
                      <a:pt x="1205" y="1613"/>
                    </a:lnTo>
                    <a:lnTo>
                      <a:pt x="1196" y="1613"/>
                    </a:lnTo>
                    <a:lnTo>
                      <a:pt x="1192" y="1600"/>
                    </a:lnTo>
                    <a:lnTo>
                      <a:pt x="1192" y="1591"/>
                    </a:lnTo>
                    <a:lnTo>
                      <a:pt x="1205" y="1591"/>
                    </a:lnTo>
                    <a:lnTo>
                      <a:pt x="1218" y="1588"/>
                    </a:lnTo>
                    <a:lnTo>
                      <a:pt x="1227" y="1581"/>
                    </a:lnTo>
                    <a:lnTo>
                      <a:pt x="1237" y="1572"/>
                    </a:lnTo>
                    <a:lnTo>
                      <a:pt x="1249" y="1578"/>
                    </a:lnTo>
                    <a:lnTo>
                      <a:pt x="1259" y="1588"/>
                    </a:lnTo>
                    <a:lnTo>
                      <a:pt x="1271" y="1581"/>
                    </a:lnTo>
                    <a:lnTo>
                      <a:pt x="1284" y="1585"/>
                    </a:lnTo>
                    <a:lnTo>
                      <a:pt x="1290" y="1585"/>
                    </a:lnTo>
                    <a:lnTo>
                      <a:pt x="1297" y="1581"/>
                    </a:lnTo>
                    <a:lnTo>
                      <a:pt x="1303" y="1575"/>
                    </a:lnTo>
                    <a:lnTo>
                      <a:pt x="1316" y="1578"/>
                    </a:lnTo>
                    <a:lnTo>
                      <a:pt x="1328" y="1578"/>
                    </a:lnTo>
                    <a:lnTo>
                      <a:pt x="1328" y="1572"/>
                    </a:lnTo>
                    <a:lnTo>
                      <a:pt x="1319" y="1559"/>
                    </a:lnTo>
                    <a:lnTo>
                      <a:pt x="1309" y="1528"/>
                    </a:lnTo>
                    <a:lnTo>
                      <a:pt x="1303" y="1506"/>
                    </a:lnTo>
                    <a:lnTo>
                      <a:pt x="1297" y="1493"/>
                    </a:lnTo>
                    <a:lnTo>
                      <a:pt x="1287" y="1499"/>
                    </a:lnTo>
                    <a:lnTo>
                      <a:pt x="1294" y="1490"/>
                    </a:lnTo>
                    <a:lnTo>
                      <a:pt x="1284" y="1487"/>
                    </a:lnTo>
                    <a:lnTo>
                      <a:pt x="1290" y="1477"/>
                    </a:lnTo>
                    <a:lnTo>
                      <a:pt x="1284" y="1468"/>
                    </a:lnTo>
                    <a:lnTo>
                      <a:pt x="1294" y="1464"/>
                    </a:lnTo>
                    <a:lnTo>
                      <a:pt x="1284" y="1455"/>
                    </a:lnTo>
                    <a:lnTo>
                      <a:pt x="1284" y="1449"/>
                    </a:lnTo>
                    <a:lnTo>
                      <a:pt x="1300" y="1464"/>
                    </a:lnTo>
                    <a:lnTo>
                      <a:pt x="1290" y="1439"/>
                    </a:lnTo>
                    <a:lnTo>
                      <a:pt x="1287" y="1449"/>
                    </a:lnTo>
                    <a:lnTo>
                      <a:pt x="1294" y="1427"/>
                    </a:lnTo>
                    <a:lnTo>
                      <a:pt x="1287" y="1423"/>
                    </a:lnTo>
                    <a:lnTo>
                      <a:pt x="1290" y="1398"/>
                    </a:lnTo>
                    <a:lnTo>
                      <a:pt x="1284" y="1398"/>
                    </a:lnTo>
                    <a:lnTo>
                      <a:pt x="1297" y="1357"/>
                    </a:lnTo>
                    <a:lnTo>
                      <a:pt x="1290" y="1357"/>
                    </a:lnTo>
                    <a:lnTo>
                      <a:pt x="1284" y="1344"/>
                    </a:lnTo>
                    <a:lnTo>
                      <a:pt x="1281" y="1360"/>
                    </a:lnTo>
                    <a:lnTo>
                      <a:pt x="1284" y="1347"/>
                    </a:lnTo>
                    <a:lnTo>
                      <a:pt x="1275" y="1347"/>
                    </a:lnTo>
                    <a:lnTo>
                      <a:pt x="1281" y="1341"/>
                    </a:lnTo>
                    <a:lnTo>
                      <a:pt x="1268" y="1335"/>
                    </a:lnTo>
                    <a:lnTo>
                      <a:pt x="1268" y="1319"/>
                    </a:lnTo>
                    <a:lnTo>
                      <a:pt x="1278" y="1310"/>
                    </a:lnTo>
                    <a:lnTo>
                      <a:pt x="1262" y="1316"/>
                    </a:lnTo>
                    <a:lnTo>
                      <a:pt x="1275" y="1310"/>
                    </a:lnTo>
                    <a:lnTo>
                      <a:pt x="1271" y="1297"/>
                    </a:lnTo>
                    <a:lnTo>
                      <a:pt x="1243" y="1287"/>
                    </a:lnTo>
                    <a:lnTo>
                      <a:pt x="1249" y="1284"/>
                    </a:lnTo>
                    <a:lnTo>
                      <a:pt x="1233" y="1265"/>
                    </a:lnTo>
                    <a:lnTo>
                      <a:pt x="1237" y="1253"/>
                    </a:lnTo>
                    <a:lnTo>
                      <a:pt x="1230" y="1249"/>
                    </a:lnTo>
                    <a:lnTo>
                      <a:pt x="1227" y="1253"/>
                    </a:lnTo>
                    <a:lnTo>
                      <a:pt x="1230" y="1246"/>
                    </a:lnTo>
                    <a:lnTo>
                      <a:pt x="1211" y="1237"/>
                    </a:lnTo>
                    <a:lnTo>
                      <a:pt x="1211" y="1240"/>
                    </a:lnTo>
                    <a:lnTo>
                      <a:pt x="1199" y="1227"/>
                    </a:lnTo>
                    <a:lnTo>
                      <a:pt x="1186" y="1192"/>
                    </a:lnTo>
                    <a:lnTo>
                      <a:pt x="1177" y="1189"/>
                    </a:lnTo>
                    <a:lnTo>
                      <a:pt x="1177" y="1177"/>
                    </a:lnTo>
                    <a:lnTo>
                      <a:pt x="1173" y="1186"/>
                    </a:lnTo>
                    <a:lnTo>
                      <a:pt x="1173" y="1177"/>
                    </a:lnTo>
                    <a:lnTo>
                      <a:pt x="1164" y="1177"/>
                    </a:lnTo>
                    <a:lnTo>
                      <a:pt x="1170" y="1186"/>
                    </a:lnTo>
                    <a:lnTo>
                      <a:pt x="1158" y="1180"/>
                    </a:lnTo>
                    <a:lnTo>
                      <a:pt x="1158" y="1186"/>
                    </a:lnTo>
                    <a:lnTo>
                      <a:pt x="1148" y="1180"/>
                    </a:lnTo>
                    <a:lnTo>
                      <a:pt x="1148" y="1186"/>
                    </a:lnTo>
                    <a:lnTo>
                      <a:pt x="1113" y="1139"/>
                    </a:lnTo>
                    <a:lnTo>
                      <a:pt x="1104" y="1148"/>
                    </a:lnTo>
                    <a:lnTo>
                      <a:pt x="1094" y="1132"/>
                    </a:lnTo>
                    <a:lnTo>
                      <a:pt x="1101" y="1129"/>
                    </a:lnTo>
                    <a:lnTo>
                      <a:pt x="1091" y="1113"/>
                    </a:lnTo>
                    <a:lnTo>
                      <a:pt x="1098" y="1107"/>
                    </a:lnTo>
                    <a:lnTo>
                      <a:pt x="1088" y="1079"/>
                    </a:lnTo>
                    <a:lnTo>
                      <a:pt x="1094" y="1079"/>
                    </a:lnTo>
                    <a:lnTo>
                      <a:pt x="1098" y="1056"/>
                    </a:lnTo>
                    <a:lnTo>
                      <a:pt x="1091" y="1044"/>
                    </a:lnTo>
                    <a:lnTo>
                      <a:pt x="1091" y="1050"/>
                    </a:lnTo>
                    <a:lnTo>
                      <a:pt x="1085" y="1050"/>
                    </a:lnTo>
                    <a:lnTo>
                      <a:pt x="1082" y="1038"/>
                    </a:lnTo>
                    <a:lnTo>
                      <a:pt x="1088" y="1041"/>
                    </a:lnTo>
                    <a:lnTo>
                      <a:pt x="1091" y="1038"/>
                    </a:lnTo>
                    <a:lnTo>
                      <a:pt x="1085" y="1025"/>
                    </a:lnTo>
                    <a:lnTo>
                      <a:pt x="1085" y="1034"/>
                    </a:lnTo>
                    <a:lnTo>
                      <a:pt x="1082" y="1025"/>
                    </a:lnTo>
                    <a:lnTo>
                      <a:pt x="1075" y="1022"/>
                    </a:lnTo>
                    <a:lnTo>
                      <a:pt x="1072" y="1031"/>
                    </a:lnTo>
                    <a:lnTo>
                      <a:pt x="1082" y="1044"/>
                    </a:lnTo>
                    <a:lnTo>
                      <a:pt x="1075" y="1041"/>
                    </a:lnTo>
                    <a:lnTo>
                      <a:pt x="1082" y="1053"/>
                    </a:lnTo>
                    <a:lnTo>
                      <a:pt x="1044" y="1028"/>
                    </a:lnTo>
                    <a:lnTo>
                      <a:pt x="1031" y="1006"/>
                    </a:lnTo>
                    <a:lnTo>
                      <a:pt x="1028" y="1012"/>
                    </a:lnTo>
                    <a:lnTo>
                      <a:pt x="1018" y="1025"/>
                    </a:lnTo>
                    <a:lnTo>
                      <a:pt x="1028" y="1044"/>
                    </a:lnTo>
                    <a:lnTo>
                      <a:pt x="1031" y="1053"/>
                    </a:lnTo>
                    <a:lnTo>
                      <a:pt x="1028" y="1050"/>
                    </a:lnTo>
                    <a:lnTo>
                      <a:pt x="1012" y="1031"/>
                    </a:lnTo>
                    <a:lnTo>
                      <a:pt x="993" y="1050"/>
                    </a:lnTo>
                    <a:lnTo>
                      <a:pt x="1003" y="1031"/>
                    </a:lnTo>
                    <a:lnTo>
                      <a:pt x="993" y="1031"/>
                    </a:lnTo>
                    <a:lnTo>
                      <a:pt x="996" y="1028"/>
                    </a:lnTo>
                    <a:lnTo>
                      <a:pt x="993" y="1022"/>
                    </a:lnTo>
                    <a:lnTo>
                      <a:pt x="984" y="1025"/>
                    </a:lnTo>
                    <a:lnTo>
                      <a:pt x="993" y="1019"/>
                    </a:lnTo>
                    <a:lnTo>
                      <a:pt x="977" y="981"/>
                    </a:lnTo>
                    <a:lnTo>
                      <a:pt x="984" y="952"/>
                    </a:lnTo>
                    <a:lnTo>
                      <a:pt x="981" y="958"/>
                    </a:lnTo>
                    <a:lnTo>
                      <a:pt x="971" y="946"/>
                    </a:lnTo>
                    <a:lnTo>
                      <a:pt x="968" y="952"/>
                    </a:lnTo>
                    <a:lnTo>
                      <a:pt x="968" y="927"/>
                    </a:lnTo>
                    <a:lnTo>
                      <a:pt x="958" y="933"/>
                    </a:lnTo>
                    <a:lnTo>
                      <a:pt x="958" y="924"/>
                    </a:lnTo>
                    <a:lnTo>
                      <a:pt x="958" y="924"/>
                    </a:lnTo>
                    <a:lnTo>
                      <a:pt x="962" y="911"/>
                    </a:lnTo>
                    <a:lnTo>
                      <a:pt x="952" y="902"/>
                    </a:lnTo>
                    <a:lnTo>
                      <a:pt x="943" y="905"/>
                    </a:lnTo>
                    <a:lnTo>
                      <a:pt x="946" y="895"/>
                    </a:lnTo>
                    <a:lnTo>
                      <a:pt x="927" y="895"/>
                    </a:lnTo>
                    <a:lnTo>
                      <a:pt x="924" y="886"/>
                    </a:lnTo>
                    <a:lnTo>
                      <a:pt x="930" y="886"/>
                    </a:lnTo>
                    <a:lnTo>
                      <a:pt x="917" y="876"/>
                    </a:lnTo>
                    <a:lnTo>
                      <a:pt x="920" y="870"/>
                    </a:lnTo>
                    <a:lnTo>
                      <a:pt x="911" y="864"/>
                    </a:lnTo>
                    <a:lnTo>
                      <a:pt x="920" y="860"/>
                    </a:lnTo>
                    <a:lnTo>
                      <a:pt x="914" y="854"/>
                    </a:lnTo>
                    <a:lnTo>
                      <a:pt x="920" y="857"/>
                    </a:lnTo>
                    <a:lnTo>
                      <a:pt x="924" y="851"/>
                    </a:lnTo>
                    <a:lnTo>
                      <a:pt x="939" y="864"/>
                    </a:lnTo>
                    <a:lnTo>
                      <a:pt x="920" y="835"/>
                    </a:lnTo>
                    <a:lnTo>
                      <a:pt x="917" y="838"/>
                    </a:lnTo>
                    <a:lnTo>
                      <a:pt x="917" y="832"/>
                    </a:lnTo>
                    <a:lnTo>
                      <a:pt x="908" y="832"/>
                    </a:lnTo>
                    <a:lnTo>
                      <a:pt x="905" y="819"/>
                    </a:lnTo>
                    <a:lnTo>
                      <a:pt x="898" y="819"/>
                    </a:lnTo>
                    <a:lnTo>
                      <a:pt x="895" y="819"/>
                    </a:lnTo>
                    <a:lnTo>
                      <a:pt x="895" y="832"/>
                    </a:lnTo>
                    <a:lnTo>
                      <a:pt x="886" y="829"/>
                    </a:lnTo>
                    <a:lnTo>
                      <a:pt x="876" y="816"/>
                    </a:lnTo>
                    <a:lnTo>
                      <a:pt x="879" y="813"/>
                    </a:lnTo>
                    <a:lnTo>
                      <a:pt x="879" y="813"/>
                    </a:lnTo>
                    <a:lnTo>
                      <a:pt x="867" y="803"/>
                    </a:lnTo>
                    <a:lnTo>
                      <a:pt x="848" y="807"/>
                    </a:lnTo>
                    <a:lnTo>
                      <a:pt x="845" y="788"/>
                    </a:lnTo>
                    <a:lnTo>
                      <a:pt x="835" y="788"/>
                    </a:lnTo>
                    <a:lnTo>
                      <a:pt x="841" y="800"/>
                    </a:lnTo>
                    <a:lnTo>
                      <a:pt x="829" y="797"/>
                    </a:lnTo>
                    <a:lnTo>
                      <a:pt x="813" y="781"/>
                    </a:lnTo>
                    <a:lnTo>
                      <a:pt x="826" y="788"/>
                    </a:lnTo>
                    <a:lnTo>
                      <a:pt x="810" y="753"/>
                    </a:lnTo>
                    <a:lnTo>
                      <a:pt x="810" y="762"/>
                    </a:lnTo>
                    <a:lnTo>
                      <a:pt x="784" y="766"/>
                    </a:lnTo>
                    <a:lnTo>
                      <a:pt x="775" y="740"/>
                    </a:lnTo>
                    <a:lnTo>
                      <a:pt x="772" y="753"/>
                    </a:lnTo>
                    <a:lnTo>
                      <a:pt x="762" y="753"/>
                    </a:lnTo>
                    <a:lnTo>
                      <a:pt x="756" y="740"/>
                    </a:lnTo>
                    <a:lnTo>
                      <a:pt x="728" y="731"/>
                    </a:lnTo>
                    <a:lnTo>
                      <a:pt x="712" y="712"/>
                    </a:lnTo>
                    <a:lnTo>
                      <a:pt x="718" y="683"/>
                    </a:lnTo>
                    <a:lnTo>
                      <a:pt x="705" y="683"/>
                    </a:lnTo>
                    <a:lnTo>
                      <a:pt x="686" y="649"/>
                    </a:lnTo>
                    <a:lnTo>
                      <a:pt x="702" y="604"/>
                    </a:lnTo>
                    <a:lnTo>
                      <a:pt x="696" y="604"/>
                    </a:lnTo>
                    <a:lnTo>
                      <a:pt x="696" y="582"/>
                    </a:lnTo>
                    <a:lnTo>
                      <a:pt x="680" y="554"/>
                    </a:lnTo>
                    <a:lnTo>
                      <a:pt x="683" y="541"/>
                    </a:lnTo>
                    <a:lnTo>
                      <a:pt x="671" y="541"/>
                    </a:lnTo>
                    <a:lnTo>
                      <a:pt x="639" y="500"/>
                    </a:lnTo>
                    <a:lnTo>
                      <a:pt x="639" y="487"/>
                    </a:lnTo>
                    <a:lnTo>
                      <a:pt x="645" y="487"/>
                    </a:lnTo>
                    <a:lnTo>
                      <a:pt x="645" y="468"/>
                    </a:lnTo>
                    <a:lnTo>
                      <a:pt x="633" y="452"/>
                    </a:lnTo>
                    <a:lnTo>
                      <a:pt x="630" y="424"/>
                    </a:lnTo>
                    <a:lnTo>
                      <a:pt x="620" y="414"/>
                    </a:lnTo>
                    <a:lnTo>
                      <a:pt x="633" y="395"/>
                    </a:lnTo>
                    <a:lnTo>
                      <a:pt x="633" y="395"/>
                    </a:lnTo>
                    <a:lnTo>
                      <a:pt x="626" y="395"/>
                    </a:lnTo>
                    <a:lnTo>
                      <a:pt x="623" y="383"/>
                    </a:lnTo>
                    <a:lnTo>
                      <a:pt x="633" y="370"/>
                    </a:lnTo>
                    <a:lnTo>
                      <a:pt x="630" y="370"/>
                    </a:lnTo>
                    <a:lnTo>
                      <a:pt x="623" y="358"/>
                    </a:lnTo>
                    <a:lnTo>
                      <a:pt x="607" y="358"/>
                    </a:lnTo>
                    <a:lnTo>
                      <a:pt x="595" y="342"/>
                    </a:lnTo>
                    <a:lnTo>
                      <a:pt x="576" y="335"/>
                    </a:lnTo>
                    <a:lnTo>
                      <a:pt x="563" y="301"/>
                    </a:lnTo>
                    <a:lnTo>
                      <a:pt x="547" y="313"/>
                    </a:lnTo>
                    <a:lnTo>
                      <a:pt x="538" y="307"/>
                    </a:lnTo>
                    <a:lnTo>
                      <a:pt x="531" y="323"/>
                    </a:lnTo>
                    <a:lnTo>
                      <a:pt x="516" y="332"/>
                    </a:lnTo>
                    <a:lnTo>
                      <a:pt x="503" y="323"/>
                    </a:lnTo>
                    <a:lnTo>
                      <a:pt x="494" y="285"/>
                    </a:lnTo>
                    <a:lnTo>
                      <a:pt x="481" y="266"/>
                    </a:lnTo>
                    <a:lnTo>
                      <a:pt x="484" y="237"/>
                    </a:lnTo>
                    <a:lnTo>
                      <a:pt x="478" y="212"/>
                    </a:lnTo>
                    <a:lnTo>
                      <a:pt x="481" y="187"/>
                    </a:lnTo>
                    <a:lnTo>
                      <a:pt x="465" y="193"/>
                    </a:lnTo>
                    <a:lnTo>
                      <a:pt x="471" y="168"/>
                    </a:lnTo>
                    <a:lnTo>
                      <a:pt x="456" y="158"/>
                    </a:lnTo>
                    <a:lnTo>
                      <a:pt x="456" y="146"/>
                    </a:lnTo>
                    <a:lnTo>
                      <a:pt x="443" y="142"/>
                    </a:lnTo>
                    <a:lnTo>
                      <a:pt x="440" y="123"/>
                    </a:lnTo>
                    <a:lnTo>
                      <a:pt x="456" y="111"/>
                    </a:lnTo>
                    <a:lnTo>
                      <a:pt x="443" y="105"/>
                    </a:lnTo>
                    <a:lnTo>
                      <a:pt x="430" y="108"/>
                    </a:lnTo>
                    <a:lnTo>
                      <a:pt x="424" y="101"/>
                    </a:lnTo>
                    <a:lnTo>
                      <a:pt x="424" y="60"/>
                    </a:lnTo>
                    <a:lnTo>
                      <a:pt x="411" y="29"/>
                    </a:lnTo>
                    <a:lnTo>
                      <a:pt x="405" y="29"/>
                    </a:lnTo>
                    <a:lnTo>
                      <a:pt x="399" y="16"/>
                    </a:lnTo>
                    <a:lnTo>
                      <a:pt x="399" y="22"/>
                    </a:lnTo>
                    <a:lnTo>
                      <a:pt x="389" y="29"/>
                    </a:lnTo>
                    <a:lnTo>
                      <a:pt x="402" y="6"/>
                    </a:lnTo>
                    <a:lnTo>
                      <a:pt x="399" y="3"/>
                    </a:lnTo>
                    <a:lnTo>
                      <a:pt x="396" y="0"/>
                    </a:lnTo>
                    <a:close/>
                  </a:path>
                </a:pathLst>
              </a:custGeom>
              <a:solidFill>
                <a:schemeClr val="accent2">
                  <a:lumMod val="75000"/>
                </a:schemeClr>
              </a:solidFill>
              <a:ln w="0" cap="flat">
                <a:solidFill>
                  <a:schemeClr val="bg1">
                    <a:lumMod val="50000"/>
                  </a:schemeClr>
                </a:solidFill>
                <a:prstDash val="solid"/>
                <a:miter lim="800000"/>
                <a:headEnd/>
                <a:tailEnd/>
              </a:ln>
            </p:spPr>
            <p:txBody>
              <a:bodyPr/>
              <a:lstStyle/>
              <a:p>
                <a:pPr fontAlgn="auto">
                  <a:spcBef>
                    <a:spcPts val="0"/>
                  </a:spcBef>
                  <a:spcAft>
                    <a:spcPts val="0"/>
                  </a:spcAft>
                  <a:defRPr/>
                </a:pPr>
                <a:endParaRPr lang="en-US">
                  <a:latin typeface="+mn-lt"/>
                  <a:cs typeface="+mn-cs"/>
                </a:endParaRPr>
              </a:p>
            </p:txBody>
          </p:sp>
          <p:sp>
            <p:nvSpPr>
              <p:cNvPr id="16" name="Freeform 10"/>
              <p:cNvSpPr>
                <a:spLocks/>
              </p:cNvSpPr>
              <p:nvPr/>
            </p:nvSpPr>
            <p:spPr bwMode="auto">
              <a:xfrm>
                <a:off x="4107" y="1406"/>
                <a:ext cx="35" cy="101"/>
              </a:xfrm>
              <a:custGeom>
                <a:avLst/>
                <a:gdLst>
                  <a:gd name="T0" fmla="*/ 15 w 34"/>
                  <a:gd name="T1" fmla="*/ 9 h 101"/>
                  <a:gd name="T2" fmla="*/ 28 w 34"/>
                  <a:gd name="T3" fmla="*/ 28 h 101"/>
                  <a:gd name="T4" fmla="*/ 6 w 34"/>
                  <a:gd name="T5" fmla="*/ 51 h 101"/>
                  <a:gd name="T6" fmla="*/ 9 w 34"/>
                  <a:gd name="T7" fmla="*/ 51 h 101"/>
                  <a:gd name="T8" fmla="*/ 6 w 34"/>
                  <a:gd name="T9" fmla="*/ 70 h 101"/>
                  <a:gd name="T10" fmla="*/ 0 w 34"/>
                  <a:gd name="T11" fmla="*/ 82 h 101"/>
                  <a:gd name="T12" fmla="*/ 9 w 34"/>
                  <a:gd name="T13" fmla="*/ 101 h 101"/>
                  <a:gd name="T14" fmla="*/ 34 w 34"/>
                  <a:gd name="T15" fmla="*/ 28 h 101"/>
                  <a:gd name="T16" fmla="*/ 28 w 34"/>
                  <a:gd name="T17" fmla="*/ 19 h 101"/>
                  <a:gd name="T18" fmla="*/ 28 w 34"/>
                  <a:gd name="T19" fmla="*/ 0 h 101"/>
                  <a:gd name="T20" fmla="*/ 15 w 34"/>
                  <a:gd name="T21"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101">
                    <a:moveTo>
                      <a:pt x="15" y="9"/>
                    </a:moveTo>
                    <a:lnTo>
                      <a:pt x="28" y="28"/>
                    </a:lnTo>
                    <a:lnTo>
                      <a:pt x="6" y="51"/>
                    </a:lnTo>
                    <a:lnTo>
                      <a:pt x="9" y="51"/>
                    </a:lnTo>
                    <a:lnTo>
                      <a:pt x="6" y="70"/>
                    </a:lnTo>
                    <a:lnTo>
                      <a:pt x="0" y="82"/>
                    </a:lnTo>
                    <a:lnTo>
                      <a:pt x="9" y="101"/>
                    </a:lnTo>
                    <a:lnTo>
                      <a:pt x="34" y="28"/>
                    </a:lnTo>
                    <a:lnTo>
                      <a:pt x="28" y="19"/>
                    </a:lnTo>
                    <a:lnTo>
                      <a:pt x="28" y="0"/>
                    </a:lnTo>
                    <a:lnTo>
                      <a:pt x="15" y="9"/>
                    </a:lnTo>
                    <a:close/>
                  </a:path>
                </a:pathLst>
              </a:custGeom>
              <a:solidFill>
                <a:srgbClr val="D3D3D3"/>
              </a:solidFill>
              <a:ln w="0" cap="flat">
                <a:solidFill>
                  <a:schemeClr val="bg1">
                    <a:lumMod val="50000"/>
                  </a:schemeClr>
                </a:solidFill>
                <a:prstDash val="solid"/>
                <a:miter lim="800000"/>
                <a:headEnd/>
                <a:tailEnd/>
              </a:ln>
            </p:spPr>
            <p:txBody>
              <a:bodyPr/>
              <a:lstStyle/>
              <a:p>
                <a:pPr fontAlgn="auto">
                  <a:spcBef>
                    <a:spcPts val="0"/>
                  </a:spcBef>
                  <a:spcAft>
                    <a:spcPts val="0"/>
                  </a:spcAft>
                  <a:defRPr/>
                </a:pPr>
                <a:endParaRPr lang="en-US">
                  <a:latin typeface="+mn-lt"/>
                  <a:cs typeface="+mn-cs"/>
                </a:endParaRPr>
              </a:p>
            </p:txBody>
          </p:sp>
          <p:sp>
            <p:nvSpPr>
              <p:cNvPr id="17" name="Freeform 11"/>
              <p:cNvSpPr>
                <a:spLocks/>
              </p:cNvSpPr>
              <p:nvPr/>
            </p:nvSpPr>
            <p:spPr bwMode="auto">
              <a:xfrm>
                <a:off x="2940" y="660"/>
                <a:ext cx="50" cy="28"/>
              </a:xfrm>
              <a:custGeom>
                <a:avLst/>
                <a:gdLst>
                  <a:gd name="T0" fmla="*/ 19 w 50"/>
                  <a:gd name="T1" fmla="*/ 22 h 28"/>
                  <a:gd name="T2" fmla="*/ 28 w 50"/>
                  <a:gd name="T3" fmla="*/ 25 h 28"/>
                  <a:gd name="T4" fmla="*/ 35 w 50"/>
                  <a:gd name="T5" fmla="*/ 9 h 28"/>
                  <a:gd name="T6" fmla="*/ 38 w 50"/>
                  <a:gd name="T7" fmla="*/ 15 h 28"/>
                  <a:gd name="T8" fmla="*/ 50 w 50"/>
                  <a:gd name="T9" fmla="*/ 12 h 28"/>
                  <a:gd name="T10" fmla="*/ 35 w 50"/>
                  <a:gd name="T11" fmla="*/ 0 h 28"/>
                  <a:gd name="T12" fmla="*/ 12 w 50"/>
                  <a:gd name="T13" fmla="*/ 9 h 28"/>
                  <a:gd name="T14" fmla="*/ 0 w 50"/>
                  <a:gd name="T15" fmla="*/ 22 h 28"/>
                  <a:gd name="T16" fmla="*/ 12 w 50"/>
                  <a:gd name="T17" fmla="*/ 28 h 28"/>
                  <a:gd name="T18" fmla="*/ 19 w 50"/>
                  <a:gd name="T1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8">
                    <a:moveTo>
                      <a:pt x="19" y="22"/>
                    </a:moveTo>
                    <a:lnTo>
                      <a:pt x="28" y="25"/>
                    </a:lnTo>
                    <a:lnTo>
                      <a:pt x="35" y="9"/>
                    </a:lnTo>
                    <a:lnTo>
                      <a:pt x="38" y="15"/>
                    </a:lnTo>
                    <a:lnTo>
                      <a:pt x="50" y="12"/>
                    </a:lnTo>
                    <a:lnTo>
                      <a:pt x="35" y="0"/>
                    </a:lnTo>
                    <a:lnTo>
                      <a:pt x="12" y="9"/>
                    </a:lnTo>
                    <a:lnTo>
                      <a:pt x="0" y="22"/>
                    </a:lnTo>
                    <a:lnTo>
                      <a:pt x="12" y="28"/>
                    </a:lnTo>
                    <a:lnTo>
                      <a:pt x="19" y="22"/>
                    </a:lnTo>
                    <a:close/>
                  </a:path>
                </a:pathLst>
              </a:custGeom>
              <a:solidFill>
                <a:srgbClr val="D3D3D3"/>
              </a:solidFill>
              <a:ln w="0" cap="flat">
                <a:solidFill>
                  <a:schemeClr val="bg1">
                    <a:lumMod val="50000"/>
                  </a:schemeClr>
                </a:solidFill>
                <a:prstDash val="solid"/>
                <a:miter lim="800000"/>
                <a:headEnd/>
                <a:tailEnd/>
              </a:ln>
            </p:spPr>
            <p:txBody>
              <a:bodyPr/>
              <a:lstStyle/>
              <a:p>
                <a:pPr fontAlgn="auto">
                  <a:spcBef>
                    <a:spcPts val="0"/>
                  </a:spcBef>
                  <a:spcAft>
                    <a:spcPts val="0"/>
                  </a:spcAft>
                  <a:defRPr/>
                </a:pPr>
                <a:endParaRPr lang="en-US">
                  <a:latin typeface="+mn-lt"/>
                  <a:cs typeface="+mn-cs"/>
                </a:endParaRPr>
              </a:p>
            </p:txBody>
          </p:sp>
          <p:sp>
            <p:nvSpPr>
              <p:cNvPr id="18" name="Freeform 12"/>
              <p:cNvSpPr>
                <a:spLocks noEditPoints="1"/>
              </p:cNvSpPr>
              <p:nvPr/>
            </p:nvSpPr>
            <p:spPr bwMode="auto">
              <a:xfrm>
                <a:off x="726" y="432"/>
                <a:ext cx="1351" cy="1992"/>
              </a:xfrm>
              <a:custGeom>
                <a:avLst/>
                <a:gdLst>
                  <a:gd name="T0" fmla="*/ 1319 w 1351"/>
                  <a:gd name="T1" fmla="*/ 88 h 1992"/>
                  <a:gd name="T2" fmla="*/ 1309 w 1351"/>
                  <a:gd name="T3" fmla="*/ 111 h 1992"/>
                  <a:gd name="T4" fmla="*/ 1297 w 1351"/>
                  <a:gd name="T5" fmla="*/ 136 h 1992"/>
                  <a:gd name="T6" fmla="*/ 1278 w 1351"/>
                  <a:gd name="T7" fmla="*/ 114 h 1992"/>
                  <a:gd name="T8" fmla="*/ 1268 w 1351"/>
                  <a:gd name="T9" fmla="*/ 76 h 1992"/>
                  <a:gd name="T10" fmla="*/ 1205 w 1351"/>
                  <a:gd name="T11" fmla="*/ 19 h 1992"/>
                  <a:gd name="T12" fmla="*/ 1173 w 1351"/>
                  <a:gd name="T13" fmla="*/ 16 h 1992"/>
                  <a:gd name="T14" fmla="*/ 1154 w 1351"/>
                  <a:gd name="T15" fmla="*/ 41 h 1992"/>
                  <a:gd name="T16" fmla="*/ 1123 w 1351"/>
                  <a:gd name="T17" fmla="*/ 41 h 1992"/>
                  <a:gd name="T18" fmla="*/ 1104 w 1351"/>
                  <a:gd name="T19" fmla="*/ 19 h 1992"/>
                  <a:gd name="T20" fmla="*/ 1101 w 1351"/>
                  <a:gd name="T21" fmla="*/ 57 h 1992"/>
                  <a:gd name="T22" fmla="*/ 1082 w 1351"/>
                  <a:gd name="T23" fmla="*/ 57 h 1992"/>
                  <a:gd name="T24" fmla="*/ 1056 w 1351"/>
                  <a:gd name="T25" fmla="*/ 76 h 1992"/>
                  <a:gd name="T26" fmla="*/ 1037 w 1351"/>
                  <a:gd name="T27" fmla="*/ 95 h 1992"/>
                  <a:gd name="T28" fmla="*/ 1063 w 1351"/>
                  <a:gd name="T29" fmla="*/ 123 h 1992"/>
                  <a:gd name="T30" fmla="*/ 1006 w 1351"/>
                  <a:gd name="T31" fmla="*/ 120 h 1992"/>
                  <a:gd name="T32" fmla="*/ 1028 w 1351"/>
                  <a:gd name="T33" fmla="*/ 136 h 1992"/>
                  <a:gd name="T34" fmla="*/ 1006 w 1351"/>
                  <a:gd name="T35" fmla="*/ 139 h 1992"/>
                  <a:gd name="T36" fmla="*/ 977 w 1351"/>
                  <a:gd name="T37" fmla="*/ 152 h 1992"/>
                  <a:gd name="T38" fmla="*/ 984 w 1351"/>
                  <a:gd name="T39" fmla="*/ 183 h 1992"/>
                  <a:gd name="T40" fmla="*/ 984 w 1351"/>
                  <a:gd name="T41" fmla="*/ 202 h 1992"/>
                  <a:gd name="T42" fmla="*/ 987 w 1351"/>
                  <a:gd name="T43" fmla="*/ 221 h 1992"/>
                  <a:gd name="T44" fmla="*/ 962 w 1351"/>
                  <a:gd name="T45" fmla="*/ 234 h 1992"/>
                  <a:gd name="T46" fmla="*/ 924 w 1351"/>
                  <a:gd name="T47" fmla="*/ 221 h 1992"/>
                  <a:gd name="T48" fmla="*/ 908 w 1351"/>
                  <a:gd name="T49" fmla="*/ 212 h 1992"/>
                  <a:gd name="T50" fmla="*/ 911 w 1351"/>
                  <a:gd name="T51" fmla="*/ 228 h 1992"/>
                  <a:gd name="T52" fmla="*/ 886 w 1351"/>
                  <a:gd name="T53" fmla="*/ 237 h 1992"/>
                  <a:gd name="T54" fmla="*/ 927 w 1351"/>
                  <a:gd name="T55" fmla="*/ 269 h 1992"/>
                  <a:gd name="T56" fmla="*/ 905 w 1351"/>
                  <a:gd name="T57" fmla="*/ 281 h 1992"/>
                  <a:gd name="T58" fmla="*/ 873 w 1351"/>
                  <a:gd name="T59" fmla="*/ 284 h 1992"/>
                  <a:gd name="T60" fmla="*/ 851 w 1351"/>
                  <a:gd name="T61" fmla="*/ 224 h 1992"/>
                  <a:gd name="T62" fmla="*/ 807 w 1351"/>
                  <a:gd name="T63" fmla="*/ 275 h 1992"/>
                  <a:gd name="T64" fmla="*/ 785 w 1351"/>
                  <a:gd name="T65" fmla="*/ 348 h 1992"/>
                  <a:gd name="T66" fmla="*/ 747 w 1351"/>
                  <a:gd name="T67" fmla="*/ 430 h 1992"/>
                  <a:gd name="T68" fmla="*/ 576 w 1351"/>
                  <a:gd name="T69" fmla="*/ 544 h 1992"/>
                  <a:gd name="T70" fmla="*/ 525 w 1351"/>
                  <a:gd name="T71" fmla="*/ 547 h 1992"/>
                  <a:gd name="T72" fmla="*/ 424 w 1351"/>
                  <a:gd name="T73" fmla="*/ 598 h 1992"/>
                  <a:gd name="T74" fmla="*/ 354 w 1351"/>
                  <a:gd name="T75" fmla="*/ 601 h 1992"/>
                  <a:gd name="T76" fmla="*/ 317 w 1351"/>
                  <a:gd name="T77" fmla="*/ 613 h 1992"/>
                  <a:gd name="T78" fmla="*/ 228 w 1351"/>
                  <a:gd name="T79" fmla="*/ 664 h 1992"/>
                  <a:gd name="T80" fmla="*/ 133 w 1351"/>
                  <a:gd name="T81" fmla="*/ 740 h 1992"/>
                  <a:gd name="T82" fmla="*/ 98 w 1351"/>
                  <a:gd name="T83" fmla="*/ 775 h 1992"/>
                  <a:gd name="T84" fmla="*/ 73 w 1351"/>
                  <a:gd name="T85" fmla="*/ 816 h 1992"/>
                  <a:gd name="T86" fmla="*/ 64 w 1351"/>
                  <a:gd name="T87" fmla="*/ 1012 h 1992"/>
                  <a:gd name="T88" fmla="*/ 95 w 1351"/>
                  <a:gd name="T89" fmla="*/ 1142 h 1992"/>
                  <a:gd name="T90" fmla="*/ 38 w 1351"/>
                  <a:gd name="T91" fmla="*/ 1072 h 1992"/>
                  <a:gd name="T92" fmla="*/ 57 w 1351"/>
                  <a:gd name="T93" fmla="*/ 1142 h 1992"/>
                  <a:gd name="T94" fmla="*/ 29 w 1351"/>
                  <a:gd name="T95" fmla="*/ 1097 h 1992"/>
                  <a:gd name="T96" fmla="*/ 133 w 1351"/>
                  <a:gd name="T97" fmla="*/ 1331 h 1992"/>
                  <a:gd name="T98" fmla="*/ 177 w 1351"/>
                  <a:gd name="T99" fmla="*/ 1527 h 1992"/>
                  <a:gd name="T100" fmla="*/ 231 w 1351"/>
                  <a:gd name="T101" fmla="*/ 1701 h 1992"/>
                  <a:gd name="T102" fmla="*/ 174 w 1351"/>
                  <a:gd name="T103" fmla="*/ 1885 h 1992"/>
                  <a:gd name="T104" fmla="*/ 291 w 1351"/>
                  <a:gd name="T105" fmla="*/ 1964 h 1992"/>
                  <a:gd name="T106" fmla="*/ 392 w 1351"/>
                  <a:gd name="T107" fmla="*/ 1992 h 1992"/>
                  <a:gd name="T108" fmla="*/ 424 w 1351"/>
                  <a:gd name="T109" fmla="*/ 1980 h 1992"/>
                  <a:gd name="T110" fmla="*/ 503 w 1351"/>
                  <a:gd name="T111" fmla="*/ 1926 h 1992"/>
                  <a:gd name="T112" fmla="*/ 551 w 1351"/>
                  <a:gd name="T113" fmla="*/ 1904 h 1992"/>
                  <a:gd name="T114" fmla="*/ 766 w 1351"/>
                  <a:gd name="T115" fmla="*/ 1856 h 1992"/>
                  <a:gd name="T116" fmla="*/ 860 w 1351"/>
                  <a:gd name="T117" fmla="*/ 1866 h 1992"/>
                  <a:gd name="T118" fmla="*/ 1003 w 1351"/>
                  <a:gd name="T119" fmla="*/ 1761 h 1992"/>
                  <a:gd name="T120" fmla="*/ 1015 w 1351"/>
                  <a:gd name="T121" fmla="*/ 228 h 1992"/>
                  <a:gd name="T122" fmla="*/ 0 w 1351"/>
                  <a:gd name="T123" fmla="*/ 1075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1" h="1992">
                    <a:moveTo>
                      <a:pt x="1351" y="1644"/>
                    </a:moveTo>
                    <a:lnTo>
                      <a:pt x="1351" y="1151"/>
                    </a:lnTo>
                    <a:lnTo>
                      <a:pt x="1351" y="1151"/>
                    </a:lnTo>
                    <a:lnTo>
                      <a:pt x="1351" y="95"/>
                    </a:lnTo>
                    <a:lnTo>
                      <a:pt x="1335" y="95"/>
                    </a:lnTo>
                    <a:lnTo>
                      <a:pt x="1332" y="92"/>
                    </a:lnTo>
                    <a:lnTo>
                      <a:pt x="1319" y="88"/>
                    </a:lnTo>
                    <a:lnTo>
                      <a:pt x="1303" y="92"/>
                    </a:lnTo>
                    <a:lnTo>
                      <a:pt x="1316" y="98"/>
                    </a:lnTo>
                    <a:lnTo>
                      <a:pt x="1319" y="111"/>
                    </a:lnTo>
                    <a:lnTo>
                      <a:pt x="1306" y="95"/>
                    </a:lnTo>
                    <a:lnTo>
                      <a:pt x="1316" y="111"/>
                    </a:lnTo>
                    <a:lnTo>
                      <a:pt x="1313" y="107"/>
                    </a:lnTo>
                    <a:lnTo>
                      <a:pt x="1309" y="111"/>
                    </a:lnTo>
                    <a:lnTo>
                      <a:pt x="1303" y="107"/>
                    </a:lnTo>
                    <a:lnTo>
                      <a:pt x="1300" y="117"/>
                    </a:lnTo>
                    <a:lnTo>
                      <a:pt x="1297" y="104"/>
                    </a:lnTo>
                    <a:lnTo>
                      <a:pt x="1290" y="111"/>
                    </a:lnTo>
                    <a:lnTo>
                      <a:pt x="1303" y="148"/>
                    </a:lnTo>
                    <a:lnTo>
                      <a:pt x="1300" y="148"/>
                    </a:lnTo>
                    <a:lnTo>
                      <a:pt x="1297" y="136"/>
                    </a:lnTo>
                    <a:lnTo>
                      <a:pt x="1281" y="123"/>
                    </a:lnTo>
                    <a:lnTo>
                      <a:pt x="1281" y="145"/>
                    </a:lnTo>
                    <a:lnTo>
                      <a:pt x="1275" y="152"/>
                    </a:lnTo>
                    <a:lnTo>
                      <a:pt x="1281" y="142"/>
                    </a:lnTo>
                    <a:lnTo>
                      <a:pt x="1275" y="133"/>
                    </a:lnTo>
                    <a:lnTo>
                      <a:pt x="1281" y="129"/>
                    </a:lnTo>
                    <a:lnTo>
                      <a:pt x="1278" y="114"/>
                    </a:lnTo>
                    <a:lnTo>
                      <a:pt x="1284" y="95"/>
                    </a:lnTo>
                    <a:lnTo>
                      <a:pt x="1281" y="95"/>
                    </a:lnTo>
                    <a:lnTo>
                      <a:pt x="1290" y="92"/>
                    </a:lnTo>
                    <a:lnTo>
                      <a:pt x="1284" y="85"/>
                    </a:lnTo>
                    <a:lnTo>
                      <a:pt x="1290" y="82"/>
                    </a:lnTo>
                    <a:lnTo>
                      <a:pt x="1271" y="69"/>
                    </a:lnTo>
                    <a:lnTo>
                      <a:pt x="1268" y="76"/>
                    </a:lnTo>
                    <a:lnTo>
                      <a:pt x="1246" y="38"/>
                    </a:lnTo>
                    <a:lnTo>
                      <a:pt x="1227" y="25"/>
                    </a:lnTo>
                    <a:lnTo>
                      <a:pt x="1224" y="16"/>
                    </a:lnTo>
                    <a:lnTo>
                      <a:pt x="1215" y="12"/>
                    </a:lnTo>
                    <a:lnTo>
                      <a:pt x="1218" y="19"/>
                    </a:lnTo>
                    <a:lnTo>
                      <a:pt x="1208" y="12"/>
                    </a:lnTo>
                    <a:lnTo>
                      <a:pt x="1205" y="19"/>
                    </a:lnTo>
                    <a:lnTo>
                      <a:pt x="1205" y="12"/>
                    </a:lnTo>
                    <a:lnTo>
                      <a:pt x="1199" y="19"/>
                    </a:lnTo>
                    <a:lnTo>
                      <a:pt x="1192" y="3"/>
                    </a:lnTo>
                    <a:lnTo>
                      <a:pt x="1177" y="0"/>
                    </a:lnTo>
                    <a:lnTo>
                      <a:pt x="1177" y="3"/>
                    </a:lnTo>
                    <a:lnTo>
                      <a:pt x="1167" y="3"/>
                    </a:lnTo>
                    <a:lnTo>
                      <a:pt x="1173" y="16"/>
                    </a:lnTo>
                    <a:lnTo>
                      <a:pt x="1183" y="19"/>
                    </a:lnTo>
                    <a:lnTo>
                      <a:pt x="1177" y="19"/>
                    </a:lnTo>
                    <a:lnTo>
                      <a:pt x="1164" y="19"/>
                    </a:lnTo>
                    <a:lnTo>
                      <a:pt x="1167" y="25"/>
                    </a:lnTo>
                    <a:lnTo>
                      <a:pt x="1161" y="31"/>
                    </a:lnTo>
                    <a:lnTo>
                      <a:pt x="1158" y="25"/>
                    </a:lnTo>
                    <a:lnTo>
                      <a:pt x="1154" y="41"/>
                    </a:lnTo>
                    <a:lnTo>
                      <a:pt x="1148" y="25"/>
                    </a:lnTo>
                    <a:lnTo>
                      <a:pt x="1142" y="28"/>
                    </a:lnTo>
                    <a:lnTo>
                      <a:pt x="1148" y="16"/>
                    </a:lnTo>
                    <a:lnTo>
                      <a:pt x="1132" y="25"/>
                    </a:lnTo>
                    <a:lnTo>
                      <a:pt x="1129" y="31"/>
                    </a:lnTo>
                    <a:lnTo>
                      <a:pt x="1135" y="38"/>
                    </a:lnTo>
                    <a:lnTo>
                      <a:pt x="1123" y="41"/>
                    </a:lnTo>
                    <a:lnTo>
                      <a:pt x="1120" y="28"/>
                    </a:lnTo>
                    <a:lnTo>
                      <a:pt x="1117" y="28"/>
                    </a:lnTo>
                    <a:lnTo>
                      <a:pt x="1120" y="22"/>
                    </a:lnTo>
                    <a:lnTo>
                      <a:pt x="1117" y="22"/>
                    </a:lnTo>
                    <a:lnTo>
                      <a:pt x="1120" y="19"/>
                    </a:lnTo>
                    <a:lnTo>
                      <a:pt x="1113" y="22"/>
                    </a:lnTo>
                    <a:lnTo>
                      <a:pt x="1104" y="19"/>
                    </a:lnTo>
                    <a:lnTo>
                      <a:pt x="1104" y="25"/>
                    </a:lnTo>
                    <a:lnTo>
                      <a:pt x="1101" y="19"/>
                    </a:lnTo>
                    <a:lnTo>
                      <a:pt x="1101" y="25"/>
                    </a:lnTo>
                    <a:lnTo>
                      <a:pt x="1117" y="35"/>
                    </a:lnTo>
                    <a:lnTo>
                      <a:pt x="1107" y="41"/>
                    </a:lnTo>
                    <a:lnTo>
                      <a:pt x="1110" y="50"/>
                    </a:lnTo>
                    <a:lnTo>
                      <a:pt x="1101" y="57"/>
                    </a:lnTo>
                    <a:lnTo>
                      <a:pt x="1107" y="66"/>
                    </a:lnTo>
                    <a:lnTo>
                      <a:pt x="1098" y="66"/>
                    </a:lnTo>
                    <a:lnTo>
                      <a:pt x="1098" y="79"/>
                    </a:lnTo>
                    <a:lnTo>
                      <a:pt x="1088" y="73"/>
                    </a:lnTo>
                    <a:lnTo>
                      <a:pt x="1091" y="60"/>
                    </a:lnTo>
                    <a:lnTo>
                      <a:pt x="1082" y="63"/>
                    </a:lnTo>
                    <a:lnTo>
                      <a:pt x="1082" y="57"/>
                    </a:lnTo>
                    <a:lnTo>
                      <a:pt x="1072" y="76"/>
                    </a:lnTo>
                    <a:lnTo>
                      <a:pt x="1075" y="54"/>
                    </a:lnTo>
                    <a:lnTo>
                      <a:pt x="1082" y="44"/>
                    </a:lnTo>
                    <a:lnTo>
                      <a:pt x="1069" y="38"/>
                    </a:lnTo>
                    <a:lnTo>
                      <a:pt x="1069" y="69"/>
                    </a:lnTo>
                    <a:lnTo>
                      <a:pt x="1063" y="66"/>
                    </a:lnTo>
                    <a:lnTo>
                      <a:pt x="1056" y="76"/>
                    </a:lnTo>
                    <a:lnTo>
                      <a:pt x="1053" y="69"/>
                    </a:lnTo>
                    <a:lnTo>
                      <a:pt x="1047" y="76"/>
                    </a:lnTo>
                    <a:lnTo>
                      <a:pt x="1050" y="63"/>
                    </a:lnTo>
                    <a:lnTo>
                      <a:pt x="1041" y="76"/>
                    </a:lnTo>
                    <a:lnTo>
                      <a:pt x="1044" y="76"/>
                    </a:lnTo>
                    <a:lnTo>
                      <a:pt x="1028" y="85"/>
                    </a:lnTo>
                    <a:lnTo>
                      <a:pt x="1037" y="95"/>
                    </a:lnTo>
                    <a:lnTo>
                      <a:pt x="1044" y="95"/>
                    </a:lnTo>
                    <a:lnTo>
                      <a:pt x="1034" y="104"/>
                    </a:lnTo>
                    <a:lnTo>
                      <a:pt x="1050" y="111"/>
                    </a:lnTo>
                    <a:lnTo>
                      <a:pt x="1053" y="104"/>
                    </a:lnTo>
                    <a:lnTo>
                      <a:pt x="1060" y="107"/>
                    </a:lnTo>
                    <a:lnTo>
                      <a:pt x="1047" y="117"/>
                    </a:lnTo>
                    <a:lnTo>
                      <a:pt x="1063" y="123"/>
                    </a:lnTo>
                    <a:lnTo>
                      <a:pt x="1047" y="123"/>
                    </a:lnTo>
                    <a:lnTo>
                      <a:pt x="1044" y="114"/>
                    </a:lnTo>
                    <a:lnTo>
                      <a:pt x="1031" y="123"/>
                    </a:lnTo>
                    <a:lnTo>
                      <a:pt x="1025" y="104"/>
                    </a:lnTo>
                    <a:lnTo>
                      <a:pt x="1019" y="107"/>
                    </a:lnTo>
                    <a:lnTo>
                      <a:pt x="1022" y="117"/>
                    </a:lnTo>
                    <a:lnTo>
                      <a:pt x="1006" y="120"/>
                    </a:lnTo>
                    <a:lnTo>
                      <a:pt x="1009" y="123"/>
                    </a:lnTo>
                    <a:lnTo>
                      <a:pt x="1009" y="129"/>
                    </a:lnTo>
                    <a:lnTo>
                      <a:pt x="1025" y="120"/>
                    </a:lnTo>
                    <a:lnTo>
                      <a:pt x="1009" y="133"/>
                    </a:lnTo>
                    <a:lnTo>
                      <a:pt x="1012" y="139"/>
                    </a:lnTo>
                    <a:lnTo>
                      <a:pt x="1028" y="129"/>
                    </a:lnTo>
                    <a:lnTo>
                      <a:pt x="1028" y="136"/>
                    </a:lnTo>
                    <a:lnTo>
                      <a:pt x="1031" y="136"/>
                    </a:lnTo>
                    <a:lnTo>
                      <a:pt x="1025" y="145"/>
                    </a:lnTo>
                    <a:lnTo>
                      <a:pt x="1041" y="158"/>
                    </a:lnTo>
                    <a:lnTo>
                      <a:pt x="1028" y="148"/>
                    </a:lnTo>
                    <a:lnTo>
                      <a:pt x="1022" y="152"/>
                    </a:lnTo>
                    <a:lnTo>
                      <a:pt x="1015" y="142"/>
                    </a:lnTo>
                    <a:lnTo>
                      <a:pt x="1006" y="139"/>
                    </a:lnTo>
                    <a:lnTo>
                      <a:pt x="1006" y="133"/>
                    </a:lnTo>
                    <a:lnTo>
                      <a:pt x="996" y="139"/>
                    </a:lnTo>
                    <a:lnTo>
                      <a:pt x="990" y="148"/>
                    </a:lnTo>
                    <a:lnTo>
                      <a:pt x="990" y="145"/>
                    </a:lnTo>
                    <a:lnTo>
                      <a:pt x="987" y="152"/>
                    </a:lnTo>
                    <a:lnTo>
                      <a:pt x="974" y="148"/>
                    </a:lnTo>
                    <a:lnTo>
                      <a:pt x="977" y="152"/>
                    </a:lnTo>
                    <a:lnTo>
                      <a:pt x="968" y="161"/>
                    </a:lnTo>
                    <a:lnTo>
                      <a:pt x="971" y="164"/>
                    </a:lnTo>
                    <a:lnTo>
                      <a:pt x="965" y="164"/>
                    </a:lnTo>
                    <a:lnTo>
                      <a:pt x="974" y="196"/>
                    </a:lnTo>
                    <a:lnTo>
                      <a:pt x="977" y="190"/>
                    </a:lnTo>
                    <a:lnTo>
                      <a:pt x="977" y="193"/>
                    </a:lnTo>
                    <a:lnTo>
                      <a:pt x="984" y="183"/>
                    </a:lnTo>
                    <a:lnTo>
                      <a:pt x="977" y="190"/>
                    </a:lnTo>
                    <a:lnTo>
                      <a:pt x="987" y="177"/>
                    </a:lnTo>
                    <a:lnTo>
                      <a:pt x="993" y="171"/>
                    </a:lnTo>
                    <a:lnTo>
                      <a:pt x="990" y="177"/>
                    </a:lnTo>
                    <a:lnTo>
                      <a:pt x="996" y="177"/>
                    </a:lnTo>
                    <a:lnTo>
                      <a:pt x="987" y="183"/>
                    </a:lnTo>
                    <a:lnTo>
                      <a:pt x="984" y="202"/>
                    </a:lnTo>
                    <a:lnTo>
                      <a:pt x="990" y="202"/>
                    </a:lnTo>
                    <a:lnTo>
                      <a:pt x="977" y="209"/>
                    </a:lnTo>
                    <a:lnTo>
                      <a:pt x="984" y="212"/>
                    </a:lnTo>
                    <a:lnTo>
                      <a:pt x="977" y="215"/>
                    </a:lnTo>
                    <a:lnTo>
                      <a:pt x="971" y="202"/>
                    </a:lnTo>
                    <a:lnTo>
                      <a:pt x="968" y="224"/>
                    </a:lnTo>
                    <a:lnTo>
                      <a:pt x="987" y="221"/>
                    </a:lnTo>
                    <a:lnTo>
                      <a:pt x="996" y="228"/>
                    </a:lnTo>
                    <a:lnTo>
                      <a:pt x="971" y="231"/>
                    </a:lnTo>
                    <a:lnTo>
                      <a:pt x="968" y="224"/>
                    </a:lnTo>
                    <a:lnTo>
                      <a:pt x="962" y="231"/>
                    </a:lnTo>
                    <a:lnTo>
                      <a:pt x="968" y="234"/>
                    </a:lnTo>
                    <a:lnTo>
                      <a:pt x="955" y="237"/>
                    </a:lnTo>
                    <a:lnTo>
                      <a:pt x="962" y="234"/>
                    </a:lnTo>
                    <a:lnTo>
                      <a:pt x="955" y="231"/>
                    </a:lnTo>
                    <a:lnTo>
                      <a:pt x="946" y="221"/>
                    </a:lnTo>
                    <a:lnTo>
                      <a:pt x="927" y="212"/>
                    </a:lnTo>
                    <a:lnTo>
                      <a:pt x="936" y="221"/>
                    </a:lnTo>
                    <a:lnTo>
                      <a:pt x="930" y="221"/>
                    </a:lnTo>
                    <a:lnTo>
                      <a:pt x="936" y="228"/>
                    </a:lnTo>
                    <a:lnTo>
                      <a:pt x="924" y="221"/>
                    </a:lnTo>
                    <a:lnTo>
                      <a:pt x="924" y="221"/>
                    </a:lnTo>
                    <a:lnTo>
                      <a:pt x="911" y="218"/>
                    </a:lnTo>
                    <a:lnTo>
                      <a:pt x="917" y="218"/>
                    </a:lnTo>
                    <a:lnTo>
                      <a:pt x="914" y="212"/>
                    </a:lnTo>
                    <a:lnTo>
                      <a:pt x="917" y="212"/>
                    </a:lnTo>
                    <a:lnTo>
                      <a:pt x="908" y="205"/>
                    </a:lnTo>
                    <a:lnTo>
                      <a:pt x="908" y="212"/>
                    </a:lnTo>
                    <a:lnTo>
                      <a:pt x="898" y="209"/>
                    </a:lnTo>
                    <a:lnTo>
                      <a:pt x="902" y="215"/>
                    </a:lnTo>
                    <a:lnTo>
                      <a:pt x="898" y="209"/>
                    </a:lnTo>
                    <a:lnTo>
                      <a:pt x="902" y="218"/>
                    </a:lnTo>
                    <a:lnTo>
                      <a:pt x="898" y="221"/>
                    </a:lnTo>
                    <a:lnTo>
                      <a:pt x="908" y="221"/>
                    </a:lnTo>
                    <a:lnTo>
                      <a:pt x="911" y="228"/>
                    </a:lnTo>
                    <a:lnTo>
                      <a:pt x="902" y="224"/>
                    </a:lnTo>
                    <a:lnTo>
                      <a:pt x="911" y="231"/>
                    </a:lnTo>
                    <a:lnTo>
                      <a:pt x="905" y="231"/>
                    </a:lnTo>
                    <a:lnTo>
                      <a:pt x="902" y="231"/>
                    </a:lnTo>
                    <a:lnTo>
                      <a:pt x="892" y="231"/>
                    </a:lnTo>
                    <a:lnTo>
                      <a:pt x="905" y="237"/>
                    </a:lnTo>
                    <a:lnTo>
                      <a:pt x="886" y="237"/>
                    </a:lnTo>
                    <a:lnTo>
                      <a:pt x="892" y="247"/>
                    </a:lnTo>
                    <a:lnTo>
                      <a:pt x="895" y="240"/>
                    </a:lnTo>
                    <a:lnTo>
                      <a:pt x="902" y="243"/>
                    </a:lnTo>
                    <a:lnTo>
                      <a:pt x="892" y="253"/>
                    </a:lnTo>
                    <a:lnTo>
                      <a:pt x="911" y="256"/>
                    </a:lnTo>
                    <a:lnTo>
                      <a:pt x="917" y="275"/>
                    </a:lnTo>
                    <a:lnTo>
                      <a:pt x="927" y="269"/>
                    </a:lnTo>
                    <a:lnTo>
                      <a:pt x="927" y="262"/>
                    </a:lnTo>
                    <a:lnTo>
                      <a:pt x="933" y="265"/>
                    </a:lnTo>
                    <a:lnTo>
                      <a:pt x="917" y="278"/>
                    </a:lnTo>
                    <a:lnTo>
                      <a:pt x="924" y="284"/>
                    </a:lnTo>
                    <a:lnTo>
                      <a:pt x="917" y="281"/>
                    </a:lnTo>
                    <a:lnTo>
                      <a:pt x="930" y="307"/>
                    </a:lnTo>
                    <a:lnTo>
                      <a:pt x="905" y="281"/>
                    </a:lnTo>
                    <a:lnTo>
                      <a:pt x="898" y="284"/>
                    </a:lnTo>
                    <a:lnTo>
                      <a:pt x="908" y="303"/>
                    </a:lnTo>
                    <a:lnTo>
                      <a:pt x="902" y="300"/>
                    </a:lnTo>
                    <a:lnTo>
                      <a:pt x="898" y="313"/>
                    </a:lnTo>
                    <a:lnTo>
                      <a:pt x="898" y="329"/>
                    </a:lnTo>
                    <a:lnTo>
                      <a:pt x="883" y="310"/>
                    </a:lnTo>
                    <a:lnTo>
                      <a:pt x="873" y="284"/>
                    </a:lnTo>
                    <a:lnTo>
                      <a:pt x="864" y="275"/>
                    </a:lnTo>
                    <a:lnTo>
                      <a:pt x="864" y="256"/>
                    </a:lnTo>
                    <a:lnTo>
                      <a:pt x="854" y="256"/>
                    </a:lnTo>
                    <a:lnTo>
                      <a:pt x="845" y="247"/>
                    </a:lnTo>
                    <a:lnTo>
                      <a:pt x="848" y="237"/>
                    </a:lnTo>
                    <a:lnTo>
                      <a:pt x="857" y="234"/>
                    </a:lnTo>
                    <a:lnTo>
                      <a:pt x="851" y="224"/>
                    </a:lnTo>
                    <a:lnTo>
                      <a:pt x="845" y="228"/>
                    </a:lnTo>
                    <a:lnTo>
                      <a:pt x="829" y="256"/>
                    </a:lnTo>
                    <a:lnTo>
                      <a:pt x="835" y="262"/>
                    </a:lnTo>
                    <a:lnTo>
                      <a:pt x="813" y="259"/>
                    </a:lnTo>
                    <a:lnTo>
                      <a:pt x="810" y="269"/>
                    </a:lnTo>
                    <a:lnTo>
                      <a:pt x="816" y="278"/>
                    </a:lnTo>
                    <a:lnTo>
                      <a:pt x="807" y="275"/>
                    </a:lnTo>
                    <a:lnTo>
                      <a:pt x="807" y="278"/>
                    </a:lnTo>
                    <a:lnTo>
                      <a:pt x="794" y="281"/>
                    </a:lnTo>
                    <a:lnTo>
                      <a:pt x="788" y="294"/>
                    </a:lnTo>
                    <a:lnTo>
                      <a:pt x="791" y="294"/>
                    </a:lnTo>
                    <a:lnTo>
                      <a:pt x="778" y="307"/>
                    </a:lnTo>
                    <a:lnTo>
                      <a:pt x="775" y="329"/>
                    </a:lnTo>
                    <a:lnTo>
                      <a:pt x="785" y="348"/>
                    </a:lnTo>
                    <a:lnTo>
                      <a:pt x="778" y="367"/>
                    </a:lnTo>
                    <a:lnTo>
                      <a:pt x="797" y="370"/>
                    </a:lnTo>
                    <a:lnTo>
                      <a:pt x="797" y="383"/>
                    </a:lnTo>
                    <a:lnTo>
                      <a:pt x="759" y="408"/>
                    </a:lnTo>
                    <a:lnTo>
                      <a:pt x="750" y="411"/>
                    </a:lnTo>
                    <a:lnTo>
                      <a:pt x="740" y="420"/>
                    </a:lnTo>
                    <a:lnTo>
                      <a:pt x="747" y="430"/>
                    </a:lnTo>
                    <a:lnTo>
                      <a:pt x="734" y="433"/>
                    </a:lnTo>
                    <a:lnTo>
                      <a:pt x="737" y="443"/>
                    </a:lnTo>
                    <a:lnTo>
                      <a:pt x="721" y="468"/>
                    </a:lnTo>
                    <a:lnTo>
                      <a:pt x="690" y="509"/>
                    </a:lnTo>
                    <a:lnTo>
                      <a:pt x="614" y="541"/>
                    </a:lnTo>
                    <a:lnTo>
                      <a:pt x="595" y="544"/>
                    </a:lnTo>
                    <a:lnTo>
                      <a:pt x="576" y="544"/>
                    </a:lnTo>
                    <a:lnTo>
                      <a:pt x="569" y="547"/>
                    </a:lnTo>
                    <a:lnTo>
                      <a:pt x="557" y="556"/>
                    </a:lnTo>
                    <a:lnTo>
                      <a:pt x="551" y="547"/>
                    </a:lnTo>
                    <a:lnTo>
                      <a:pt x="525" y="544"/>
                    </a:lnTo>
                    <a:lnTo>
                      <a:pt x="528" y="547"/>
                    </a:lnTo>
                    <a:lnTo>
                      <a:pt x="528" y="550"/>
                    </a:lnTo>
                    <a:lnTo>
                      <a:pt x="525" y="547"/>
                    </a:lnTo>
                    <a:lnTo>
                      <a:pt x="519" y="547"/>
                    </a:lnTo>
                    <a:lnTo>
                      <a:pt x="519" y="547"/>
                    </a:lnTo>
                    <a:lnTo>
                      <a:pt x="500" y="572"/>
                    </a:lnTo>
                    <a:lnTo>
                      <a:pt x="443" y="585"/>
                    </a:lnTo>
                    <a:lnTo>
                      <a:pt x="443" y="579"/>
                    </a:lnTo>
                    <a:lnTo>
                      <a:pt x="421" y="591"/>
                    </a:lnTo>
                    <a:lnTo>
                      <a:pt x="424" y="598"/>
                    </a:lnTo>
                    <a:lnTo>
                      <a:pt x="415" y="598"/>
                    </a:lnTo>
                    <a:lnTo>
                      <a:pt x="408" y="607"/>
                    </a:lnTo>
                    <a:lnTo>
                      <a:pt x="396" y="610"/>
                    </a:lnTo>
                    <a:lnTo>
                      <a:pt x="396" y="607"/>
                    </a:lnTo>
                    <a:lnTo>
                      <a:pt x="373" y="620"/>
                    </a:lnTo>
                    <a:lnTo>
                      <a:pt x="358" y="610"/>
                    </a:lnTo>
                    <a:lnTo>
                      <a:pt x="354" y="601"/>
                    </a:lnTo>
                    <a:lnTo>
                      <a:pt x="335" y="613"/>
                    </a:lnTo>
                    <a:lnTo>
                      <a:pt x="329" y="610"/>
                    </a:lnTo>
                    <a:lnTo>
                      <a:pt x="323" y="607"/>
                    </a:lnTo>
                    <a:lnTo>
                      <a:pt x="332" y="594"/>
                    </a:lnTo>
                    <a:lnTo>
                      <a:pt x="326" y="594"/>
                    </a:lnTo>
                    <a:lnTo>
                      <a:pt x="313" y="610"/>
                    </a:lnTo>
                    <a:lnTo>
                      <a:pt x="317" y="613"/>
                    </a:lnTo>
                    <a:lnTo>
                      <a:pt x="310" y="613"/>
                    </a:lnTo>
                    <a:lnTo>
                      <a:pt x="282" y="626"/>
                    </a:lnTo>
                    <a:lnTo>
                      <a:pt x="275" y="620"/>
                    </a:lnTo>
                    <a:lnTo>
                      <a:pt x="272" y="636"/>
                    </a:lnTo>
                    <a:lnTo>
                      <a:pt x="250" y="645"/>
                    </a:lnTo>
                    <a:lnTo>
                      <a:pt x="244" y="661"/>
                    </a:lnTo>
                    <a:lnTo>
                      <a:pt x="228" y="664"/>
                    </a:lnTo>
                    <a:lnTo>
                      <a:pt x="215" y="686"/>
                    </a:lnTo>
                    <a:lnTo>
                      <a:pt x="165" y="699"/>
                    </a:lnTo>
                    <a:lnTo>
                      <a:pt x="143" y="711"/>
                    </a:lnTo>
                    <a:lnTo>
                      <a:pt x="139" y="730"/>
                    </a:lnTo>
                    <a:lnTo>
                      <a:pt x="136" y="730"/>
                    </a:lnTo>
                    <a:lnTo>
                      <a:pt x="130" y="730"/>
                    </a:lnTo>
                    <a:lnTo>
                      <a:pt x="133" y="740"/>
                    </a:lnTo>
                    <a:lnTo>
                      <a:pt x="124" y="753"/>
                    </a:lnTo>
                    <a:lnTo>
                      <a:pt x="130" y="759"/>
                    </a:lnTo>
                    <a:lnTo>
                      <a:pt x="124" y="756"/>
                    </a:lnTo>
                    <a:lnTo>
                      <a:pt x="127" y="762"/>
                    </a:lnTo>
                    <a:lnTo>
                      <a:pt x="117" y="775"/>
                    </a:lnTo>
                    <a:lnTo>
                      <a:pt x="111" y="765"/>
                    </a:lnTo>
                    <a:lnTo>
                      <a:pt x="98" y="775"/>
                    </a:lnTo>
                    <a:lnTo>
                      <a:pt x="101" y="756"/>
                    </a:lnTo>
                    <a:lnTo>
                      <a:pt x="98" y="762"/>
                    </a:lnTo>
                    <a:lnTo>
                      <a:pt x="95" y="743"/>
                    </a:lnTo>
                    <a:lnTo>
                      <a:pt x="105" y="711"/>
                    </a:lnTo>
                    <a:lnTo>
                      <a:pt x="86" y="715"/>
                    </a:lnTo>
                    <a:lnTo>
                      <a:pt x="60" y="781"/>
                    </a:lnTo>
                    <a:lnTo>
                      <a:pt x="73" y="816"/>
                    </a:lnTo>
                    <a:lnTo>
                      <a:pt x="67" y="832"/>
                    </a:lnTo>
                    <a:lnTo>
                      <a:pt x="70" y="863"/>
                    </a:lnTo>
                    <a:lnTo>
                      <a:pt x="45" y="901"/>
                    </a:lnTo>
                    <a:lnTo>
                      <a:pt x="38" y="949"/>
                    </a:lnTo>
                    <a:lnTo>
                      <a:pt x="60" y="983"/>
                    </a:lnTo>
                    <a:lnTo>
                      <a:pt x="57" y="990"/>
                    </a:lnTo>
                    <a:lnTo>
                      <a:pt x="64" y="1012"/>
                    </a:lnTo>
                    <a:lnTo>
                      <a:pt x="73" y="1021"/>
                    </a:lnTo>
                    <a:lnTo>
                      <a:pt x="101" y="1078"/>
                    </a:lnTo>
                    <a:lnTo>
                      <a:pt x="111" y="1081"/>
                    </a:lnTo>
                    <a:lnTo>
                      <a:pt x="114" y="1094"/>
                    </a:lnTo>
                    <a:lnTo>
                      <a:pt x="105" y="1094"/>
                    </a:lnTo>
                    <a:lnTo>
                      <a:pt x="108" y="1126"/>
                    </a:lnTo>
                    <a:lnTo>
                      <a:pt x="95" y="1142"/>
                    </a:lnTo>
                    <a:lnTo>
                      <a:pt x="83" y="1119"/>
                    </a:lnTo>
                    <a:lnTo>
                      <a:pt x="79" y="1091"/>
                    </a:lnTo>
                    <a:lnTo>
                      <a:pt x="79" y="1104"/>
                    </a:lnTo>
                    <a:lnTo>
                      <a:pt x="64" y="1113"/>
                    </a:lnTo>
                    <a:lnTo>
                      <a:pt x="67" y="1085"/>
                    </a:lnTo>
                    <a:lnTo>
                      <a:pt x="45" y="1050"/>
                    </a:lnTo>
                    <a:lnTo>
                      <a:pt x="38" y="1072"/>
                    </a:lnTo>
                    <a:lnTo>
                      <a:pt x="45" y="1075"/>
                    </a:lnTo>
                    <a:lnTo>
                      <a:pt x="45" y="1066"/>
                    </a:lnTo>
                    <a:lnTo>
                      <a:pt x="51" y="1107"/>
                    </a:lnTo>
                    <a:lnTo>
                      <a:pt x="79" y="1129"/>
                    </a:lnTo>
                    <a:lnTo>
                      <a:pt x="76" y="1151"/>
                    </a:lnTo>
                    <a:lnTo>
                      <a:pt x="60" y="1161"/>
                    </a:lnTo>
                    <a:lnTo>
                      <a:pt x="57" y="1142"/>
                    </a:lnTo>
                    <a:lnTo>
                      <a:pt x="54" y="1157"/>
                    </a:lnTo>
                    <a:lnTo>
                      <a:pt x="48" y="1126"/>
                    </a:lnTo>
                    <a:lnTo>
                      <a:pt x="45" y="1142"/>
                    </a:lnTo>
                    <a:lnTo>
                      <a:pt x="35" y="1097"/>
                    </a:lnTo>
                    <a:lnTo>
                      <a:pt x="38" y="1132"/>
                    </a:lnTo>
                    <a:lnTo>
                      <a:pt x="29" y="1129"/>
                    </a:lnTo>
                    <a:lnTo>
                      <a:pt x="29" y="1097"/>
                    </a:lnTo>
                    <a:lnTo>
                      <a:pt x="29" y="1119"/>
                    </a:lnTo>
                    <a:lnTo>
                      <a:pt x="16" y="1110"/>
                    </a:lnTo>
                    <a:lnTo>
                      <a:pt x="86" y="1214"/>
                    </a:lnTo>
                    <a:lnTo>
                      <a:pt x="101" y="1255"/>
                    </a:lnTo>
                    <a:lnTo>
                      <a:pt x="98" y="1271"/>
                    </a:lnTo>
                    <a:lnTo>
                      <a:pt x="101" y="1297"/>
                    </a:lnTo>
                    <a:lnTo>
                      <a:pt x="133" y="1331"/>
                    </a:lnTo>
                    <a:lnTo>
                      <a:pt x="139" y="1347"/>
                    </a:lnTo>
                    <a:lnTo>
                      <a:pt x="136" y="1360"/>
                    </a:lnTo>
                    <a:lnTo>
                      <a:pt x="162" y="1391"/>
                    </a:lnTo>
                    <a:lnTo>
                      <a:pt x="174" y="1429"/>
                    </a:lnTo>
                    <a:lnTo>
                      <a:pt x="171" y="1477"/>
                    </a:lnTo>
                    <a:lnTo>
                      <a:pt x="171" y="1483"/>
                    </a:lnTo>
                    <a:lnTo>
                      <a:pt x="177" y="1527"/>
                    </a:lnTo>
                    <a:lnTo>
                      <a:pt x="231" y="1638"/>
                    </a:lnTo>
                    <a:lnTo>
                      <a:pt x="234" y="1679"/>
                    </a:lnTo>
                    <a:lnTo>
                      <a:pt x="247" y="1673"/>
                    </a:lnTo>
                    <a:lnTo>
                      <a:pt x="247" y="1676"/>
                    </a:lnTo>
                    <a:lnTo>
                      <a:pt x="234" y="1679"/>
                    </a:lnTo>
                    <a:lnTo>
                      <a:pt x="237" y="1692"/>
                    </a:lnTo>
                    <a:lnTo>
                      <a:pt x="231" y="1701"/>
                    </a:lnTo>
                    <a:lnTo>
                      <a:pt x="234" y="1720"/>
                    </a:lnTo>
                    <a:lnTo>
                      <a:pt x="225" y="1742"/>
                    </a:lnTo>
                    <a:lnTo>
                      <a:pt x="231" y="1803"/>
                    </a:lnTo>
                    <a:lnTo>
                      <a:pt x="203" y="1837"/>
                    </a:lnTo>
                    <a:lnTo>
                      <a:pt x="190" y="1837"/>
                    </a:lnTo>
                    <a:lnTo>
                      <a:pt x="174" y="1828"/>
                    </a:lnTo>
                    <a:lnTo>
                      <a:pt x="174" y="1885"/>
                    </a:lnTo>
                    <a:lnTo>
                      <a:pt x="184" y="1913"/>
                    </a:lnTo>
                    <a:lnTo>
                      <a:pt x="187" y="1910"/>
                    </a:lnTo>
                    <a:lnTo>
                      <a:pt x="203" y="1907"/>
                    </a:lnTo>
                    <a:lnTo>
                      <a:pt x="231" y="1923"/>
                    </a:lnTo>
                    <a:lnTo>
                      <a:pt x="256" y="1961"/>
                    </a:lnTo>
                    <a:lnTo>
                      <a:pt x="288" y="1970"/>
                    </a:lnTo>
                    <a:lnTo>
                      <a:pt x="291" y="1964"/>
                    </a:lnTo>
                    <a:lnTo>
                      <a:pt x="301" y="1970"/>
                    </a:lnTo>
                    <a:lnTo>
                      <a:pt x="288" y="1970"/>
                    </a:lnTo>
                    <a:lnTo>
                      <a:pt x="310" y="1983"/>
                    </a:lnTo>
                    <a:lnTo>
                      <a:pt x="320" y="1977"/>
                    </a:lnTo>
                    <a:lnTo>
                      <a:pt x="335" y="1983"/>
                    </a:lnTo>
                    <a:lnTo>
                      <a:pt x="373" y="1980"/>
                    </a:lnTo>
                    <a:lnTo>
                      <a:pt x="392" y="1992"/>
                    </a:lnTo>
                    <a:lnTo>
                      <a:pt x="399" y="1983"/>
                    </a:lnTo>
                    <a:lnTo>
                      <a:pt x="424" y="1989"/>
                    </a:lnTo>
                    <a:lnTo>
                      <a:pt x="427" y="1986"/>
                    </a:lnTo>
                    <a:lnTo>
                      <a:pt x="415" y="1983"/>
                    </a:lnTo>
                    <a:lnTo>
                      <a:pt x="421" y="1970"/>
                    </a:lnTo>
                    <a:lnTo>
                      <a:pt x="427" y="1967"/>
                    </a:lnTo>
                    <a:lnTo>
                      <a:pt x="424" y="1980"/>
                    </a:lnTo>
                    <a:lnTo>
                      <a:pt x="446" y="1980"/>
                    </a:lnTo>
                    <a:lnTo>
                      <a:pt x="443" y="1970"/>
                    </a:lnTo>
                    <a:lnTo>
                      <a:pt x="462" y="1967"/>
                    </a:lnTo>
                    <a:lnTo>
                      <a:pt x="465" y="1951"/>
                    </a:lnTo>
                    <a:lnTo>
                      <a:pt x="487" y="1942"/>
                    </a:lnTo>
                    <a:lnTo>
                      <a:pt x="490" y="1929"/>
                    </a:lnTo>
                    <a:lnTo>
                      <a:pt x="503" y="1926"/>
                    </a:lnTo>
                    <a:lnTo>
                      <a:pt x="500" y="1920"/>
                    </a:lnTo>
                    <a:lnTo>
                      <a:pt x="535" y="1929"/>
                    </a:lnTo>
                    <a:lnTo>
                      <a:pt x="538" y="1920"/>
                    </a:lnTo>
                    <a:lnTo>
                      <a:pt x="547" y="1923"/>
                    </a:lnTo>
                    <a:lnTo>
                      <a:pt x="547" y="1910"/>
                    </a:lnTo>
                    <a:lnTo>
                      <a:pt x="560" y="1913"/>
                    </a:lnTo>
                    <a:lnTo>
                      <a:pt x="551" y="1904"/>
                    </a:lnTo>
                    <a:lnTo>
                      <a:pt x="588" y="1869"/>
                    </a:lnTo>
                    <a:lnTo>
                      <a:pt x="595" y="1869"/>
                    </a:lnTo>
                    <a:lnTo>
                      <a:pt x="630" y="1875"/>
                    </a:lnTo>
                    <a:lnTo>
                      <a:pt x="645" y="1863"/>
                    </a:lnTo>
                    <a:lnTo>
                      <a:pt x="712" y="1856"/>
                    </a:lnTo>
                    <a:lnTo>
                      <a:pt x="747" y="1866"/>
                    </a:lnTo>
                    <a:lnTo>
                      <a:pt x="766" y="1856"/>
                    </a:lnTo>
                    <a:lnTo>
                      <a:pt x="775" y="1875"/>
                    </a:lnTo>
                    <a:lnTo>
                      <a:pt x="791" y="1875"/>
                    </a:lnTo>
                    <a:lnTo>
                      <a:pt x="794" y="1866"/>
                    </a:lnTo>
                    <a:lnTo>
                      <a:pt x="813" y="1872"/>
                    </a:lnTo>
                    <a:lnTo>
                      <a:pt x="816" y="1863"/>
                    </a:lnTo>
                    <a:lnTo>
                      <a:pt x="851" y="1859"/>
                    </a:lnTo>
                    <a:lnTo>
                      <a:pt x="860" y="1866"/>
                    </a:lnTo>
                    <a:lnTo>
                      <a:pt x="864" y="1875"/>
                    </a:lnTo>
                    <a:lnTo>
                      <a:pt x="883" y="1863"/>
                    </a:lnTo>
                    <a:lnTo>
                      <a:pt x="895" y="1869"/>
                    </a:lnTo>
                    <a:lnTo>
                      <a:pt x="933" y="1831"/>
                    </a:lnTo>
                    <a:lnTo>
                      <a:pt x="943" y="1787"/>
                    </a:lnTo>
                    <a:lnTo>
                      <a:pt x="955" y="1777"/>
                    </a:lnTo>
                    <a:lnTo>
                      <a:pt x="1003" y="1761"/>
                    </a:lnTo>
                    <a:lnTo>
                      <a:pt x="1101" y="1705"/>
                    </a:lnTo>
                    <a:lnTo>
                      <a:pt x="1120" y="1698"/>
                    </a:lnTo>
                    <a:lnTo>
                      <a:pt x="1161" y="1705"/>
                    </a:lnTo>
                    <a:lnTo>
                      <a:pt x="1208" y="1701"/>
                    </a:lnTo>
                    <a:lnTo>
                      <a:pt x="1294" y="1676"/>
                    </a:lnTo>
                    <a:lnTo>
                      <a:pt x="1351" y="1644"/>
                    </a:lnTo>
                    <a:close/>
                    <a:moveTo>
                      <a:pt x="1015" y="228"/>
                    </a:moveTo>
                    <a:lnTo>
                      <a:pt x="1003" y="234"/>
                    </a:lnTo>
                    <a:lnTo>
                      <a:pt x="996" y="228"/>
                    </a:lnTo>
                    <a:lnTo>
                      <a:pt x="1003" y="231"/>
                    </a:lnTo>
                    <a:lnTo>
                      <a:pt x="1015" y="228"/>
                    </a:lnTo>
                    <a:close/>
                    <a:moveTo>
                      <a:pt x="22" y="1097"/>
                    </a:moveTo>
                    <a:lnTo>
                      <a:pt x="0" y="1050"/>
                    </a:lnTo>
                    <a:lnTo>
                      <a:pt x="0" y="1075"/>
                    </a:lnTo>
                    <a:lnTo>
                      <a:pt x="22" y="1110"/>
                    </a:lnTo>
                    <a:lnTo>
                      <a:pt x="22" y="1097"/>
                    </a:lnTo>
                    <a:close/>
                  </a:path>
                </a:pathLst>
              </a:custGeom>
              <a:solidFill>
                <a:schemeClr val="accent2">
                  <a:lumMod val="75000"/>
                </a:schemeClr>
              </a:solidFill>
              <a:ln w="0" cap="flat">
                <a:solidFill>
                  <a:schemeClr val="bg1">
                    <a:lumMod val="50000"/>
                  </a:schemeClr>
                </a:solidFill>
                <a:prstDash val="solid"/>
                <a:miter lim="800000"/>
                <a:headEnd/>
                <a:tailEnd/>
              </a:ln>
            </p:spPr>
            <p:txBody>
              <a:bodyPr/>
              <a:lstStyle/>
              <a:p>
                <a:pPr fontAlgn="auto">
                  <a:spcBef>
                    <a:spcPts val="0"/>
                  </a:spcBef>
                  <a:spcAft>
                    <a:spcPts val="0"/>
                  </a:spcAft>
                  <a:defRPr/>
                </a:pPr>
                <a:endParaRPr lang="en-US">
                  <a:latin typeface="+mn-lt"/>
                  <a:cs typeface="+mn-cs"/>
                </a:endParaRPr>
              </a:p>
            </p:txBody>
          </p:sp>
          <p:sp>
            <p:nvSpPr>
              <p:cNvPr id="19" name="Freeform 13"/>
              <p:cNvSpPr>
                <a:spLocks/>
              </p:cNvSpPr>
              <p:nvPr/>
            </p:nvSpPr>
            <p:spPr bwMode="auto">
              <a:xfrm>
                <a:off x="3095" y="2371"/>
                <a:ext cx="746" cy="474"/>
              </a:xfrm>
              <a:custGeom>
                <a:avLst/>
                <a:gdLst>
                  <a:gd name="T0" fmla="*/ 736 w 746"/>
                  <a:gd name="T1" fmla="*/ 300 h 474"/>
                  <a:gd name="T2" fmla="*/ 730 w 746"/>
                  <a:gd name="T3" fmla="*/ 291 h 474"/>
                  <a:gd name="T4" fmla="*/ 604 w 746"/>
                  <a:gd name="T5" fmla="*/ 237 h 474"/>
                  <a:gd name="T6" fmla="*/ 604 w 746"/>
                  <a:gd name="T7" fmla="*/ 205 h 474"/>
                  <a:gd name="T8" fmla="*/ 588 w 746"/>
                  <a:gd name="T9" fmla="*/ 177 h 474"/>
                  <a:gd name="T10" fmla="*/ 572 w 746"/>
                  <a:gd name="T11" fmla="*/ 155 h 474"/>
                  <a:gd name="T12" fmla="*/ 550 w 746"/>
                  <a:gd name="T13" fmla="*/ 161 h 474"/>
                  <a:gd name="T14" fmla="*/ 528 w 746"/>
                  <a:gd name="T15" fmla="*/ 167 h 474"/>
                  <a:gd name="T16" fmla="*/ 484 w 746"/>
                  <a:gd name="T17" fmla="*/ 167 h 474"/>
                  <a:gd name="T18" fmla="*/ 461 w 746"/>
                  <a:gd name="T19" fmla="*/ 164 h 474"/>
                  <a:gd name="T20" fmla="*/ 436 w 746"/>
                  <a:gd name="T21" fmla="*/ 170 h 474"/>
                  <a:gd name="T22" fmla="*/ 411 w 746"/>
                  <a:gd name="T23" fmla="*/ 164 h 474"/>
                  <a:gd name="T24" fmla="*/ 370 w 746"/>
                  <a:gd name="T25" fmla="*/ 158 h 474"/>
                  <a:gd name="T26" fmla="*/ 348 w 746"/>
                  <a:gd name="T27" fmla="*/ 155 h 474"/>
                  <a:gd name="T28" fmla="*/ 344 w 746"/>
                  <a:gd name="T29" fmla="*/ 180 h 474"/>
                  <a:gd name="T30" fmla="*/ 310 w 746"/>
                  <a:gd name="T31" fmla="*/ 173 h 474"/>
                  <a:gd name="T32" fmla="*/ 287 w 746"/>
                  <a:gd name="T33" fmla="*/ 145 h 474"/>
                  <a:gd name="T34" fmla="*/ 243 w 746"/>
                  <a:gd name="T35" fmla="*/ 117 h 474"/>
                  <a:gd name="T36" fmla="*/ 208 w 746"/>
                  <a:gd name="T37" fmla="*/ 88 h 474"/>
                  <a:gd name="T38" fmla="*/ 189 w 746"/>
                  <a:gd name="T39" fmla="*/ 50 h 474"/>
                  <a:gd name="T40" fmla="*/ 155 w 746"/>
                  <a:gd name="T41" fmla="*/ 44 h 474"/>
                  <a:gd name="T42" fmla="*/ 142 w 746"/>
                  <a:gd name="T43" fmla="*/ 63 h 474"/>
                  <a:gd name="T44" fmla="*/ 120 w 746"/>
                  <a:gd name="T45" fmla="*/ 25 h 474"/>
                  <a:gd name="T46" fmla="*/ 72 w 746"/>
                  <a:gd name="T47" fmla="*/ 3 h 474"/>
                  <a:gd name="T48" fmla="*/ 38 w 746"/>
                  <a:gd name="T49" fmla="*/ 9 h 474"/>
                  <a:gd name="T50" fmla="*/ 0 w 746"/>
                  <a:gd name="T51" fmla="*/ 0 h 474"/>
                  <a:gd name="T52" fmla="*/ 0 w 746"/>
                  <a:gd name="T53" fmla="*/ 357 h 474"/>
                  <a:gd name="T54" fmla="*/ 34 w 746"/>
                  <a:gd name="T55" fmla="*/ 382 h 474"/>
                  <a:gd name="T56" fmla="*/ 41 w 746"/>
                  <a:gd name="T57" fmla="*/ 392 h 474"/>
                  <a:gd name="T58" fmla="*/ 66 w 746"/>
                  <a:gd name="T59" fmla="*/ 379 h 474"/>
                  <a:gd name="T60" fmla="*/ 120 w 746"/>
                  <a:gd name="T61" fmla="*/ 389 h 474"/>
                  <a:gd name="T62" fmla="*/ 259 w 746"/>
                  <a:gd name="T63" fmla="*/ 404 h 474"/>
                  <a:gd name="T64" fmla="*/ 313 w 746"/>
                  <a:gd name="T65" fmla="*/ 382 h 474"/>
                  <a:gd name="T66" fmla="*/ 297 w 746"/>
                  <a:gd name="T67" fmla="*/ 373 h 474"/>
                  <a:gd name="T68" fmla="*/ 300 w 746"/>
                  <a:gd name="T69" fmla="*/ 363 h 474"/>
                  <a:gd name="T70" fmla="*/ 351 w 746"/>
                  <a:gd name="T71" fmla="*/ 370 h 474"/>
                  <a:gd name="T72" fmla="*/ 313 w 746"/>
                  <a:gd name="T73" fmla="*/ 385 h 474"/>
                  <a:gd name="T74" fmla="*/ 351 w 746"/>
                  <a:gd name="T75" fmla="*/ 395 h 474"/>
                  <a:gd name="T76" fmla="*/ 363 w 746"/>
                  <a:gd name="T77" fmla="*/ 376 h 474"/>
                  <a:gd name="T78" fmla="*/ 385 w 746"/>
                  <a:gd name="T79" fmla="*/ 392 h 474"/>
                  <a:gd name="T80" fmla="*/ 373 w 746"/>
                  <a:gd name="T81" fmla="*/ 411 h 474"/>
                  <a:gd name="T82" fmla="*/ 411 w 746"/>
                  <a:gd name="T83" fmla="*/ 423 h 474"/>
                  <a:gd name="T84" fmla="*/ 404 w 746"/>
                  <a:gd name="T85" fmla="*/ 427 h 474"/>
                  <a:gd name="T86" fmla="*/ 430 w 746"/>
                  <a:gd name="T87" fmla="*/ 442 h 474"/>
                  <a:gd name="T88" fmla="*/ 439 w 746"/>
                  <a:gd name="T89" fmla="*/ 439 h 474"/>
                  <a:gd name="T90" fmla="*/ 461 w 746"/>
                  <a:gd name="T91" fmla="*/ 474 h 474"/>
                  <a:gd name="T92" fmla="*/ 452 w 746"/>
                  <a:gd name="T93" fmla="*/ 449 h 474"/>
                  <a:gd name="T94" fmla="*/ 474 w 746"/>
                  <a:gd name="T95" fmla="*/ 427 h 474"/>
                  <a:gd name="T96" fmla="*/ 556 w 746"/>
                  <a:gd name="T97" fmla="*/ 363 h 474"/>
                  <a:gd name="T98" fmla="*/ 550 w 746"/>
                  <a:gd name="T99" fmla="*/ 360 h 474"/>
                  <a:gd name="T100" fmla="*/ 572 w 746"/>
                  <a:gd name="T101" fmla="*/ 344 h 474"/>
                  <a:gd name="T102" fmla="*/ 585 w 746"/>
                  <a:gd name="T103" fmla="*/ 341 h 474"/>
                  <a:gd name="T104" fmla="*/ 604 w 746"/>
                  <a:gd name="T105" fmla="*/ 338 h 474"/>
                  <a:gd name="T106" fmla="*/ 746 w 746"/>
                  <a:gd name="T107" fmla="*/ 30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6" h="474">
                    <a:moveTo>
                      <a:pt x="746" y="306"/>
                    </a:moveTo>
                    <a:lnTo>
                      <a:pt x="736" y="300"/>
                    </a:lnTo>
                    <a:lnTo>
                      <a:pt x="740" y="300"/>
                    </a:lnTo>
                    <a:lnTo>
                      <a:pt x="730" y="291"/>
                    </a:lnTo>
                    <a:lnTo>
                      <a:pt x="708" y="287"/>
                    </a:lnTo>
                    <a:lnTo>
                      <a:pt x="604" y="237"/>
                    </a:lnTo>
                    <a:lnTo>
                      <a:pt x="607" y="221"/>
                    </a:lnTo>
                    <a:lnTo>
                      <a:pt x="604" y="205"/>
                    </a:lnTo>
                    <a:lnTo>
                      <a:pt x="594" y="192"/>
                    </a:lnTo>
                    <a:lnTo>
                      <a:pt x="588" y="177"/>
                    </a:lnTo>
                    <a:lnTo>
                      <a:pt x="588" y="164"/>
                    </a:lnTo>
                    <a:lnTo>
                      <a:pt x="572" y="155"/>
                    </a:lnTo>
                    <a:lnTo>
                      <a:pt x="559" y="158"/>
                    </a:lnTo>
                    <a:lnTo>
                      <a:pt x="550" y="161"/>
                    </a:lnTo>
                    <a:lnTo>
                      <a:pt x="540" y="164"/>
                    </a:lnTo>
                    <a:lnTo>
                      <a:pt x="528" y="167"/>
                    </a:lnTo>
                    <a:lnTo>
                      <a:pt x="509" y="173"/>
                    </a:lnTo>
                    <a:lnTo>
                      <a:pt x="484" y="167"/>
                    </a:lnTo>
                    <a:lnTo>
                      <a:pt x="471" y="161"/>
                    </a:lnTo>
                    <a:lnTo>
                      <a:pt x="461" y="164"/>
                    </a:lnTo>
                    <a:lnTo>
                      <a:pt x="452" y="173"/>
                    </a:lnTo>
                    <a:lnTo>
                      <a:pt x="436" y="170"/>
                    </a:lnTo>
                    <a:lnTo>
                      <a:pt x="420" y="161"/>
                    </a:lnTo>
                    <a:lnTo>
                      <a:pt x="411" y="164"/>
                    </a:lnTo>
                    <a:lnTo>
                      <a:pt x="392" y="155"/>
                    </a:lnTo>
                    <a:lnTo>
                      <a:pt x="370" y="158"/>
                    </a:lnTo>
                    <a:lnTo>
                      <a:pt x="357" y="151"/>
                    </a:lnTo>
                    <a:lnTo>
                      <a:pt x="348" y="155"/>
                    </a:lnTo>
                    <a:lnTo>
                      <a:pt x="341" y="161"/>
                    </a:lnTo>
                    <a:lnTo>
                      <a:pt x="344" y="180"/>
                    </a:lnTo>
                    <a:lnTo>
                      <a:pt x="329" y="183"/>
                    </a:lnTo>
                    <a:lnTo>
                      <a:pt x="310" y="173"/>
                    </a:lnTo>
                    <a:lnTo>
                      <a:pt x="291" y="164"/>
                    </a:lnTo>
                    <a:lnTo>
                      <a:pt x="287" y="145"/>
                    </a:lnTo>
                    <a:lnTo>
                      <a:pt x="262" y="123"/>
                    </a:lnTo>
                    <a:lnTo>
                      <a:pt x="243" y="117"/>
                    </a:lnTo>
                    <a:lnTo>
                      <a:pt x="227" y="113"/>
                    </a:lnTo>
                    <a:lnTo>
                      <a:pt x="208" y="88"/>
                    </a:lnTo>
                    <a:lnTo>
                      <a:pt x="202" y="53"/>
                    </a:lnTo>
                    <a:lnTo>
                      <a:pt x="189" y="50"/>
                    </a:lnTo>
                    <a:lnTo>
                      <a:pt x="167" y="47"/>
                    </a:lnTo>
                    <a:lnTo>
                      <a:pt x="155" y="44"/>
                    </a:lnTo>
                    <a:lnTo>
                      <a:pt x="142" y="50"/>
                    </a:lnTo>
                    <a:lnTo>
                      <a:pt x="142" y="63"/>
                    </a:lnTo>
                    <a:lnTo>
                      <a:pt x="126" y="50"/>
                    </a:lnTo>
                    <a:lnTo>
                      <a:pt x="120" y="25"/>
                    </a:lnTo>
                    <a:lnTo>
                      <a:pt x="98" y="6"/>
                    </a:lnTo>
                    <a:lnTo>
                      <a:pt x="72" y="3"/>
                    </a:lnTo>
                    <a:lnTo>
                      <a:pt x="50" y="0"/>
                    </a:lnTo>
                    <a:lnTo>
                      <a:pt x="38" y="9"/>
                    </a:lnTo>
                    <a:lnTo>
                      <a:pt x="12" y="0"/>
                    </a:lnTo>
                    <a:lnTo>
                      <a:pt x="0" y="0"/>
                    </a:lnTo>
                    <a:lnTo>
                      <a:pt x="0" y="0"/>
                    </a:lnTo>
                    <a:lnTo>
                      <a:pt x="0" y="357"/>
                    </a:lnTo>
                    <a:lnTo>
                      <a:pt x="3" y="357"/>
                    </a:lnTo>
                    <a:lnTo>
                      <a:pt x="34" y="382"/>
                    </a:lnTo>
                    <a:lnTo>
                      <a:pt x="34" y="395"/>
                    </a:lnTo>
                    <a:lnTo>
                      <a:pt x="41" y="392"/>
                    </a:lnTo>
                    <a:lnTo>
                      <a:pt x="50" y="398"/>
                    </a:lnTo>
                    <a:lnTo>
                      <a:pt x="66" y="379"/>
                    </a:lnTo>
                    <a:lnTo>
                      <a:pt x="98" y="395"/>
                    </a:lnTo>
                    <a:lnTo>
                      <a:pt x="120" y="389"/>
                    </a:lnTo>
                    <a:lnTo>
                      <a:pt x="221" y="445"/>
                    </a:lnTo>
                    <a:lnTo>
                      <a:pt x="259" y="404"/>
                    </a:lnTo>
                    <a:lnTo>
                      <a:pt x="294" y="382"/>
                    </a:lnTo>
                    <a:lnTo>
                      <a:pt x="313" y="382"/>
                    </a:lnTo>
                    <a:lnTo>
                      <a:pt x="316" y="366"/>
                    </a:lnTo>
                    <a:lnTo>
                      <a:pt x="297" y="373"/>
                    </a:lnTo>
                    <a:lnTo>
                      <a:pt x="287" y="363"/>
                    </a:lnTo>
                    <a:lnTo>
                      <a:pt x="300" y="363"/>
                    </a:lnTo>
                    <a:lnTo>
                      <a:pt x="335" y="335"/>
                    </a:lnTo>
                    <a:lnTo>
                      <a:pt x="351" y="370"/>
                    </a:lnTo>
                    <a:lnTo>
                      <a:pt x="335" y="389"/>
                    </a:lnTo>
                    <a:lnTo>
                      <a:pt x="313" y="385"/>
                    </a:lnTo>
                    <a:lnTo>
                      <a:pt x="335" y="408"/>
                    </a:lnTo>
                    <a:lnTo>
                      <a:pt x="351" y="395"/>
                    </a:lnTo>
                    <a:lnTo>
                      <a:pt x="360" y="398"/>
                    </a:lnTo>
                    <a:lnTo>
                      <a:pt x="363" y="376"/>
                    </a:lnTo>
                    <a:lnTo>
                      <a:pt x="382" y="376"/>
                    </a:lnTo>
                    <a:lnTo>
                      <a:pt x="385" y="392"/>
                    </a:lnTo>
                    <a:lnTo>
                      <a:pt x="376" y="395"/>
                    </a:lnTo>
                    <a:lnTo>
                      <a:pt x="373" y="411"/>
                    </a:lnTo>
                    <a:lnTo>
                      <a:pt x="392" y="427"/>
                    </a:lnTo>
                    <a:lnTo>
                      <a:pt x="411" y="423"/>
                    </a:lnTo>
                    <a:lnTo>
                      <a:pt x="414" y="427"/>
                    </a:lnTo>
                    <a:lnTo>
                      <a:pt x="404" y="427"/>
                    </a:lnTo>
                    <a:lnTo>
                      <a:pt x="420" y="449"/>
                    </a:lnTo>
                    <a:lnTo>
                      <a:pt x="430" y="442"/>
                    </a:lnTo>
                    <a:lnTo>
                      <a:pt x="439" y="445"/>
                    </a:lnTo>
                    <a:lnTo>
                      <a:pt x="439" y="439"/>
                    </a:lnTo>
                    <a:lnTo>
                      <a:pt x="449" y="461"/>
                    </a:lnTo>
                    <a:lnTo>
                      <a:pt x="461" y="474"/>
                    </a:lnTo>
                    <a:lnTo>
                      <a:pt x="468" y="439"/>
                    </a:lnTo>
                    <a:lnTo>
                      <a:pt x="452" y="449"/>
                    </a:lnTo>
                    <a:lnTo>
                      <a:pt x="446" y="427"/>
                    </a:lnTo>
                    <a:lnTo>
                      <a:pt x="474" y="427"/>
                    </a:lnTo>
                    <a:lnTo>
                      <a:pt x="506" y="417"/>
                    </a:lnTo>
                    <a:lnTo>
                      <a:pt x="556" y="363"/>
                    </a:lnTo>
                    <a:lnTo>
                      <a:pt x="591" y="341"/>
                    </a:lnTo>
                    <a:lnTo>
                      <a:pt x="550" y="360"/>
                    </a:lnTo>
                    <a:lnTo>
                      <a:pt x="572" y="344"/>
                    </a:lnTo>
                    <a:lnTo>
                      <a:pt x="572" y="344"/>
                    </a:lnTo>
                    <a:lnTo>
                      <a:pt x="566" y="335"/>
                    </a:lnTo>
                    <a:lnTo>
                      <a:pt x="585" y="341"/>
                    </a:lnTo>
                    <a:lnTo>
                      <a:pt x="604" y="335"/>
                    </a:lnTo>
                    <a:lnTo>
                      <a:pt x="604" y="338"/>
                    </a:lnTo>
                    <a:lnTo>
                      <a:pt x="721" y="328"/>
                    </a:lnTo>
                    <a:lnTo>
                      <a:pt x="746" y="306"/>
                    </a:lnTo>
                    <a:close/>
                  </a:path>
                </a:pathLst>
              </a:custGeom>
              <a:solidFill>
                <a:schemeClr val="accent2">
                  <a:lumMod val="50000"/>
                </a:schemeClr>
              </a:solidFill>
              <a:ln w="0" cap="flat">
                <a:solidFill>
                  <a:schemeClr val="bg1">
                    <a:lumMod val="50000"/>
                  </a:schemeClr>
                </a:solidFill>
                <a:prstDash val="solid"/>
                <a:miter lim="800000"/>
                <a:headEnd/>
                <a:tailEnd/>
              </a:ln>
            </p:spPr>
            <p:txBody>
              <a:bodyPr/>
              <a:lstStyle/>
              <a:p>
                <a:pPr fontAlgn="auto">
                  <a:spcBef>
                    <a:spcPts val="0"/>
                  </a:spcBef>
                  <a:spcAft>
                    <a:spcPts val="0"/>
                  </a:spcAft>
                  <a:defRPr/>
                </a:pPr>
                <a:endParaRPr lang="en-US">
                  <a:latin typeface="+mn-lt"/>
                  <a:cs typeface="+mn-cs"/>
                </a:endParaRPr>
              </a:p>
            </p:txBody>
          </p:sp>
          <p:sp>
            <p:nvSpPr>
              <p:cNvPr id="20" name="Freeform 20"/>
              <p:cNvSpPr>
                <a:spLocks/>
              </p:cNvSpPr>
              <p:nvPr/>
            </p:nvSpPr>
            <p:spPr bwMode="auto">
              <a:xfrm>
                <a:off x="3718" y="2450"/>
                <a:ext cx="53" cy="66"/>
              </a:xfrm>
              <a:custGeom>
                <a:avLst/>
                <a:gdLst>
                  <a:gd name="T0" fmla="*/ 10 w 17"/>
                  <a:gd name="T1" fmla="*/ 0 h 21"/>
                  <a:gd name="T2" fmla="*/ 15 w 17"/>
                  <a:gd name="T3" fmla="*/ 1 h 21"/>
                  <a:gd name="T4" fmla="*/ 17 w 17"/>
                  <a:gd name="T5" fmla="*/ 4 h 21"/>
                  <a:gd name="T6" fmla="*/ 15 w 17"/>
                  <a:gd name="T7" fmla="*/ 8 h 21"/>
                  <a:gd name="T8" fmla="*/ 12 w 17"/>
                  <a:gd name="T9" fmla="*/ 16 h 21"/>
                  <a:gd name="T10" fmla="*/ 8 w 17"/>
                  <a:gd name="T11" fmla="*/ 20 h 21"/>
                  <a:gd name="T12" fmla="*/ 4 w 17"/>
                  <a:gd name="T13" fmla="*/ 19 h 21"/>
                  <a:gd name="T14" fmla="*/ 1 w 17"/>
                  <a:gd name="T15" fmla="*/ 10 h 21"/>
                  <a:gd name="T16" fmla="*/ 3 w 17"/>
                  <a:gd name="T17" fmla="*/ 3 h 21"/>
                  <a:gd name="T18" fmla="*/ 10 w 17"/>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1">
                    <a:moveTo>
                      <a:pt x="10" y="0"/>
                    </a:moveTo>
                    <a:cubicBezTo>
                      <a:pt x="12" y="0"/>
                      <a:pt x="14" y="1"/>
                      <a:pt x="15" y="1"/>
                    </a:cubicBezTo>
                    <a:cubicBezTo>
                      <a:pt x="17" y="2"/>
                      <a:pt x="17" y="3"/>
                      <a:pt x="17" y="4"/>
                    </a:cubicBezTo>
                    <a:cubicBezTo>
                      <a:pt x="17" y="5"/>
                      <a:pt x="16" y="6"/>
                      <a:pt x="15" y="8"/>
                    </a:cubicBezTo>
                    <a:cubicBezTo>
                      <a:pt x="14" y="10"/>
                      <a:pt x="11" y="13"/>
                      <a:pt x="12" y="16"/>
                    </a:cubicBezTo>
                    <a:cubicBezTo>
                      <a:pt x="11" y="17"/>
                      <a:pt x="10" y="20"/>
                      <a:pt x="8" y="20"/>
                    </a:cubicBezTo>
                    <a:cubicBezTo>
                      <a:pt x="7" y="21"/>
                      <a:pt x="6" y="20"/>
                      <a:pt x="4" y="19"/>
                    </a:cubicBezTo>
                    <a:cubicBezTo>
                      <a:pt x="3" y="17"/>
                      <a:pt x="2" y="14"/>
                      <a:pt x="1" y="10"/>
                    </a:cubicBezTo>
                    <a:cubicBezTo>
                      <a:pt x="0" y="7"/>
                      <a:pt x="1" y="5"/>
                      <a:pt x="3" y="3"/>
                    </a:cubicBezTo>
                    <a:cubicBezTo>
                      <a:pt x="4" y="1"/>
                      <a:pt x="7" y="0"/>
                      <a:pt x="10" y="0"/>
                    </a:cubicBezTo>
                    <a:close/>
                  </a:path>
                </a:pathLst>
              </a:custGeom>
              <a:solidFill>
                <a:srgbClr val="D3D3D3"/>
              </a:solidFill>
              <a:ln w="0" cap="flat">
                <a:solidFill>
                  <a:schemeClr val="bg1">
                    <a:lumMod val="50000"/>
                  </a:schemeClr>
                </a:solidFill>
                <a:prstDash val="solid"/>
                <a:miter lim="800000"/>
                <a:headEnd/>
                <a:tailEnd/>
              </a:ln>
            </p:spPr>
            <p:txBody>
              <a:bodyPr/>
              <a:lstStyle/>
              <a:p>
                <a:pPr fontAlgn="auto">
                  <a:spcBef>
                    <a:spcPts val="0"/>
                  </a:spcBef>
                  <a:spcAft>
                    <a:spcPts val="0"/>
                  </a:spcAft>
                  <a:defRPr/>
                </a:pPr>
                <a:endParaRPr lang="en-US">
                  <a:latin typeface="+mn-lt"/>
                  <a:cs typeface="+mn-cs"/>
                </a:endParaRPr>
              </a:p>
            </p:txBody>
          </p:sp>
        </p:grpSp>
        <p:sp>
          <p:nvSpPr>
            <p:cNvPr id="8" name="Freeform 15"/>
            <p:cNvSpPr>
              <a:spLocks/>
            </p:cNvSpPr>
            <p:nvPr/>
          </p:nvSpPr>
          <p:spPr bwMode="auto">
            <a:xfrm>
              <a:off x="3748798" y="2984418"/>
              <a:ext cx="1954442" cy="2198622"/>
            </a:xfrm>
            <a:custGeom>
              <a:avLst/>
              <a:gdLst/>
              <a:ahLst/>
              <a:cxnLst/>
              <a:rect l="l" t="t" r="r" b="b"/>
              <a:pathLst>
                <a:path w="1954454" h="2198280">
                  <a:moveTo>
                    <a:pt x="1614633" y="1701027"/>
                  </a:moveTo>
                  <a:lnTo>
                    <a:pt x="1693348" y="1754784"/>
                  </a:lnTo>
                  <a:lnTo>
                    <a:pt x="1729826" y="1810461"/>
                  </a:lnTo>
                  <a:lnTo>
                    <a:pt x="1679909" y="1749025"/>
                  </a:lnTo>
                  <a:close/>
                  <a:moveTo>
                    <a:pt x="1413043" y="1701027"/>
                  </a:moveTo>
                  <a:lnTo>
                    <a:pt x="1401524" y="1729826"/>
                  </a:lnTo>
                  <a:lnTo>
                    <a:pt x="1438002" y="1729826"/>
                  </a:lnTo>
                  <a:lnTo>
                    <a:pt x="1438002" y="1754784"/>
                  </a:lnTo>
                  <a:lnTo>
                    <a:pt x="1455281" y="1729826"/>
                  </a:lnTo>
                  <a:lnTo>
                    <a:pt x="1491759" y="1743265"/>
                  </a:lnTo>
                  <a:lnTo>
                    <a:pt x="1480240" y="1766303"/>
                  </a:lnTo>
                  <a:lnTo>
                    <a:pt x="1413043" y="1766303"/>
                  </a:lnTo>
                  <a:lnTo>
                    <a:pt x="1407284" y="1785502"/>
                  </a:lnTo>
                  <a:lnTo>
                    <a:pt x="1390005" y="1802781"/>
                  </a:lnTo>
                  <a:lnTo>
                    <a:pt x="1347767" y="1779743"/>
                  </a:lnTo>
                  <a:lnTo>
                    <a:pt x="1311289" y="1791262"/>
                  </a:lnTo>
                  <a:lnTo>
                    <a:pt x="1261372" y="1797022"/>
                  </a:lnTo>
                  <a:lnTo>
                    <a:pt x="1230653" y="1760544"/>
                  </a:lnTo>
                  <a:lnTo>
                    <a:pt x="1244093" y="1737505"/>
                  </a:lnTo>
                  <a:close/>
                  <a:moveTo>
                    <a:pt x="0" y="0"/>
                  </a:moveTo>
                  <a:lnTo>
                    <a:pt x="1449522" y="0"/>
                  </a:lnTo>
                  <a:lnTo>
                    <a:pt x="1954454" y="0"/>
                  </a:lnTo>
                  <a:lnTo>
                    <a:pt x="1954454" y="412777"/>
                  </a:lnTo>
                  <a:lnTo>
                    <a:pt x="1954454" y="1505198"/>
                  </a:lnTo>
                  <a:lnTo>
                    <a:pt x="1954454" y="1512877"/>
                  </a:lnTo>
                  <a:lnTo>
                    <a:pt x="1954454" y="2198280"/>
                  </a:lnTo>
                  <a:lnTo>
                    <a:pt x="1893018" y="2192520"/>
                  </a:lnTo>
                  <a:lnTo>
                    <a:pt x="1856539" y="2167562"/>
                  </a:lnTo>
                  <a:lnTo>
                    <a:pt x="1856539" y="2161802"/>
                  </a:lnTo>
                  <a:lnTo>
                    <a:pt x="1795103" y="2083086"/>
                  </a:lnTo>
                  <a:lnTo>
                    <a:pt x="1752865" y="2021650"/>
                  </a:lnTo>
                  <a:lnTo>
                    <a:pt x="1766304" y="2010130"/>
                  </a:lnTo>
                  <a:lnTo>
                    <a:pt x="1747105" y="1979412"/>
                  </a:lnTo>
                  <a:lnTo>
                    <a:pt x="1772064" y="1948694"/>
                  </a:lnTo>
                  <a:lnTo>
                    <a:pt x="1777824" y="1925655"/>
                  </a:lnTo>
                  <a:lnTo>
                    <a:pt x="1735586" y="1821981"/>
                  </a:lnTo>
                  <a:lnTo>
                    <a:pt x="1752865" y="1845019"/>
                  </a:lnTo>
                  <a:lnTo>
                    <a:pt x="1716387" y="1773983"/>
                  </a:lnTo>
                  <a:lnTo>
                    <a:pt x="1693348" y="1754784"/>
                  </a:lnTo>
                  <a:lnTo>
                    <a:pt x="1614633" y="1693347"/>
                  </a:lnTo>
                  <a:lnTo>
                    <a:pt x="1589674" y="1687588"/>
                  </a:lnTo>
                  <a:lnTo>
                    <a:pt x="1558956" y="1712547"/>
                  </a:lnTo>
                  <a:lnTo>
                    <a:pt x="1486000" y="1706787"/>
                  </a:lnTo>
                  <a:lnTo>
                    <a:pt x="1541677" y="1656869"/>
                  </a:lnTo>
                  <a:lnTo>
                    <a:pt x="1547436" y="1541676"/>
                  </a:lnTo>
                  <a:lnTo>
                    <a:pt x="1553196" y="1560875"/>
                  </a:lnTo>
                  <a:lnTo>
                    <a:pt x="1564715" y="1555115"/>
                  </a:lnTo>
                  <a:lnTo>
                    <a:pt x="1558956" y="1541676"/>
                  </a:lnTo>
                  <a:lnTo>
                    <a:pt x="1486000" y="1420722"/>
                  </a:lnTo>
                  <a:lnTo>
                    <a:pt x="1455281" y="1493678"/>
                  </a:lnTo>
                  <a:lnTo>
                    <a:pt x="1449522" y="1541676"/>
                  </a:lnTo>
                  <a:lnTo>
                    <a:pt x="1426483" y="1597353"/>
                  </a:lnTo>
                  <a:lnTo>
                    <a:pt x="1438002" y="1608872"/>
                  </a:lnTo>
                  <a:lnTo>
                    <a:pt x="1413044" y="1620391"/>
                  </a:lnTo>
                  <a:lnTo>
                    <a:pt x="1376566" y="1603112"/>
                  </a:lnTo>
                  <a:lnTo>
                    <a:pt x="1334328" y="1633831"/>
                  </a:lnTo>
                  <a:lnTo>
                    <a:pt x="1286330" y="1639590"/>
                  </a:lnTo>
                  <a:lnTo>
                    <a:pt x="1311289" y="1560875"/>
                  </a:lnTo>
                  <a:lnTo>
                    <a:pt x="1370806" y="1578154"/>
                  </a:lnTo>
                  <a:lnTo>
                    <a:pt x="1382325" y="1566634"/>
                  </a:lnTo>
                  <a:lnTo>
                    <a:pt x="1395764" y="1505198"/>
                  </a:lnTo>
                  <a:lnTo>
                    <a:pt x="1390005" y="1476399"/>
                  </a:lnTo>
                  <a:lnTo>
                    <a:pt x="1376566" y="1482159"/>
                  </a:lnTo>
                  <a:lnTo>
                    <a:pt x="1395764" y="1451441"/>
                  </a:lnTo>
                  <a:lnTo>
                    <a:pt x="1382325" y="1420722"/>
                  </a:lnTo>
                  <a:lnTo>
                    <a:pt x="1395764" y="1414963"/>
                  </a:lnTo>
                  <a:lnTo>
                    <a:pt x="1407284" y="1366965"/>
                  </a:lnTo>
                  <a:lnTo>
                    <a:pt x="1474480" y="1305529"/>
                  </a:lnTo>
                  <a:lnTo>
                    <a:pt x="1438002" y="1251771"/>
                  </a:lnTo>
                  <a:lnTo>
                    <a:pt x="1480240" y="1215293"/>
                  </a:lnTo>
                  <a:lnTo>
                    <a:pt x="1468721" y="1196094"/>
                  </a:lnTo>
                  <a:lnTo>
                    <a:pt x="1462961" y="1148097"/>
                  </a:lnTo>
                  <a:lnTo>
                    <a:pt x="1438002" y="1092420"/>
                  </a:lnTo>
                  <a:lnTo>
                    <a:pt x="1438002" y="1196094"/>
                  </a:lnTo>
                  <a:lnTo>
                    <a:pt x="1413044" y="1184575"/>
                  </a:lnTo>
                  <a:lnTo>
                    <a:pt x="1382325" y="1221053"/>
                  </a:lnTo>
                  <a:lnTo>
                    <a:pt x="1347767" y="1324727"/>
                  </a:lnTo>
                  <a:lnTo>
                    <a:pt x="1311289" y="1336247"/>
                  </a:lnTo>
                  <a:lnTo>
                    <a:pt x="1297850" y="1324727"/>
                  </a:lnTo>
                  <a:lnTo>
                    <a:pt x="1292090" y="1347766"/>
                  </a:lnTo>
                  <a:lnTo>
                    <a:pt x="1303609" y="1342007"/>
                  </a:lnTo>
                  <a:lnTo>
                    <a:pt x="1244093" y="1372725"/>
                  </a:lnTo>
                  <a:lnTo>
                    <a:pt x="1165377" y="1457200"/>
                  </a:lnTo>
                  <a:lnTo>
                    <a:pt x="1165377" y="1493678"/>
                  </a:lnTo>
                  <a:lnTo>
                    <a:pt x="1157697" y="1487919"/>
                  </a:lnTo>
                  <a:lnTo>
                    <a:pt x="1134658" y="1493678"/>
                  </a:lnTo>
                  <a:lnTo>
                    <a:pt x="1128899" y="1535916"/>
                  </a:lnTo>
                  <a:lnTo>
                    <a:pt x="1115459" y="1549355"/>
                  </a:lnTo>
                  <a:lnTo>
                    <a:pt x="1151937" y="1530156"/>
                  </a:lnTo>
                  <a:lnTo>
                    <a:pt x="1140418" y="1591593"/>
                  </a:lnTo>
                  <a:lnTo>
                    <a:pt x="1115459" y="1560875"/>
                  </a:lnTo>
                  <a:lnTo>
                    <a:pt x="1092421" y="1572394"/>
                  </a:lnTo>
                  <a:lnTo>
                    <a:pt x="1025224" y="1493678"/>
                  </a:lnTo>
                  <a:lnTo>
                    <a:pt x="1006025" y="1505198"/>
                  </a:lnTo>
                  <a:lnTo>
                    <a:pt x="1019464" y="1476399"/>
                  </a:lnTo>
                  <a:lnTo>
                    <a:pt x="1019464" y="1487919"/>
                  </a:lnTo>
                  <a:lnTo>
                    <a:pt x="1042503" y="1493678"/>
                  </a:lnTo>
                  <a:lnTo>
                    <a:pt x="1036744" y="1493678"/>
                  </a:lnTo>
                  <a:lnTo>
                    <a:pt x="1050183" y="1518637"/>
                  </a:lnTo>
                  <a:lnTo>
                    <a:pt x="1067462" y="1512877"/>
                  </a:lnTo>
                  <a:lnTo>
                    <a:pt x="1055943" y="1505198"/>
                  </a:lnTo>
                  <a:lnTo>
                    <a:pt x="1055943" y="1493678"/>
                  </a:lnTo>
                  <a:lnTo>
                    <a:pt x="1050183" y="1505198"/>
                  </a:lnTo>
                  <a:lnTo>
                    <a:pt x="1019464" y="1366965"/>
                  </a:lnTo>
                  <a:lnTo>
                    <a:pt x="958028" y="1317048"/>
                  </a:lnTo>
                  <a:lnTo>
                    <a:pt x="958028" y="1288249"/>
                  </a:lnTo>
                  <a:lnTo>
                    <a:pt x="927309" y="1244092"/>
                  </a:lnTo>
                  <a:lnTo>
                    <a:pt x="940749" y="1232572"/>
                  </a:lnTo>
                  <a:lnTo>
                    <a:pt x="915790" y="1226813"/>
                  </a:lnTo>
                  <a:lnTo>
                    <a:pt x="927309" y="1244092"/>
                  </a:lnTo>
                  <a:lnTo>
                    <a:pt x="898511" y="1221053"/>
                  </a:lnTo>
                  <a:lnTo>
                    <a:pt x="879312" y="1232572"/>
                  </a:lnTo>
                  <a:lnTo>
                    <a:pt x="842834" y="1201854"/>
                  </a:lnTo>
                  <a:lnTo>
                    <a:pt x="854353" y="1184575"/>
                  </a:lnTo>
                  <a:lnTo>
                    <a:pt x="837074" y="1178815"/>
                  </a:lnTo>
                  <a:lnTo>
                    <a:pt x="842834" y="1165376"/>
                  </a:lnTo>
                  <a:lnTo>
                    <a:pt x="837074" y="1142337"/>
                  </a:lnTo>
                  <a:lnTo>
                    <a:pt x="862033" y="1142337"/>
                  </a:lnTo>
                  <a:lnTo>
                    <a:pt x="854353" y="1159616"/>
                  </a:lnTo>
                  <a:lnTo>
                    <a:pt x="873552" y="1142337"/>
                  </a:lnTo>
                  <a:lnTo>
                    <a:pt x="848594" y="1098180"/>
                  </a:lnTo>
                  <a:lnTo>
                    <a:pt x="831315" y="1092420"/>
                  </a:lnTo>
                  <a:lnTo>
                    <a:pt x="800596" y="1111619"/>
                  </a:lnTo>
                  <a:lnTo>
                    <a:pt x="800596" y="1080901"/>
                  </a:lnTo>
                  <a:lnTo>
                    <a:pt x="812116" y="1075141"/>
                  </a:lnTo>
                  <a:lnTo>
                    <a:pt x="758359" y="1019464"/>
                  </a:lnTo>
                  <a:lnTo>
                    <a:pt x="744919" y="1038663"/>
                  </a:lnTo>
                  <a:lnTo>
                    <a:pt x="739160" y="1027144"/>
                  </a:lnTo>
                  <a:lnTo>
                    <a:pt x="727640" y="1032903"/>
                  </a:lnTo>
                  <a:lnTo>
                    <a:pt x="739160" y="1044423"/>
                  </a:lnTo>
                  <a:lnTo>
                    <a:pt x="679643" y="1044423"/>
                  </a:lnTo>
                  <a:lnTo>
                    <a:pt x="618206" y="996425"/>
                  </a:lnTo>
                  <a:lnTo>
                    <a:pt x="581728" y="996425"/>
                  </a:lnTo>
                  <a:lnTo>
                    <a:pt x="570209" y="1002185"/>
                  </a:lnTo>
                  <a:lnTo>
                    <a:pt x="575969" y="1007945"/>
                  </a:lnTo>
                  <a:lnTo>
                    <a:pt x="533731" y="1007945"/>
                  </a:lnTo>
                  <a:lnTo>
                    <a:pt x="460775" y="954188"/>
                  </a:lnTo>
                  <a:lnTo>
                    <a:pt x="357100" y="898511"/>
                  </a:lnTo>
                  <a:lnTo>
                    <a:pt x="303343" y="934989"/>
                  </a:lnTo>
                  <a:lnTo>
                    <a:pt x="199669" y="923469"/>
                  </a:lnTo>
                  <a:lnTo>
                    <a:pt x="174710" y="929229"/>
                  </a:lnTo>
                  <a:lnTo>
                    <a:pt x="11519" y="940748"/>
                  </a:lnTo>
                  <a:lnTo>
                    <a:pt x="0" y="946508"/>
                  </a:lnTo>
                  <a:close/>
                </a:path>
              </a:pathLst>
            </a:custGeom>
            <a:solidFill>
              <a:schemeClr val="accent2">
                <a:lumMod val="40000"/>
                <a:lumOff val="60000"/>
              </a:schemeClr>
            </a:solidFill>
            <a:ln w="0" cap="flat">
              <a:solidFill>
                <a:schemeClr val="bg1">
                  <a:lumMod val="50000"/>
                </a:schemeClr>
              </a:solidFill>
              <a:prstDash val="solid"/>
              <a:miter lim="800000"/>
              <a:headEnd/>
              <a:tailEnd/>
            </a:ln>
          </p:spPr>
          <p:txBody>
            <a:bodyPr/>
            <a:lstStyle/>
            <a:p>
              <a:pPr fontAlgn="auto">
                <a:spcBef>
                  <a:spcPts val="0"/>
                </a:spcBef>
                <a:spcAft>
                  <a:spcPts val="0"/>
                </a:spcAft>
                <a:defRPr/>
              </a:pPr>
              <a:endParaRPr lang="en-US">
                <a:latin typeface="+mn-lt"/>
                <a:cs typeface="+mn-cs"/>
              </a:endParaRPr>
            </a:p>
          </p:txBody>
        </p:sp>
        <p:sp>
          <p:nvSpPr>
            <p:cNvPr id="9" name="Freeform 16"/>
            <p:cNvSpPr>
              <a:spLocks/>
            </p:cNvSpPr>
            <p:nvPr/>
          </p:nvSpPr>
          <p:spPr bwMode="auto">
            <a:xfrm>
              <a:off x="6170019" y="5497355"/>
              <a:ext cx="752563" cy="201606"/>
            </a:xfrm>
            <a:custGeom>
              <a:avLst/>
              <a:gdLst/>
              <a:ahLst/>
              <a:cxnLst/>
              <a:rect l="l" t="t" r="r" b="b"/>
              <a:pathLst>
                <a:path w="752600" h="201589">
                  <a:moveTo>
                    <a:pt x="729561" y="159351"/>
                  </a:moveTo>
                  <a:lnTo>
                    <a:pt x="752600" y="182390"/>
                  </a:lnTo>
                  <a:lnTo>
                    <a:pt x="729561" y="201589"/>
                  </a:lnTo>
                  <a:lnTo>
                    <a:pt x="729561" y="182390"/>
                  </a:lnTo>
                  <a:lnTo>
                    <a:pt x="673884" y="182390"/>
                  </a:lnTo>
                  <a:close/>
                  <a:moveTo>
                    <a:pt x="662364" y="30718"/>
                  </a:moveTo>
                  <a:lnTo>
                    <a:pt x="704603" y="86395"/>
                  </a:lnTo>
                  <a:lnTo>
                    <a:pt x="729561" y="86395"/>
                  </a:lnTo>
                  <a:lnTo>
                    <a:pt x="721882" y="97914"/>
                  </a:lnTo>
                  <a:lnTo>
                    <a:pt x="710362" y="122872"/>
                  </a:lnTo>
                  <a:lnTo>
                    <a:pt x="721882" y="109433"/>
                  </a:lnTo>
                  <a:lnTo>
                    <a:pt x="729561" y="134392"/>
                  </a:lnTo>
                  <a:lnTo>
                    <a:pt x="693083" y="151671"/>
                  </a:lnTo>
                  <a:lnTo>
                    <a:pt x="673884" y="115193"/>
                  </a:lnTo>
                  <a:lnTo>
                    <a:pt x="656604" y="97914"/>
                  </a:lnTo>
                  <a:lnTo>
                    <a:pt x="656604" y="72955"/>
                  </a:lnTo>
                  <a:lnTo>
                    <a:pt x="631646" y="67196"/>
                  </a:lnTo>
                  <a:close/>
                  <a:moveTo>
                    <a:pt x="19199" y="0"/>
                  </a:moveTo>
                  <a:lnTo>
                    <a:pt x="42238" y="24959"/>
                  </a:lnTo>
                  <a:lnTo>
                    <a:pt x="47997" y="97915"/>
                  </a:lnTo>
                  <a:lnTo>
                    <a:pt x="19199" y="128633"/>
                  </a:lnTo>
                  <a:lnTo>
                    <a:pt x="5760" y="115194"/>
                  </a:lnTo>
                  <a:lnTo>
                    <a:pt x="5760" y="97915"/>
                  </a:lnTo>
                  <a:lnTo>
                    <a:pt x="0" y="30719"/>
                  </a:lnTo>
                  <a:close/>
                </a:path>
              </a:pathLst>
            </a:custGeom>
            <a:solidFill>
              <a:schemeClr val="accent2">
                <a:lumMod val="20000"/>
                <a:lumOff val="80000"/>
              </a:schemeClr>
            </a:solidFill>
            <a:ln w="0" cap="flat">
              <a:solidFill>
                <a:schemeClr val="bg1">
                  <a:lumMod val="50000"/>
                </a:schemeClr>
              </a:solidFill>
              <a:prstDash val="solid"/>
              <a:miter lim="800000"/>
              <a:headEnd/>
              <a:tailEnd/>
            </a:ln>
          </p:spPr>
          <p:txBody>
            <a:bodyPr/>
            <a:lstStyle/>
            <a:p>
              <a:pPr fontAlgn="auto">
                <a:spcBef>
                  <a:spcPts val="0"/>
                </a:spcBef>
                <a:spcAft>
                  <a:spcPts val="0"/>
                </a:spcAft>
                <a:defRPr/>
              </a:pPr>
              <a:endParaRPr lang="en-US">
                <a:latin typeface="+mn-lt"/>
                <a:cs typeface="+mn-cs"/>
              </a:endParaRPr>
            </a:p>
          </p:txBody>
        </p:sp>
        <p:sp>
          <p:nvSpPr>
            <p:cNvPr id="10" name="Freeform 18"/>
            <p:cNvSpPr>
              <a:spLocks noEditPoints="1"/>
            </p:cNvSpPr>
            <p:nvPr/>
          </p:nvSpPr>
          <p:spPr bwMode="auto">
            <a:xfrm>
              <a:off x="6298621" y="5735473"/>
              <a:ext cx="606496" cy="642918"/>
            </a:xfrm>
            <a:custGeom>
              <a:avLst/>
              <a:gdLst>
                <a:gd name="T0" fmla="*/ 253 w 316"/>
                <a:gd name="T1" fmla="*/ 272 h 335"/>
                <a:gd name="T2" fmla="*/ 256 w 316"/>
                <a:gd name="T3" fmla="*/ 278 h 335"/>
                <a:gd name="T4" fmla="*/ 275 w 316"/>
                <a:gd name="T5" fmla="*/ 288 h 335"/>
                <a:gd name="T6" fmla="*/ 284 w 316"/>
                <a:gd name="T7" fmla="*/ 291 h 335"/>
                <a:gd name="T8" fmla="*/ 265 w 316"/>
                <a:gd name="T9" fmla="*/ 269 h 335"/>
                <a:gd name="T10" fmla="*/ 313 w 316"/>
                <a:gd name="T11" fmla="*/ 104 h 335"/>
                <a:gd name="T12" fmla="*/ 313 w 316"/>
                <a:gd name="T13" fmla="*/ 66 h 335"/>
                <a:gd name="T14" fmla="*/ 313 w 316"/>
                <a:gd name="T15" fmla="*/ 35 h 335"/>
                <a:gd name="T16" fmla="*/ 278 w 316"/>
                <a:gd name="T17" fmla="*/ 6 h 335"/>
                <a:gd name="T18" fmla="*/ 256 w 316"/>
                <a:gd name="T19" fmla="*/ 16 h 335"/>
                <a:gd name="T20" fmla="*/ 224 w 316"/>
                <a:gd name="T21" fmla="*/ 28 h 335"/>
                <a:gd name="T22" fmla="*/ 202 w 316"/>
                <a:gd name="T23" fmla="*/ 35 h 335"/>
                <a:gd name="T24" fmla="*/ 196 w 316"/>
                <a:gd name="T25" fmla="*/ 54 h 335"/>
                <a:gd name="T26" fmla="*/ 177 w 316"/>
                <a:gd name="T27" fmla="*/ 41 h 335"/>
                <a:gd name="T28" fmla="*/ 167 w 316"/>
                <a:gd name="T29" fmla="*/ 63 h 335"/>
                <a:gd name="T30" fmla="*/ 136 w 316"/>
                <a:gd name="T31" fmla="*/ 54 h 335"/>
                <a:gd name="T32" fmla="*/ 57 w 316"/>
                <a:gd name="T33" fmla="*/ 19 h 335"/>
                <a:gd name="T34" fmla="*/ 53 w 316"/>
                <a:gd name="T35" fmla="*/ 16 h 335"/>
                <a:gd name="T36" fmla="*/ 41 w 316"/>
                <a:gd name="T37" fmla="*/ 19 h 335"/>
                <a:gd name="T38" fmla="*/ 6 w 316"/>
                <a:gd name="T39" fmla="*/ 19 h 335"/>
                <a:gd name="T40" fmla="*/ 9 w 316"/>
                <a:gd name="T41" fmla="*/ 82 h 335"/>
                <a:gd name="T42" fmla="*/ 22 w 316"/>
                <a:gd name="T43" fmla="*/ 114 h 335"/>
                <a:gd name="T44" fmla="*/ 50 w 316"/>
                <a:gd name="T45" fmla="*/ 174 h 335"/>
                <a:gd name="T46" fmla="*/ 72 w 316"/>
                <a:gd name="T47" fmla="*/ 190 h 335"/>
                <a:gd name="T48" fmla="*/ 72 w 316"/>
                <a:gd name="T49" fmla="*/ 208 h 335"/>
                <a:gd name="T50" fmla="*/ 44 w 316"/>
                <a:gd name="T51" fmla="*/ 171 h 335"/>
                <a:gd name="T52" fmla="*/ 60 w 316"/>
                <a:gd name="T53" fmla="*/ 221 h 335"/>
                <a:gd name="T54" fmla="*/ 88 w 316"/>
                <a:gd name="T55" fmla="*/ 269 h 335"/>
                <a:gd name="T56" fmla="*/ 110 w 316"/>
                <a:gd name="T57" fmla="*/ 297 h 335"/>
                <a:gd name="T58" fmla="*/ 110 w 316"/>
                <a:gd name="T59" fmla="*/ 284 h 335"/>
                <a:gd name="T60" fmla="*/ 136 w 316"/>
                <a:gd name="T61" fmla="*/ 300 h 335"/>
                <a:gd name="T62" fmla="*/ 113 w 316"/>
                <a:gd name="T63" fmla="*/ 300 h 335"/>
                <a:gd name="T64" fmla="*/ 110 w 316"/>
                <a:gd name="T65" fmla="*/ 307 h 335"/>
                <a:gd name="T66" fmla="*/ 136 w 316"/>
                <a:gd name="T67" fmla="*/ 319 h 335"/>
                <a:gd name="T68" fmla="*/ 164 w 316"/>
                <a:gd name="T69" fmla="*/ 316 h 335"/>
                <a:gd name="T70" fmla="*/ 189 w 316"/>
                <a:gd name="T71" fmla="*/ 335 h 335"/>
                <a:gd name="T72" fmla="*/ 192 w 316"/>
                <a:gd name="T73" fmla="*/ 310 h 335"/>
                <a:gd name="T74" fmla="*/ 205 w 316"/>
                <a:gd name="T75" fmla="*/ 303 h 335"/>
                <a:gd name="T76" fmla="*/ 208 w 316"/>
                <a:gd name="T77" fmla="*/ 294 h 335"/>
                <a:gd name="T78" fmla="*/ 202 w 316"/>
                <a:gd name="T79" fmla="*/ 275 h 335"/>
                <a:gd name="T80" fmla="*/ 205 w 316"/>
                <a:gd name="T81" fmla="*/ 291 h 335"/>
                <a:gd name="T82" fmla="*/ 208 w 316"/>
                <a:gd name="T83" fmla="*/ 291 h 335"/>
                <a:gd name="T84" fmla="*/ 221 w 316"/>
                <a:gd name="T85" fmla="*/ 265 h 335"/>
                <a:gd name="T86" fmla="*/ 230 w 316"/>
                <a:gd name="T87" fmla="*/ 253 h 335"/>
                <a:gd name="T88" fmla="*/ 237 w 316"/>
                <a:gd name="T89" fmla="*/ 253 h 335"/>
                <a:gd name="T90" fmla="*/ 237 w 316"/>
                <a:gd name="T91" fmla="*/ 269 h 335"/>
                <a:gd name="T92" fmla="*/ 243 w 316"/>
                <a:gd name="T93" fmla="*/ 246 h 335"/>
                <a:gd name="T94" fmla="*/ 240 w 316"/>
                <a:gd name="T95" fmla="*/ 237 h 335"/>
                <a:gd name="T96" fmla="*/ 256 w 316"/>
                <a:gd name="T97" fmla="*/ 253 h 335"/>
                <a:gd name="T98" fmla="*/ 281 w 316"/>
                <a:gd name="T99" fmla="*/ 224 h 335"/>
                <a:gd name="T100" fmla="*/ 284 w 316"/>
                <a:gd name="T101" fmla="*/ 205 h 335"/>
                <a:gd name="T102" fmla="*/ 278 w 316"/>
                <a:gd name="T103" fmla="*/ 186 h 335"/>
                <a:gd name="T104" fmla="*/ 300 w 316"/>
                <a:gd name="T105" fmla="*/ 161 h 335"/>
                <a:gd name="T106" fmla="*/ 303 w 316"/>
                <a:gd name="T107" fmla="*/ 142 h 335"/>
                <a:gd name="T108" fmla="*/ 313 w 316"/>
                <a:gd name="T109" fmla="*/ 164 h 335"/>
                <a:gd name="T110" fmla="*/ 316 w 316"/>
                <a:gd name="T111" fmla="*/ 171 h 335"/>
                <a:gd name="T112" fmla="*/ 313 w 316"/>
                <a:gd name="T113" fmla="*/ 10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6" h="335">
                  <a:moveTo>
                    <a:pt x="256" y="253"/>
                  </a:moveTo>
                  <a:lnTo>
                    <a:pt x="253" y="272"/>
                  </a:lnTo>
                  <a:lnTo>
                    <a:pt x="262" y="272"/>
                  </a:lnTo>
                  <a:lnTo>
                    <a:pt x="256" y="278"/>
                  </a:lnTo>
                  <a:lnTo>
                    <a:pt x="265" y="291"/>
                  </a:lnTo>
                  <a:lnTo>
                    <a:pt x="275" y="288"/>
                  </a:lnTo>
                  <a:lnTo>
                    <a:pt x="275" y="275"/>
                  </a:lnTo>
                  <a:lnTo>
                    <a:pt x="284" y="291"/>
                  </a:lnTo>
                  <a:lnTo>
                    <a:pt x="278" y="265"/>
                  </a:lnTo>
                  <a:lnTo>
                    <a:pt x="265" y="269"/>
                  </a:lnTo>
                  <a:lnTo>
                    <a:pt x="256" y="253"/>
                  </a:lnTo>
                  <a:close/>
                  <a:moveTo>
                    <a:pt x="313" y="104"/>
                  </a:moveTo>
                  <a:lnTo>
                    <a:pt x="306" y="88"/>
                  </a:lnTo>
                  <a:lnTo>
                    <a:pt x="313" y="66"/>
                  </a:lnTo>
                  <a:lnTo>
                    <a:pt x="306" y="57"/>
                  </a:lnTo>
                  <a:lnTo>
                    <a:pt x="313" y="35"/>
                  </a:lnTo>
                  <a:lnTo>
                    <a:pt x="294" y="9"/>
                  </a:lnTo>
                  <a:lnTo>
                    <a:pt x="278" y="6"/>
                  </a:lnTo>
                  <a:lnTo>
                    <a:pt x="275" y="22"/>
                  </a:lnTo>
                  <a:lnTo>
                    <a:pt x="256" y="16"/>
                  </a:lnTo>
                  <a:lnTo>
                    <a:pt x="240" y="35"/>
                  </a:lnTo>
                  <a:lnTo>
                    <a:pt x="224" y="28"/>
                  </a:lnTo>
                  <a:lnTo>
                    <a:pt x="211" y="38"/>
                  </a:lnTo>
                  <a:lnTo>
                    <a:pt x="202" y="35"/>
                  </a:lnTo>
                  <a:lnTo>
                    <a:pt x="183" y="41"/>
                  </a:lnTo>
                  <a:lnTo>
                    <a:pt x="196" y="54"/>
                  </a:lnTo>
                  <a:lnTo>
                    <a:pt x="192" y="60"/>
                  </a:lnTo>
                  <a:lnTo>
                    <a:pt x="177" y="41"/>
                  </a:lnTo>
                  <a:lnTo>
                    <a:pt x="164" y="54"/>
                  </a:lnTo>
                  <a:lnTo>
                    <a:pt x="167" y="63"/>
                  </a:lnTo>
                  <a:lnTo>
                    <a:pt x="161" y="50"/>
                  </a:lnTo>
                  <a:lnTo>
                    <a:pt x="136" y="54"/>
                  </a:lnTo>
                  <a:lnTo>
                    <a:pt x="75" y="19"/>
                  </a:lnTo>
                  <a:lnTo>
                    <a:pt x="57" y="19"/>
                  </a:lnTo>
                  <a:lnTo>
                    <a:pt x="53" y="3"/>
                  </a:lnTo>
                  <a:lnTo>
                    <a:pt x="53" y="16"/>
                  </a:lnTo>
                  <a:lnTo>
                    <a:pt x="41" y="12"/>
                  </a:lnTo>
                  <a:lnTo>
                    <a:pt x="41" y="19"/>
                  </a:lnTo>
                  <a:lnTo>
                    <a:pt x="3" y="0"/>
                  </a:lnTo>
                  <a:lnTo>
                    <a:pt x="6" y="19"/>
                  </a:lnTo>
                  <a:lnTo>
                    <a:pt x="0" y="35"/>
                  </a:lnTo>
                  <a:lnTo>
                    <a:pt x="9" y="82"/>
                  </a:lnTo>
                  <a:lnTo>
                    <a:pt x="28" y="107"/>
                  </a:lnTo>
                  <a:lnTo>
                    <a:pt x="22" y="114"/>
                  </a:lnTo>
                  <a:lnTo>
                    <a:pt x="50" y="148"/>
                  </a:lnTo>
                  <a:lnTo>
                    <a:pt x="50" y="174"/>
                  </a:lnTo>
                  <a:lnTo>
                    <a:pt x="57" y="164"/>
                  </a:lnTo>
                  <a:lnTo>
                    <a:pt x="72" y="190"/>
                  </a:lnTo>
                  <a:lnTo>
                    <a:pt x="75" y="190"/>
                  </a:lnTo>
                  <a:lnTo>
                    <a:pt x="72" y="208"/>
                  </a:lnTo>
                  <a:lnTo>
                    <a:pt x="69" y="193"/>
                  </a:lnTo>
                  <a:lnTo>
                    <a:pt x="44" y="171"/>
                  </a:lnTo>
                  <a:lnTo>
                    <a:pt x="53" y="218"/>
                  </a:lnTo>
                  <a:lnTo>
                    <a:pt x="60" y="221"/>
                  </a:lnTo>
                  <a:lnTo>
                    <a:pt x="75" y="262"/>
                  </a:lnTo>
                  <a:lnTo>
                    <a:pt x="88" y="269"/>
                  </a:lnTo>
                  <a:lnTo>
                    <a:pt x="101" y="297"/>
                  </a:lnTo>
                  <a:lnTo>
                    <a:pt x="110" y="297"/>
                  </a:lnTo>
                  <a:lnTo>
                    <a:pt x="104" y="294"/>
                  </a:lnTo>
                  <a:lnTo>
                    <a:pt x="110" y="284"/>
                  </a:lnTo>
                  <a:lnTo>
                    <a:pt x="113" y="300"/>
                  </a:lnTo>
                  <a:lnTo>
                    <a:pt x="136" y="300"/>
                  </a:lnTo>
                  <a:lnTo>
                    <a:pt x="132" y="307"/>
                  </a:lnTo>
                  <a:lnTo>
                    <a:pt x="113" y="300"/>
                  </a:lnTo>
                  <a:lnTo>
                    <a:pt x="113" y="310"/>
                  </a:lnTo>
                  <a:lnTo>
                    <a:pt x="110" y="307"/>
                  </a:lnTo>
                  <a:lnTo>
                    <a:pt x="117" y="325"/>
                  </a:lnTo>
                  <a:lnTo>
                    <a:pt x="136" y="319"/>
                  </a:lnTo>
                  <a:lnTo>
                    <a:pt x="167" y="325"/>
                  </a:lnTo>
                  <a:lnTo>
                    <a:pt x="164" y="316"/>
                  </a:lnTo>
                  <a:lnTo>
                    <a:pt x="174" y="335"/>
                  </a:lnTo>
                  <a:lnTo>
                    <a:pt x="189" y="335"/>
                  </a:lnTo>
                  <a:lnTo>
                    <a:pt x="202" y="319"/>
                  </a:lnTo>
                  <a:lnTo>
                    <a:pt x="192" y="310"/>
                  </a:lnTo>
                  <a:lnTo>
                    <a:pt x="202" y="313"/>
                  </a:lnTo>
                  <a:lnTo>
                    <a:pt x="205" y="303"/>
                  </a:lnTo>
                  <a:lnTo>
                    <a:pt x="199" y="300"/>
                  </a:lnTo>
                  <a:lnTo>
                    <a:pt x="208" y="294"/>
                  </a:lnTo>
                  <a:lnTo>
                    <a:pt x="199" y="281"/>
                  </a:lnTo>
                  <a:lnTo>
                    <a:pt x="202" y="275"/>
                  </a:lnTo>
                  <a:lnTo>
                    <a:pt x="202" y="284"/>
                  </a:lnTo>
                  <a:lnTo>
                    <a:pt x="205" y="291"/>
                  </a:lnTo>
                  <a:lnTo>
                    <a:pt x="208" y="281"/>
                  </a:lnTo>
                  <a:lnTo>
                    <a:pt x="208" y="291"/>
                  </a:lnTo>
                  <a:lnTo>
                    <a:pt x="221" y="294"/>
                  </a:lnTo>
                  <a:lnTo>
                    <a:pt x="221" y="265"/>
                  </a:lnTo>
                  <a:lnTo>
                    <a:pt x="230" y="269"/>
                  </a:lnTo>
                  <a:lnTo>
                    <a:pt x="230" y="253"/>
                  </a:lnTo>
                  <a:lnTo>
                    <a:pt x="218" y="231"/>
                  </a:lnTo>
                  <a:lnTo>
                    <a:pt x="237" y="253"/>
                  </a:lnTo>
                  <a:lnTo>
                    <a:pt x="240" y="253"/>
                  </a:lnTo>
                  <a:lnTo>
                    <a:pt x="237" y="269"/>
                  </a:lnTo>
                  <a:lnTo>
                    <a:pt x="246" y="259"/>
                  </a:lnTo>
                  <a:lnTo>
                    <a:pt x="243" y="246"/>
                  </a:lnTo>
                  <a:lnTo>
                    <a:pt x="253" y="243"/>
                  </a:lnTo>
                  <a:lnTo>
                    <a:pt x="240" y="237"/>
                  </a:lnTo>
                  <a:lnTo>
                    <a:pt x="253" y="237"/>
                  </a:lnTo>
                  <a:lnTo>
                    <a:pt x="256" y="253"/>
                  </a:lnTo>
                  <a:lnTo>
                    <a:pt x="268" y="250"/>
                  </a:lnTo>
                  <a:lnTo>
                    <a:pt x="281" y="224"/>
                  </a:lnTo>
                  <a:lnTo>
                    <a:pt x="275" y="212"/>
                  </a:lnTo>
                  <a:lnTo>
                    <a:pt x="284" y="205"/>
                  </a:lnTo>
                  <a:lnTo>
                    <a:pt x="287" y="183"/>
                  </a:lnTo>
                  <a:lnTo>
                    <a:pt x="278" y="186"/>
                  </a:lnTo>
                  <a:lnTo>
                    <a:pt x="294" y="161"/>
                  </a:lnTo>
                  <a:lnTo>
                    <a:pt x="300" y="161"/>
                  </a:lnTo>
                  <a:lnTo>
                    <a:pt x="294" y="158"/>
                  </a:lnTo>
                  <a:lnTo>
                    <a:pt x="303" y="142"/>
                  </a:lnTo>
                  <a:lnTo>
                    <a:pt x="297" y="158"/>
                  </a:lnTo>
                  <a:lnTo>
                    <a:pt x="313" y="164"/>
                  </a:lnTo>
                  <a:lnTo>
                    <a:pt x="313" y="180"/>
                  </a:lnTo>
                  <a:lnTo>
                    <a:pt x="316" y="171"/>
                  </a:lnTo>
                  <a:lnTo>
                    <a:pt x="309" y="152"/>
                  </a:lnTo>
                  <a:lnTo>
                    <a:pt x="313" y="104"/>
                  </a:lnTo>
                  <a:close/>
                </a:path>
              </a:pathLst>
            </a:custGeom>
            <a:solidFill>
              <a:schemeClr val="accent2">
                <a:lumMod val="20000"/>
                <a:lumOff val="80000"/>
              </a:schemeClr>
            </a:solidFill>
            <a:ln w="0" cap="flat">
              <a:solidFill>
                <a:schemeClr val="bg1">
                  <a:lumMod val="50000"/>
                </a:schemeClr>
              </a:solidFill>
              <a:prstDash val="solid"/>
              <a:miter lim="800000"/>
              <a:headEnd/>
              <a:tailEnd/>
            </a:ln>
          </p:spPr>
          <p:txBody>
            <a:bodyPr/>
            <a:lstStyle/>
            <a:p>
              <a:pPr fontAlgn="auto">
                <a:spcBef>
                  <a:spcPts val="0"/>
                </a:spcBef>
                <a:spcAft>
                  <a:spcPts val="0"/>
                </a:spcAft>
                <a:defRPr/>
              </a:pPr>
              <a:endParaRPr lang="en-US" dirty="0">
                <a:latin typeface="+mn-lt"/>
                <a:cs typeface="+mn-cs"/>
              </a:endParaRPr>
            </a:p>
          </p:txBody>
        </p:sp>
      </p:grpSp>
      <p:pic>
        <p:nvPicPr>
          <p:cNvPr id="21" name="Immagin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1623" y="4708686"/>
            <a:ext cx="1144394" cy="888335"/>
          </a:xfrm>
          <a:prstGeom prst="rect">
            <a:avLst/>
          </a:prstGeom>
        </p:spPr>
      </p:pic>
      <p:pic>
        <p:nvPicPr>
          <p:cNvPr id="25" name="Immagine 8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636450" flipH="1">
            <a:off x="1541962" y="5357024"/>
            <a:ext cx="1050591" cy="711104"/>
          </a:xfrm>
          <a:prstGeom prst="rect">
            <a:avLst/>
          </a:prstGeom>
        </p:spPr>
      </p:pic>
      <p:pic>
        <p:nvPicPr>
          <p:cNvPr id="26" name="Immagin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96978" y="5701047"/>
            <a:ext cx="298159" cy="556267"/>
          </a:xfrm>
          <a:prstGeom prst="rect">
            <a:avLst/>
          </a:prstGeom>
        </p:spPr>
      </p:pic>
      <p:pic>
        <p:nvPicPr>
          <p:cNvPr id="27" name="Immagine 8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8175485">
            <a:off x="500588" y="5135867"/>
            <a:ext cx="643420" cy="333291"/>
          </a:xfrm>
          <a:prstGeom prst="rect">
            <a:avLst/>
          </a:prstGeom>
        </p:spPr>
      </p:pic>
      <p:pic>
        <p:nvPicPr>
          <p:cNvPr id="28" name="Immagin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7414" y="5192986"/>
            <a:ext cx="293395" cy="547379"/>
          </a:xfrm>
          <a:prstGeom prst="rect">
            <a:avLst/>
          </a:prstGeom>
        </p:spPr>
      </p:pic>
      <p:sp>
        <p:nvSpPr>
          <p:cNvPr id="30" name="TextBox 29"/>
          <p:cNvSpPr txBox="1"/>
          <p:nvPr/>
        </p:nvSpPr>
        <p:spPr>
          <a:xfrm>
            <a:off x="6762540" y="3212976"/>
            <a:ext cx="1806264" cy="369332"/>
          </a:xfrm>
          <a:prstGeom prst="rect">
            <a:avLst/>
          </a:prstGeom>
          <a:noFill/>
        </p:spPr>
        <p:txBody>
          <a:bodyPr wrap="none" rtlCol="0">
            <a:spAutoFit/>
          </a:bodyPr>
          <a:lstStyle/>
          <a:p>
            <a:r>
              <a:rPr lang="en-AU" dirty="0"/>
              <a:t>ISOCHRONE MAP</a:t>
            </a:r>
          </a:p>
        </p:txBody>
      </p:sp>
      <p:pic>
        <p:nvPicPr>
          <p:cNvPr id="34" name="Picture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5782" y="3633444"/>
            <a:ext cx="3020714" cy="3036178"/>
          </a:xfrm>
          <a:prstGeom prst="rect">
            <a:avLst/>
          </a:prstGeom>
        </p:spPr>
      </p:pic>
      <p:sp>
        <p:nvSpPr>
          <p:cNvPr id="39" name="Curved Down Arrow 38"/>
          <p:cNvSpPr/>
          <p:nvPr/>
        </p:nvSpPr>
        <p:spPr>
          <a:xfrm flipH="1">
            <a:off x="6511485" y="4541662"/>
            <a:ext cx="1176623" cy="71756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pic>
        <p:nvPicPr>
          <p:cNvPr id="40" name="Picture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15612" y="4830495"/>
            <a:ext cx="344152" cy="642075"/>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47558" y="5148906"/>
            <a:ext cx="632875" cy="632875"/>
          </a:xfrm>
          <a:prstGeom prst="rect">
            <a:avLst/>
          </a:prstGeom>
        </p:spPr>
      </p:pic>
      <p:graphicFrame>
        <p:nvGraphicFramePr>
          <p:cNvPr id="42" name="Diagram 41"/>
          <p:cNvGraphicFramePr/>
          <p:nvPr>
            <p:extLst/>
          </p:nvPr>
        </p:nvGraphicFramePr>
        <p:xfrm>
          <a:off x="1524000" y="1340768"/>
          <a:ext cx="2831976" cy="159842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43" name="Diagram 42"/>
          <p:cNvGraphicFramePr/>
          <p:nvPr>
            <p:extLst/>
          </p:nvPr>
        </p:nvGraphicFramePr>
        <p:xfrm>
          <a:off x="2953138" y="4493338"/>
          <a:ext cx="2843609" cy="1838193"/>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48" name="Diagram 47"/>
          <p:cNvGraphicFramePr/>
          <p:nvPr>
            <p:extLst/>
          </p:nvPr>
        </p:nvGraphicFramePr>
        <p:xfrm>
          <a:off x="2460715" y="130356"/>
          <a:ext cx="3336032" cy="1239912"/>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graphicFrame>
        <p:nvGraphicFramePr>
          <p:cNvPr id="54" name="Table 53"/>
          <p:cNvGraphicFramePr>
            <a:graphicFrameLocks noGrp="1"/>
          </p:cNvGraphicFramePr>
          <p:nvPr>
            <p:extLst/>
          </p:nvPr>
        </p:nvGraphicFramePr>
        <p:xfrm>
          <a:off x="6012160" y="1839783"/>
          <a:ext cx="3024336" cy="1274733"/>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743986008"/>
                    </a:ext>
                  </a:extLst>
                </a:gridCol>
                <a:gridCol w="1008112">
                  <a:extLst>
                    <a:ext uri="{9D8B030D-6E8A-4147-A177-3AD203B41FA5}">
                      <a16:colId xmlns:a16="http://schemas.microsoft.com/office/drawing/2014/main" val="5587557"/>
                    </a:ext>
                  </a:extLst>
                </a:gridCol>
                <a:gridCol w="1008112">
                  <a:extLst>
                    <a:ext uri="{9D8B030D-6E8A-4147-A177-3AD203B41FA5}">
                      <a16:colId xmlns:a16="http://schemas.microsoft.com/office/drawing/2014/main" val="711539286"/>
                    </a:ext>
                  </a:extLst>
                </a:gridCol>
              </a:tblGrid>
              <a:tr h="424911">
                <a:tc>
                  <a:txBody>
                    <a:bodyPr/>
                    <a:lstStyle/>
                    <a:p>
                      <a:r>
                        <a:rPr lang="en-AU" dirty="0"/>
                        <a:t>travel</a:t>
                      </a:r>
                    </a:p>
                  </a:txBody>
                  <a:tcPr/>
                </a:tc>
                <a:tc>
                  <a:txBody>
                    <a:bodyPr/>
                    <a:lstStyle/>
                    <a:p>
                      <a:pPr algn="ctr"/>
                      <a:r>
                        <a:rPr lang="en-AU" sz="1600" dirty="0"/>
                        <a:t>Current</a:t>
                      </a:r>
                    </a:p>
                  </a:txBody>
                  <a:tcPr/>
                </a:tc>
                <a:tc>
                  <a:txBody>
                    <a:bodyPr/>
                    <a:lstStyle/>
                    <a:p>
                      <a:pPr algn="ctr"/>
                      <a:r>
                        <a:rPr lang="en-AU" sz="1600" dirty="0"/>
                        <a:t>Expected</a:t>
                      </a:r>
                    </a:p>
                  </a:txBody>
                  <a:tcPr/>
                </a:tc>
                <a:extLst>
                  <a:ext uri="{0D108BD9-81ED-4DB2-BD59-A6C34878D82A}">
                    <a16:rowId xmlns:a16="http://schemas.microsoft.com/office/drawing/2014/main" val="4231891705"/>
                  </a:ext>
                </a:extLst>
              </a:tr>
              <a:tr h="424911">
                <a:tc>
                  <a:txBody>
                    <a:bodyPr/>
                    <a:lstStyle/>
                    <a:p>
                      <a:pPr algn="ctr"/>
                      <a:r>
                        <a:rPr lang="en-AU" sz="1400" dirty="0"/>
                        <a:t>TIME</a:t>
                      </a:r>
                    </a:p>
                  </a:txBody>
                  <a:tcPr/>
                </a:tc>
                <a:tc>
                  <a:txBody>
                    <a:bodyPr/>
                    <a:lstStyle/>
                    <a:p>
                      <a:r>
                        <a:rPr lang="en-AU" dirty="0"/>
                        <a:t>16 min</a:t>
                      </a:r>
                    </a:p>
                  </a:txBody>
                  <a:tcPr/>
                </a:tc>
                <a:tc>
                  <a:txBody>
                    <a:bodyPr/>
                    <a:lstStyle/>
                    <a:p>
                      <a:r>
                        <a:rPr lang="en-AU" dirty="0"/>
                        <a:t>20 min</a:t>
                      </a:r>
                    </a:p>
                  </a:txBody>
                  <a:tcPr/>
                </a:tc>
                <a:extLst>
                  <a:ext uri="{0D108BD9-81ED-4DB2-BD59-A6C34878D82A}">
                    <a16:rowId xmlns:a16="http://schemas.microsoft.com/office/drawing/2014/main" val="3252934514"/>
                  </a:ext>
                </a:extLst>
              </a:tr>
              <a:tr h="424911">
                <a:tc>
                  <a:txBody>
                    <a:bodyPr/>
                    <a:lstStyle/>
                    <a:p>
                      <a:pPr algn="ctr"/>
                      <a:r>
                        <a:rPr lang="en-AU" sz="1400" dirty="0"/>
                        <a:t>DISTANCE</a:t>
                      </a:r>
                    </a:p>
                  </a:txBody>
                  <a:tcPr/>
                </a:tc>
                <a:tc>
                  <a:txBody>
                    <a:bodyPr/>
                    <a:lstStyle/>
                    <a:p>
                      <a:pPr algn="ctr"/>
                      <a:r>
                        <a:rPr lang="en-AU" dirty="0"/>
                        <a:t>10</a:t>
                      </a:r>
                      <a:r>
                        <a:rPr lang="en-AU" baseline="0" dirty="0"/>
                        <a:t> Km</a:t>
                      </a:r>
                      <a:endParaRPr lang="en-AU" dirty="0"/>
                    </a:p>
                  </a:txBody>
                  <a:tcPr/>
                </a:tc>
                <a:tc>
                  <a:txBody>
                    <a:bodyPr/>
                    <a:lstStyle/>
                    <a:p>
                      <a:pPr algn="ctr"/>
                      <a:r>
                        <a:rPr lang="en-AU" dirty="0"/>
                        <a:t>13</a:t>
                      </a:r>
                      <a:r>
                        <a:rPr lang="en-AU" baseline="0" dirty="0"/>
                        <a:t> Km</a:t>
                      </a:r>
                      <a:endParaRPr lang="en-AU" dirty="0"/>
                    </a:p>
                  </a:txBody>
                  <a:tcPr/>
                </a:tc>
                <a:extLst>
                  <a:ext uri="{0D108BD9-81ED-4DB2-BD59-A6C34878D82A}">
                    <a16:rowId xmlns:a16="http://schemas.microsoft.com/office/drawing/2014/main" val="4124984048"/>
                  </a:ext>
                </a:extLst>
              </a:tr>
            </a:tbl>
          </a:graphicData>
        </a:graphic>
      </p:graphicFrame>
      <p:pic>
        <p:nvPicPr>
          <p:cNvPr id="56" name="Picture 5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33585" y="4404415"/>
            <a:ext cx="632875" cy="632875"/>
          </a:xfrm>
          <a:prstGeom prst="rect">
            <a:avLst/>
          </a:prstGeom>
        </p:spPr>
      </p:pic>
      <p:sp>
        <p:nvSpPr>
          <p:cNvPr id="57" name="Curved Down Arrow 56"/>
          <p:cNvSpPr/>
          <p:nvPr/>
        </p:nvSpPr>
        <p:spPr>
          <a:xfrm>
            <a:off x="7465359" y="4140876"/>
            <a:ext cx="1176623" cy="717560"/>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cxnSp>
        <p:nvCxnSpPr>
          <p:cNvPr id="59" name="Straight Arrow Connector 58"/>
          <p:cNvCxnSpPr/>
          <p:nvPr/>
        </p:nvCxnSpPr>
        <p:spPr>
          <a:xfrm flipV="1">
            <a:off x="7127234" y="4900442"/>
            <a:ext cx="1575988" cy="7595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2" name="Immagine 114"/>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98928" y="3859888"/>
            <a:ext cx="571500" cy="561975"/>
          </a:xfrm>
          <a:prstGeom prst="rect">
            <a:avLst/>
          </a:prstGeom>
        </p:spPr>
      </p:pic>
      <p:pic>
        <p:nvPicPr>
          <p:cNvPr id="63" name="Immagine 114"/>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137040" y="3637229"/>
            <a:ext cx="571500" cy="561975"/>
          </a:xfrm>
          <a:prstGeom prst="rect">
            <a:avLst/>
          </a:prstGeom>
        </p:spPr>
      </p:pic>
      <p:pic>
        <p:nvPicPr>
          <p:cNvPr id="64" name="Immagine 114"/>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911228" y="3658093"/>
            <a:ext cx="571500" cy="561975"/>
          </a:xfrm>
          <a:prstGeom prst="rect">
            <a:avLst/>
          </a:prstGeom>
        </p:spPr>
      </p:pic>
      <p:sp>
        <p:nvSpPr>
          <p:cNvPr id="65" name="TextBox 64"/>
          <p:cNvSpPr txBox="1"/>
          <p:nvPr/>
        </p:nvSpPr>
        <p:spPr>
          <a:xfrm>
            <a:off x="1882276" y="3288682"/>
            <a:ext cx="629403" cy="369332"/>
          </a:xfrm>
          <a:prstGeom prst="rect">
            <a:avLst/>
          </a:prstGeom>
          <a:noFill/>
        </p:spPr>
        <p:txBody>
          <a:bodyPr wrap="none" rtlCol="0">
            <a:spAutoFit/>
          </a:bodyPr>
          <a:lstStyle/>
          <a:p>
            <a:r>
              <a:rPr lang="en-AU" dirty="0"/>
              <a:t>Flow</a:t>
            </a:r>
          </a:p>
        </p:txBody>
      </p:sp>
      <p:sp>
        <p:nvSpPr>
          <p:cNvPr id="66" name="TextBox 65"/>
          <p:cNvSpPr txBox="1"/>
          <p:nvPr/>
        </p:nvSpPr>
        <p:spPr>
          <a:xfrm>
            <a:off x="895744" y="3287247"/>
            <a:ext cx="975011" cy="369332"/>
          </a:xfrm>
          <a:prstGeom prst="rect">
            <a:avLst/>
          </a:prstGeom>
          <a:noFill/>
        </p:spPr>
        <p:txBody>
          <a:bodyPr wrap="none" rtlCol="0">
            <a:spAutoFit/>
          </a:bodyPr>
          <a:lstStyle/>
          <a:p>
            <a:r>
              <a:rPr lang="en-AU" dirty="0"/>
              <a:t>Provider</a:t>
            </a:r>
          </a:p>
        </p:txBody>
      </p:sp>
      <p:sp>
        <p:nvSpPr>
          <p:cNvPr id="67" name="TextBox 66"/>
          <p:cNvSpPr txBox="1"/>
          <p:nvPr/>
        </p:nvSpPr>
        <p:spPr>
          <a:xfrm>
            <a:off x="126219" y="3523087"/>
            <a:ext cx="848758" cy="369332"/>
          </a:xfrm>
          <a:prstGeom prst="rect">
            <a:avLst/>
          </a:prstGeom>
          <a:noFill/>
        </p:spPr>
        <p:txBody>
          <a:bodyPr wrap="none" rtlCol="0">
            <a:spAutoFit/>
          </a:bodyPr>
          <a:lstStyle/>
          <a:p>
            <a:r>
              <a:rPr lang="en-AU" dirty="0"/>
              <a:t>Patient</a:t>
            </a:r>
          </a:p>
        </p:txBody>
      </p:sp>
      <p:pic>
        <p:nvPicPr>
          <p:cNvPr id="69" name="Picture 68"/>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912435" y="426858"/>
            <a:ext cx="783910" cy="895897"/>
          </a:xfrm>
          <a:prstGeom prst="rect">
            <a:avLst/>
          </a:prstGeom>
        </p:spPr>
      </p:pic>
      <p:sp>
        <p:nvSpPr>
          <p:cNvPr id="70" name="TextBox 69"/>
          <p:cNvSpPr txBox="1"/>
          <p:nvPr/>
        </p:nvSpPr>
        <p:spPr>
          <a:xfrm>
            <a:off x="408753" y="1098806"/>
            <a:ext cx="979755" cy="646331"/>
          </a:xfrm>
          <a:prstGeom prst="rect">
            <a:avLst/>
          </a:prstGeom>
          <a:noFill/>
        </p:spPr>
        <p:txBody>
          <a:bodyPr wrap="none" rtlCol="0">
            <a:spAutoFit/>
          </a:bodyPr>
          <a:lstStyle/>
          <a:p>
            <a:r>
              <a:rPr lang="en-AU" dirty="0"/>
              <a:t>Decision</a:t>
            </a:r>
          </a:p>
          <a:p>
            <a:pPr algn="ctr"/>
            <a:r>
              <a:rPr lang="en-AU" dirty="0"/>
              <a:t>Maker</a:t>
            </a:r>
          </a:p>
        </p:txBody>
      </p:sp>
      <p:pic>
        <p:nvPicPr>
          <p:cNvPr id="71" name="Immagine 114"/>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584784" y="671864"/>
            <a:ext cx="571500" cy="561975"/>
          </a:xfrm>
          <a:prstGeom prst="rect">
            <a:avLst/>
          </a:prstGeom>
        </p:spPr>
      </p:pic>
      <p:sp>
        <p:nvSpPr>
          <p:cNvPr id="72" name="TextBox 71"/>
          <p:cNvSpPr txBox="1"/>
          <p:nvPr/>
        </p:nvSpPr>
        <p:spPr>
          <a:xfrm>
            <a:off x="1395803" y="105612"/>
            <a:ext cx="1294585" cy="646331"/>
          </a:xfrm>
          <a:prstGeom prst="rect">
            <a:avLst/>
          </a:prstGeom>
          <a:noFill/>
        </p:spPr>
        <p:txBody>
          <a:bodyPr wrap="none" rtlCol="0">
            <a:spAutoFit/>
          </a:bodyPr>
          <a:lstStyle/>
          <a:p>
            <a:pPr algn="ctr"/>
            <a:r>
              <a:rPr lang="en-AU" dirty="0"/>
              <a:t>Provider</a:t>
            </a:r>
          </a:p>
          <a:p>
            <a:pPr algn="ctr"/>
            <a:r>
              <a:rPr lang="en-AU" dirty="0"/>
              <a:t>Distribution</a:t>
            </a:r>
          </a:p>
        </p:txBody>
      </p:sp>
      <p:sp>
        <p:nvSpPr>
          <p:cNvPr id="73" name="Right Arrow 72"/>
          <p:cNvSpPr/>
          <p:nvPr/>
        </p:nvSpPr>
        <p:spPr>
          <a:xfrm>
            <a:off x="2180697" y="701306"/>
            <a:ext cx="70092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Rounded Rectangle 73"/>
          <p:cNvSpPr/>
          <p:nvPr/>
        </p:nvSpPr>
        <p:spPr>
          <a:xfrm>
            <a:off x="1219811" y="1660929"/>
            <a:ext cx="4724315" cy="139233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ounded Rectangle 74"/>
          <p:cNvSpPr/>
          <p:nvPr/>
        </p:nvSpPr>
        <p:spPr>
          <a:xfrm>
            <a:off x="179513" y="3114037"/>
            <a:ext cx="5741794" cy="362733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Up-Down Arrow 75"/>
          <p:cNvSpPr/>
          <p:nvPr/>
        </p:nvSpPr>
        <p:spPr>
          <a:xfrm>
            <a:off x="2909682" y="2746779"/>
            <a:ext cx="330092" cy="748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Up-Down Arrow 76"/>
          <p:cNvSpPr/>
          <p:nvPr/>
        </p:nvSpPr>
        <p:spPr>
          <a:xfrm>
            <a:off x="4044850" y="2735459"/>
            <a:ext cx="330092" cy="748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Up-Down Arrow 77"/>
          <p:cNvSpPr/>
          <p:nvPr/>
        </p:nvSpPr>
        <p:spPr>
          <a:xfrm rot="5400000">
            <a:off x="3539869" y="2051083"/>
            <a:ext cx="330092" cy="748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Up-Down Arrow 78"/>
          <p:cNvSpPr/>
          <p:nvPr/>
        </p:nvSpPr>
        <p:spPr>
          <a:xfrm>
            <a:off x="3586935" y="1249006"/>
            <a:ext cx="330092" cy="748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Oval 54"/>
          <p:cNvSpPr/>
          <p:nvPr/>
        </p:nvSpPr>
        <p:spPr>
          <a:xfrm>
            <a:off x="235527" y="381000"/>
            <a:ext cx="648899" cy="648899"/>
          </a:xfrm>
          <a:prstGeom prst="ellipse">
            <a:avLst/>
          </a:prstGeom>
          <a:blipFill>
            <a:blip r:embed="rId33"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8" name="Title 1"/>
          <p:cNvSpPr txBox="1">
            <a:spLocks/>
          </p:cNvSpPr>
          <p:nvPr/>
        </p:nvSpPr>
        <p:spPr bwMode="auto">
          <a:xfrm>
            <a:off x="3581968" y="459044"/>
            <a:ext cx="7391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3200" b="1" dirty="0">
                <a:solidFill>
                  <a:srgbClr val="FF0000"/>
                </a:solidFill>
              </a:rPr>
              <a:t>Health</a:t>
            </a:r>
          </a:p>
          <a:p>
            <a:pPr fontAlgn="auto">
              <a:spcAft>
                <a:spcPts val="0"/>
              </a:spcAft>
              <a:defRPr/>
            </a:pPr>
            <a:r>
              <a:rPr lang="en-US" sz="3200" b="1" dirty="0">
                <a:solidFill>
                  <a:srgbClr val="FF0000"/>
                </a:solidFill>
              </a:rPr>
              <a:t>Workforce</a:t>
            </a:r>
          </a:p>
          <a:p>
            <a:pPr fontAlgn="auto">
              <a:spcAft>
                <a:spcPts val="0"/>
              </a:spcAft>
              <a:defRPr/>
            </a:pPr>
            <a:r>
              <a:rPr lang="en-US" sz="3200" b="1" dirty="0">
                <a:solidFill>
                  <a:srgbClr val="FF0000"/>
                </a:solidFill>
              </a:rPr>
              <a:t>Supply/Demand</a:t>
            </a:r>
          </a:p>
        </p:txBody>
      </p:sp>
    </p:spTree>
    <p:extLst>
      <p:ext uri="{BB962C8B-B14F-4D97-AF65-F5344CB8AC3E}">
        <p14:creationId xmlns:p14="http://schemas.microsoft.com/office/powerpoint/2010/main" val="1675424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536" y="188640"/>
            <a:ext cx="5715000" cy="6397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noProof="0" dirty="0">
                <a:solidFill>
                  <a:srgbClr val="0070C0"/>
                </a:solidFill>
                <a:latin typeface="+mj-lt"/>
                <a:ea typeface="+mj-ea"/>
                <a:cs typeface="+mj-cs"/>
              </a:rPr>
              <a:t>Outline</a:t>
            </a:r>
            <a:r>
              <a:rPr kumimoji="0" lang="en-US" sz="4800" b="0" i="0" u="none" strike="noStrike" kern="1200" cap="none" spc="0" normalizeH="0" baseline="0" noProof="0" dirty="0">
                <a:ln>
                  <a:noFill/>
                </a:ln>
                <a:solidFill>
                  <a:srgbClr val="0070C0"/>
                </a:solidFill>
                <a:effectLst/>
                <a:uLnTx/>
                <a:uFillTx/>
                <a:latin typeface="+mj-lt"/>
                <a:ea typeface="+mj-ea"/>
                <a:cs typeface="+mj-cs"/>
              </a:rPr>
              <a:t> </a:t>
            </a:r>
          </a:p>
        </p:txBody>
      </p:sp>
      <p:pic>
        <p:nvPicPr>
          <p:cNvPr id="5" name="Immagin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5517232"/>
            <a:ext cx="1173172" cy="1340768"/>
          </a:xfrm>
          <a:prstGeom prst="rect">
            <a:avLst/>
          </a:prstGeom>
        </p:spPr>
      </p:pic>
      <p:graphicFrame>
        <p:nvGraphicFramePr>
          <p:cNvPr id="20" name="Diagram 19"/>
          <p:cNvGraphicFramePr/>
          <p:nvPr>
            <p:extLst>
              <p:ext uri="{D42A27DB-BD31-4B8C-83A1-F6EECF244321}">
                <p14:modId xmlns:p14="http://schemas.microsoft.com/office/powerpoint/2010/main" val="1624812733"/>
              </p:ext>
            </p:extLst>
          </p:nvPr>
        </p:nvGraphicFramePr>
        <p:xfrm>
          <a:off x="-955719" y="927991"/>
          <a:ext cx="8137446" cy="5706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6999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44860" y="828402"/>
            <a:ext cx="7920880" cy="5976663"/>
          </a:xfrm>
          <a:prstGeom prst="rect">
            <a:avLst/>
          </a:prstGeom>
        </p:spPr>
      </p:pic>
      <p:sp>
        <p:nvSpPr>
          <p:cNvPr id="5" name="Oval 4"/>
          <p:cNvSpPr/>
          <p:nvPr/>
        </p:nvSpPr>
        <p:spPr>
          <a:xfrm>
            <a:off x="215102" y="188640"/>
            <a:ext cx="648899" cy="648899"/>
          </a:xfrm>
          <a:prstGeom prst="ellipse">
            <a:avLst/>
          </a:prstGeom>
          <a:blipFill>
            <a:blip r:embed="rId4"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Title 1"/>
          <p:cNvSpPr txBox="1">
            <a:spLocks/>
          </p:cNvSpPr>
          <p:nvPr/>
        </p:nvSpPr>
        <p:spPr bwMode="auto">
          <a:xfrm>
            <a:off x="609600" y="188640"/>
            <a:ext cx="8138864"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RESEARCH ARCHITECTURE</a:t>
            </a:r>
          </a:p>
        </p:txBody>
      </p:sp>
      <p:sp>
        <p:nvSpPr>
          <p:cNvPr id="2" name="TextBox 1"/>
          <p:cNvSpPr txBox="1"/>
          <p:nvPr/>
        </p:nvSpPr>
        <p:spPr>
          <a:xfrm>
            <a:off x="8597621" y="2020612"/>
            <a:ext cx="301686" cy="369332"/>
          </a:xfrm>
          <a:prstGeom prst="rect">
            <a:avLst/>
          </a:prstGeom>
          <a:noFill/>
        </p:spPr>
        <p:txBody>
          <a:bodyPr wrap="none" rtlCol="0">
            <a:spAutoFit/>
          </a:bodyPr>
          <a:lstStyle/>
          <a:p>
            <a:r>
              <a:rPr lang="en-AU" b="1" dirty="0"/>
              <a:t>1</a:t>
            </a:r>
          </a:p>
        </p:txBody>
      </p:sp>
      <p:sp>
        <p:nvSpPr>
          <p:cNvPr id="7" name="TextBox 6"/>
          <p:cNvSpPr txBox="1"/>
          <p:nvPr/>
        </p:nvSpPr>
        <p:spPr>
          <a:xfrm>
            <a:off x="8666437" y="4972527"/>
            <a:ext cx="301686" cy="369332"/>
          </a:xfrm>
          <a:prstGeom prst="rect">
            <a:avLst/>
          </a:prstGeom>
          <a:noFill/>
        </p:spPr>
        <p:txBody>
          <a:bodyPr wrap="none" rtlCol="0">
            <a:spAutoFit/>
          </a:bodyPr>
          <a:lstStyle/>
          <a:p>
            <a:r>
              <a:rPr lang="en-AU" b="1" dirty="0"/>
              <a:t>2</a:t>
            </a:r>
          </a:p>
        </p:txBody>
      </p:sp>
      <p:sp>
        <p:nvSpPr>
          <p:cNvPr id="3" name="Right Brace 2"/>
          <p:cNvSpPr/>
          <p:nvPr/>
        </p:nvSpPr>
        <p:spPr>
          <a:xfrm>
            <a:off x="8305348" y="837539"/>
            <a:ext cx="292273" cy="273547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 name="Right Brace 7"/>
          <p:cNvSpPr/>
          <p:nvPr/>
        </p:nvSpPr>
        <p:spPr>
          <a:xfrm>
            <a:off x="8288636" y="3645025"/>
            <a:ext cx="331882" cy="302433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4195758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67544" y="980728"/>
            <a:ext cx="8136904" cy="3119755"/>
          </a:xfrm>
          <a:prstGeom prst="rect">
            <a:avLst/>
          </a:prstGeom>
        </p:spPr>
      </p:pic>
      <p:sp>
        <p:nvSpPr>
          <p:cNvPr id="6" name="Oval 5"/>
          <p:cNvSpPr/>
          <p:nvPr/>
        </p:nvSpPr>
        <p:spPr>
          <a:xfrm>
            <a:off x="215102" y="188640"/>
            <a:ext cx="648899" cy="648899"/>
          </a:xfrm>
          <a:prstGeom prst="ellipse">
            <a:avLst/>
          </a:prstGeom>
          <a:blipFill>
            <a:blip r:embed="rId4"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Title 1"/>
          <p:cNvSpPr txBox="1">
            <a:spLocks/>
          </p:cNvSpPr>
          <p:nvPr/>
        </p:nvSpPr>
        <p:spPr bwMode="auto">
          <a:xfrm>
            <a:off x="609600" y="188640"/>
            <a:ext cx="8138864"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RESEARCH PLAN - 2016</a:t>
            </a:r>
          </a:p>
        </p:txBody>
      </p:sp>
      <p:sp>
        <p:nvSpPr>
          <p:cNvPr id="8" name="Rectangle 7"/>
          <p:cNvSpPr/>
          <p:nvPr/>
        </p:nvSpPr>
        <p:spPr>
          <a:xfrm>
            <a:off x="482799" y="4252809"/>
            <a:ext cx="8121649" cy="2186304"/>
          </a:xfrm>
          <a:prstGeom prst="rect">
            <a:avLst/>
          </a:prstGeom>
        </p:spPr>
        <p:txBody>
          <a:bodyPr wrap="square">
            <a:spAutoFit/>
          </a:bodyPr>
          <a:lstStyle/>
          <a:p>
            <a:pPr>
              <a:lnSpc>
                <a:spcPct val="107000"/>
              </a:lnSpc>
              <a:spcAft>
                <a:spcPts val="800"/>
              </a:spcAft>
            </a:pPr>
            <a:r>
              <a:rPr lang="en-AU" sz="2000" b="1" dirty="0">
                <a:latin typeface="Times New Roman" panose="02020603050405020304" pitchFamily="18" charset="0"/>
                <a:ea typeface="Calibri" panose="020F0502020204030204" pitchFamily="34" charset="0"/>
                <a:cs typeface="Times New Roman" panose="02020603050405020304" pitchFamily="18" charset="0"/>
              </a:rPr>
              <a:t>Peer Grouping</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eriod"/>
            </a:pPr>
            <a:r>
              <a:rPr lang="en-AU" sz="1400" dirty="0">
                <a:latin typeface="Times New Roman" panose="02020603050405020304" pitchFamily="18" charset="0"/>
                <a:ea typeface="Calibri" panose="020F0502020204030204" pitchFamily="34" charset="0"/>
                <a:cs typeface="Times New Roman" panose="02020603050405020304" pitchFamily="18" charset="0"/>
              </a:rPr>
              <a:t>Draft of proposed methodology for peer grouping geographic areas.</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eriod"/>
            </a:pPr>
            <a:r>
              <a:rPr lang="en-AU" sz="1400" dirty="0">
                <a:latin typeface="Times New Roman" panose="02020603050405020304" pitchFamily="18" charset="0"/>
                <a:ea typeface="Calibri" panose="020F0502020204030204" pitchFamily="34" charset="0"/>
                <a:cs typeface="Times New Roman" panose="02020603050405020304" pitchFamily="18" charset="0"/>
              </a:rPr>
              <a:t>Apply peer grouping methodology to existing geographic areas reported by NHPA such as ABS SA3 for Primary Health Networks.</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mj-lt"/>
              <a:buAutoNum type="arabicPeriod"/>
            </a:pPr>
            <a:r>
              <a:rPr lang="en-AU" sz="1400" dirty="0">
                <a:latin typeface="Times New Roman" panose="02020603050405020304" pitchFamily="18" charset="0"/>
                <a:ea typeface="Calibri" panose="020F0502020204030204" pitchFamily="34" charset="0"/>
                <a:cs typeface="Times New Roman" panose="02020603050405020304" pitchFamily="18" charset="0"/>
              </a:rPr>
              <a:t>Produce a technical report on peer group methodology.</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Oval 8"/>
          <p:cNvSpPr/>
          <p:nvPr/>
        </p:nvSpPr>
        <p:spPr>
          <a:xfrm>
            <a:off x="4283968" y="1196752"/>
            <a:ext cx="86409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09098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67544" y="980728"/>
            <a:ext cx="8136904" cy="3119755"/>
          </a:xfrm>
          <a:prstGeom prst="rect">
            <a:avLst/>
          </a:prstGeom>
        </p:spPr>
      </p:pic>
      <p:sp>
        <p:nvSpPr>
          <p:cNvPr id="6" name="Oval 5"/>
          <p:cNvSpPr/>
          <p:nvPr/>
        </p:nvSpPr>
        <p:spPr>
          <a:xfrm>
            <a:off x="215102" y="188640"/>
            <a:ext cx="648899" cy="648899"/>
          </a:xfrm>
          <a:prstGeom prst="ellipse">
            <a:avLst/>
          </a:prstGeom>
          <a:blipFill>
            <a:blip r:embed="rId4"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Title 1"/>
          <p:cNvSpPr txBox="1">
            <a:spLocks/>
          </p:cNvSpPr>
          <p:nvPr/>
        </p:nvSpPr>
        <p:spPr bwMode="auto">
          <a:xfrm>
            <a:off x="609600" y="188640"/>
            <a:ext cx="8138864"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RESEARCH PLAN - 2016</a:t>
            </a:r>
          </a:p>
        </p:txBody>
      </p:sp>
      <p:sp>
        <p:nvSpPr>
          <p:cNvPr id="9" name="Oval 8"/>
          <p:cNvSpPr/>
          <p:nvPr/>
        </p:nvSpPr>
        <p:spPr>
          <a:xfrm>
            <a:off x="4283968" y="1196752"/>
            <a:ext cx="86409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232384" y="4243672"/>
            <a:ext cx="8533362" cy="2302425"/>
          </a:xfrm>
          <a:prstGeom prst="rect">
            <a:avLst/>
          </a:prstGeom>
        </p:spPr>
        <p:txBody>
          <a:bodyPr wrap="square">
            <a:spAutoFit/>
          </a:bodyPr>
          <a:lstStyle/>
          <a:p>
            <a:pPr>
              <a:lnSpc>
                <a:spcPct val="107000"/>
              </a:lnSpc>
              <a:spcAft>
                <a:spcPts val="800"/>
              </a:spcAft>
            </a:pPr>
            <a:r>
              <a:rPr lang="en-AU" sz="2000" b="1" dirty="0">
                <a:latin typeface="Times New Roman" panose="02020603050405020304" pitchFamily="18" charset="0"/>
                <a:ea typeface="Calibri" panose="020F0502020204030204" pitchFamily="34" charset="0"/>
                <a:cs typeface="Times New Roman" panose="02020603050405020304" pitchFamily="18" charset="0"/>
              </a:rPr>
              <a:t>RPCSA Design</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AU" dirty="0">
                <a:latin typeface="Times New Roman" panose="02020603050405020304" pitchFamily="18" charset="0"/>
                <a:ea typeface="Calibri" panose="020F0502020204030204" pitchFamily="34" charset="0"/>
                <a:cs typeface="Times New Roman" panose="02020603050405020304" pitchFamily="18" charset="0"/>
              </a:rPr>
              <a:t>Draft of proposed methodology for RPCSA design.</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AU" dirty="0">
                <a:latin typeface="Times New Roman" panose="02020603050405020304" pitchFamily="18" charset="0"/>
                <a:ea typeface="Calibri" panose="020F0502020204030204" pitchFamily="34" charset="0"/>
                <a:cs typeface="Times New Roman" panose="02020603050405020304" pitchFamily="18" charset="0"/>
              </a:rPr>
              <a:t>Apply RPCSA design methodology to MBS data and produce a first set of RPCSAs.</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AU" dirty="0">
                <a:latin typeface="Times New Roman" panose="02020603050405020304" pitchFamily="18" charset="0"/>
                <a:ea typeface="Calibri" panose="020F0502020204030204" pitchFamily="34" charset="0"/>
                <a:cs typeface="Times New Roman" panose="02020603050405020304" pitchFamily="18" charset="0"/>
              </a:rPr>
              <a:t>Apply peer grouping methodology to the set of peer grouped RPCSAs.</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AU" dirty="0">
                <a:latin typeface="Times New Roman" panose="02020603050405020304" pitchFamily="18" charset="0"/>
                <a:ea typeface="Calibri" panose="020F0502020204030204" pitchFamily="34" charset="0"/>
                <a:cs typeface="Times New Roman" panose="02020603050405020304" pitchFamily="18" charset="0"/>
              </a:rPr>
              <a:t>Perform a series of comparisons between the conclusions drawn by studying geographic variation using RPCSAs and using other geographic boundaries, such as SA3.</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7182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68000" y="979200"/>
            <a:ext cx="8136000" cy="3121200"/>
          </a:xfrm>
          <a:prstGeom prst="rect">
            <a:avLst/>
          </a:prstGeom>
        </p:spPr>
      </p:pic>
      <p:sp>
        <p:nvSpPr>
          <p:cNvPr id="5" name="Oval 4"/>
          <p:cNvSpPr/>
          <p:nvPr/>
        </p:nvSpPr>
        <p:spPr>
          <a:xfrm>
            <a:off x="215102" y="188640"/>
            <a:ext cx="648899" cy="648899"/>
          </a:xfrm>
          <a:prstGeom prst="ellipse">
            <a:avLst/>
          </a:prstGeom>
          <a:blipFill>
            <a:blip r:embed="rId4"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Title 1"/>
          <p:cNvSpPr txBox="1">
            <a:spLocks/>
          </p:cNvSpPr>
          <p:nvPr/>
        </p:nvSpPr>
        <p:spPr bwMode="auto">
          <a:xfrm>
            <a:off x="609600" y="188640"/>
            <a:ext cx="8138864"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RESEARCH PLAN - 2017</a:t>
            </a:r>
          </a:p>
        </p:txBody>
      </p:sp>
      <p:sp>
        <p:nvSpPr>
          <p:cNvPr id="8" name="Rectangle 7"/>
          <p:cNvSpPr/>
          <p:nvPr/>
        </p:nvSpPr>
        <p:spPr>
          <a:xfrm>
            <a:off x="413783" y="4235003"/>
            <a:ext cx="8530498" cy="2407390"/>
          </a:xfrm>
          <a:prstGeom prst="rect">
            <a:avLst/>
          </a:prstGeom>
        </p:spPr>
        <p:txBody>
          <a:bodyPr wrap="square">
            <a:spAutoFit/>
          </a:bodyPr>
          <a:lstStyle/>
          <a:p>
            <a:pPr>
              <a:lnSpc>
                <a:spcPct val="107000"/>
              </a:lnSpc>
              <a:spcAft>
                <a:spcPts val="800"/>
              </a:spcAft>
            </a:pPr>
            <a:r>
              <a:rPr lang="en-AU" sz="1100" b="1" dirty="0">
                <a:latin typeface="Times New Roman" panose="02020603050405020304" pitchFamily="18" charset="0"/>
                <a:ea typeface="Calibri" panose="020F0502020204030204" pitchFamily="34" charset="0"/>
                <a:cs typeface="Times New Roman" panose="02020603050405020304" pitchFamily="18" charset="0"/>
              </a:rPr>
              <a:t>Health Workforce Supply/Demand planning</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eriod"/>
            </a:pPr>
            <a:r>
              <a:rPr lang="en-AU" sz="1100" dirty="0">
                <a:latin typeface="Times New Roman" panose="02020603050405020304" pitchFamily="18" charset="0"/>
                <a:ea typeface="Calibri" panose="020F0502020204030204" pitchFamily="34" charset="0"/>
                <a:cs typeface="Times New Roman" panose="02020603050405020304" pitchFamily="18" charset="0"/>
              </a:rPr>
              <a:t>Draft of proposed methodology for Health Workforce Supply/demand planning.</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eriod"/>
            </a:pPr>
            <a:r>
              <a:rPr lang="en-AU" sz="1100" dirty="0">
                <a:latin typeface="Times New Roman" panose="02020603050405020304" pitchFamily="18" charset="0"/>
                <a:ea typeface="Calibri" panose="020F0502020204030204" pitchFamily="34" charset="0"/>
                <a:cs typeface="Times New Roman" panose="02020603050405020304" pitchFamily="18" charset="0"/>
              </a:rPr>
              <a:t>Apply the proposed methodology to design a simulation model and produce a set of RPCSAs based on the planning criteria.</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eriod"/>
            </a:pPr>
            <a:r>
              <a:rPr lang="en-AU" sz="1100" dirty="0">
                <a:latin typeface="Times New Roman" panose="02020603050405020304" pitchFamily="18" charset="0"/>
                <a:ea typeface="Calibri" panose="020F0502020204030204" pitchFamily="34" charset="0"/>
                <a:cs typeface="Times New Roman" panose="02020603050405020304" pitchFamily="18" charset="0"/>
              </a:rPr>
              <a:t>Produce a technical report, focusing on </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n-AU" sz="1100" dirty="0">
                <a:latin typeface="Times New Roman" panose="02020603050405020304" pitchFamily="18" charset="0"/>
                <a:ea typeface="Calibri" panose="020F0502020204030204" pitchFamily="34" charset="0"/>
                <a:cs typeface="Times New Roman" panose="02020603050405020304" pitchFamily="18" charset="0"/>
              </a:rPr>
              <a:t>The current distribution of the medical workforce and patient access in Australia.</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n-AU" sz="1100" dirty="0">
                <a:latin typeface="Times New Roman" panose="02020603050405020304" pitchFamily="18" charset="0"/>
                <a:ea typeface="Calibri" panose="020F0502020204030204" pitchFamily="34" charset="0"/>
                <a:cs typeface="Times New Roman" panose="02020603050405020304" pitchFamily="18" charset="0"/>
              </a:rPr>
              <a:t>The findings of scenario analysis conducted using the tool model.</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Symbol" panose="05050102010706020507" pitchFamily="18" charset="2"/>
              <a:buChar char=""/>
            </a:pPr>
            <a:r>
              <a:rPr lang="en-AU" sz="1100" dirty="0">
                <a:latin typeface="Times New Roman" panose="02020603050405020304" pitchFamily="18" charset="0"/>
                <a:ea typeface="Calibri" panose="020F0502020204030204" pitchFamily="34" charset="0"/>
                <a:cs typeface="Times New Roman" panose="02020603050405020304" pitchFamily="18" charset="0"/>
              </a:rPr>
              <a:t>Options for strategic policy innovation that could support improved distribution of, and access to, medical services.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1236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5102" y="188640"/>
            <a:ext cx="648899" cy="648899"/>
          </a:xfrm>
          <a:prstGeom prst="ellipse">
            <a:avLst/>
          </a:prstGeom>
          <a:blipFill>
            <a:blip r:embed="rId3"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Title 1"/>
          <p:cNvSpPr txBox="1">
            <a:spLocks/>
          </p:cNvSpPr>
          <p:nvPr/>
        </p:nvSpPr>
        <p:spPr bwMode="auto">
          <a:xfrm>
            <a:off x="609600" y="188640"/>
            <a:ext cx="8138864"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RESEARCH PLAN - 2017</a:t>
            </a:r>
          </a:p>
        </p:txBody>
      </p:sp>
      <p:sp>
        <p:nvSpPr>
          <p:cNvPr id="6" name="Rectangle 5"/>
          <p:cNvSpPr/>
          <p:nvPr/>
        </p:nvSpPr>
        <p:spPr>
          <a:xfrm>
            <a:off x="468000" y="4117763"/>
            <a:ext cx="8055764" cy="2357890"/>
          </a:xfrm>
          <a:prstGeom prst="rect">
            <a:avLst/>
          </a:prstGeom>
        </p:spPr>
        <p:txBody>
          <a:bodyPr wrap="square">
            <a:spAutoFit/>
          </a:bodyPr>
          <a:lstStyle/>
          <a:p>
            <a:pPr>
              <a:lnSpc>
                <a:spcPct val="107000"/>
              </a:lnSpc>
              <a:spcAft>
                <a:spcPts val="800"/>
              </a:spcAft>
            </a:pPr>
            <a:r>
              <a:rPr lang="en-AU" sz="1600" b="1" dirty="0">
                <a:latin typeface="Times New Roman" panose="02020603050405020304" pitchFamily="18" charset="0"/>
                <a:ea typeface="Calibri" panose="020F0502020204030204" pitchFamily="34" charset="0"/>
                <a:cs typeface="Times New Roman" panose="02020603050405020304" pitchFamily="18" charset="0"/>
              </a:rPr>
              <a:t>VISUALIZATION &amp; ANALYSIS</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mj-lt"/>
              <a:buAutoNum type="arabicPeriod"/>
            </a:pPr>
            <a:r>
              <a:rPr lang="en-AU" sz="1600" dirty="0">
                <a:latin typeface="Times New Roman" panose="02020603050405020304" pitchFamily="18" charset="0"/>
                <a:ea typeface="Calibri" panose="020F0502020204030204" pitchFamily="34" charset="0"/>
                <a:cs typeface="Times New Roman" panose="02020603050405020304" pitchFamily="18" charset="0"/>
              </a:rPr>
              <a:t>Determine a methodology to analyse and visualize the patients flows (i.e. where people access what type of care).</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800"/>
              </a:spcAft>
              <a:buFont typeface="+mj-lt"/>
              <a:buAutoNum type="arabicPeriod"/>
            </a:pPr>
            <a:r>
              <a:rPr lang="en-AU" sz="1600" dirty="0">
                <a:latin typeface="Times New Roman" panose="02020603050405020304" pitchFamily="18" charset="0"/>
                <a:ea typeface="Calibri" panose="020F0502020204030204" pitchFamily="34" charset="0"/>
                <a:cs typeface="Times New Roman" panose="02020603050405020304" pitchFamily="18" charset="0"/>
              </a:rPr>
              <a:t>Apply the proposed methodology to a set of RPCSAs to visualize flows based on the discovered regions and related attributes.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468000" y="979200"/>
            <a:ext cx="8136000" cy="3121200"/>
          </a:xfrm>
          <a:prstGeom prst="rect">
            <a:avLst/>
          </a:prstGeom>
        </p:spPr>
      </p:pic>
    </p:spTree>
    <p:extLst>
      <p:ext uri="{BB962C8B-B14F-4D97-AF65-F5344CB8AC3E}">
        <p14:creationId xmlns:p14="http://schemas.microsoft.com/office/powerpoint/2010/main" val="414379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728700"/>
            <a:ext cx="5588101" cy="266429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173" y="3753036"/>
            <a:ext cx="5516094" cy="2939018"/>
          </a:xfrm>
          <a:prstGeom prst="rect">
            <a:avLst/>
          </a:prstGeom>
        </p:spPr>
      </p:pic>
      <p:sp>
        <p:nvSpPr>
          <p:cNvPr id="4" name="Rectangle 3"/>
          <p:cNvSpPr/>
          <p:nvPr/>
        </p:nvSpPr>
        <p:spPr>
          <a:xfrm>
            <a:off x="3995936" y="4617132"/>
            <a:ext cx="1152128"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3563888" y="4833156"/>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4427984" y="4833156"/>
            <a:ext cx="72008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4139952" y="1520788"/>
            <a:ext cx="1044000" cy="1035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211960" y="1664804"/>
            <a:ext cx="1008112"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537173" y="1448780"/>
            <a:ext cx="1010491"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539552" y="4545124"/>
            <a:ext cx="1010491"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4427985" y="752474"/>
            <a:ext cx="86409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p:cNvSpPr/>
          <p:nvPr/>
        </p:nvSpPr>
        <p:spPr>
          <a:xfrm>
            <a:off x="4139952" y="3825044"/>
            <a:ext cx="100811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ight Brace 15"/>
          <p:cNvSpPr/>
          <p:nvPr/>
        </p:nvSpPr>
        <p:spPr>
          <a:xfrm>
            <a:off x="5920530" y="908720"/>
            <a:ext cx="604587" cy="58326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7" name="TextBox 16"/>
          <p:cNvSpPr txBox="1"/>
          <p:nvPr/>
        </p:nvSpPr>
        <p:spPr>
          <a:xfrm>
            <a:off x="6661186" y="3655181"/>
            <a:ext cx="1930528" cy="646331"/>
          </a:xfrm>
          <a:prstGeom prst="rect">
            <a:avLst/>
          </a:prstGeom>
          <a:noFill/>
          <a:ln w="25400">
            <a:solidFill>
              <a:schemeClr val="accent1">
                <a:shade val="95000"/>
                <a:satMod val="105000"/>
              </a:schemeClr>
            </a:solidFill>
          </a:ln>
        </p:spPr>
        <p:txBody>
          <a:bodyPr wrap="none" rtlCol="0">
            <a:spAutoFit/>
          </a:bodyPr>
          <a:lstStyle/>
          <a:p>
            <a:pPr algn="ctr"/>
            <a:r>
              <a:rPr lang="en-AU" dirty="0"/>
              <a:t>Marker of</a:t>
            </a:r>
          </a:p>
          <a:p>
            <a:pPr algn="ctr"/>
            <a:r>
              <a:rPr lang="en-AU" dirty="0"/>
              <a:t>Health Care Needs</a:t>
            </a:r>
          </a:p>
        </p:txBody>
      </p:sp>
      <p:sp>
        <p:nvSpPr>
          <p:cNvPr id="18" name="TextBox 17"/>
          <p:cNvSpPr txBox="1"/>
          <p:nvPr/>
        </p:nvSpPr>
        <p:spPr>
          <a:xfrm>
            <a:off x="6640610" y="4741021"/>
            <a:ext cx="2087174" cy="1200329"/>
          </a:xfrm>
          <a:prstGeom prst="rect">
            <a:avLst/>
          </a:prstGeom>
          <a:noFill/>
        </p:spPr>
        <p:txBody>
          <a:bodyPr wrap="none" rtlCol="0">
            <a:spAutoFit/>
          </a:bodyPr>
          <a:lstStyle/>
          <a:p>
            <a:r>
              <a:rPr lang="en-AU" dirty="0"/>
              <a:t>Warranted Variation</a:t>
            </a:r>
          </a:p>
          <a:p>
            <a:endParaRPr lang="en-AU" dirty="0"/>
          </a:p>
          <a:p>
            <a:pPr algn="ctr"/>
            <a:r>
              <a:rPr lang="en-AU" dirty="0"/>
              <a:t>Differences in </a:t>
            </a:r>
          </a:p>
          <a:p>
            <a:pPr algn="ctr"/>
            <a:r>
              <a:rPr lang="en-AU" dirty="0"/>
              <a:t>patients needs</a:t>
            </a:r>
          </a:p>
        </p:txBody>
      </p:sp>
      <p:pic>
        <p:nvPicPr>
          <p:cNvPr id="19" name="Immagin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5860" y="1692408"/>
            <a:ext cx="2590601" cy="1815040"/>
          </a:xfrm>
          <a:prstGeom prst="rect">
            <a:avLst/>
          </a:prstGeom>
        </p:spPr>
      </p:pic>
      <p:pic>
        <p:nvPicPr>
          <p:cNvPr id="20" name="Immagine 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5750" y="3370162"/>
            <a:ext cx="1009650" cy="1346200"/>
          </a:xfrm>
          <a:prstGeom prst="rect">
            <a:avLst/>
          </a:prstGeom>
        </p:spPr>
      </p:pic>
      <p:pic>
        <p:nvPicPr>
          <p:cNvPr id="21" name="Immagin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6650" y="1080909"/>
            <a:ext cx="2287098" cy="1764196"/>
          </a:xfrm>
          <a:prstGeom prst="rect">
            <a:avLst/>
          </a:prstGeom>
        </p:spPr>
      </p:pic>
      <p:sp>
        <p:nvSpPr>
          <p:cNvPr id="23" name="Title 1"/>
          <p:cNvSpPr txBox="1">
            <a:spLocks/>
          </p:cNvSpPr>
          <p:nvPr/>
        </p:nvSpPr>
        <p:spPr bwMode="auto">
          <a:xfrm>
            <a:off x="251520" y="81108"/>
            <a:ext cx="8784976" cy="63976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bg1"/>
                </a:solidFill>
                <a:latin typeface="Calibri" pitchFamily="34" charset="0"/>
              </a:defRPr>
            </a:lvl2pPr>
            <a:lvl3pPr algn="l" rtl="0" fontAlgn="base">
              <a:spcBef>
                <a:spcPct val="0"/>
              </a:spcBef>
              <a:spcAft>
                <a:spcPct val="0"/>
              </a:spcAft>
              <a:defRPr sz="3600">
                <a:solidFill>
                  <a:schemeClr val="bg1"/>
                </a:solidFill>
                <a:latin typeface="Calibri" pitchFamily="34" charset="0"/>
              </a:defRPr>
            </a:lvl3pPr>
            <a:lvl4pPr algn="l" rtl="0" fontAlgn="base">
              <a:spcBef>
                <a:spcPct val="0"/>
              </a:spcBef>
              <a:spcAft>
                <a:spcPct val="0"/>
              </a:spcAft>
              <a:defRPr sz="3600">
                <a:solidFill>
                  <a:schemeClr val="bg1"/>
                </a:solidFill>
                <a:latin typeface="Calibri" pitchFamily="34" charset="0"/>
              </a:defRPr>
            </a:lvl4pPr>
            <a:lvl5pPr algn="l" rtl="0" fontAlgn="base">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a:solidFill>
                  <a:schemeClr val="bg1"/>
                </a:solidFill>
                <a:latin typeface="Calibri" pitchFamily="34" charset="0"/>
              </a:defRPr>
            </a:lvl6pPr>
            <a:lvl7pPr marL="914400" algn="l" rtl="0" fontAlgn="base">
              <a:spcBef>
                <a:spcPct val="0"/>
              </a:spcBef>
              <a:spcAft>
                <a:spcPct val="0"/>
              </a:spcAft>
              <a:defRPr sz="3600">
                <a:solidFill>
                  <a:schemeClr val="bg1"/>
                </a:solidFill>
                <a:latin typeface="Calibri" pitchFamily="34" charset="0"/>
              </a:defRPr>
            </a:lvl7pPr>
            <a:lvl8pPr marL="1371600" algn="l" rtl="0" fontAlgn="base">
              <a:spcBef>
                <a:spcPct val="0"/>
              </a:spcBef>
              <a:spcAft>
                <a:spcPct val="0"/>
              </a:spcAft>
              <a:defRPr sz="3600">
                <a:solidFill>
                  <a:schemeClr val="bg1"/>
                </a:solidFill>
                <a:latin typeface="Calibri" pitchFamily="34" charset="0"/>
              </a:defRPr>
            </a:lvl8pPr>
            <a:lvl9pPr marL="1828800" algn="l" rtl="0" fontAlgn="base">
              <a:spcBef>
                <a:spcPct val="0"/>
              </a:spcBef>
              <a:spcAft>
                <a:spcPct val="0"/>
              </a:spcAft>
              <a:defRPr sz="3600">
                <a:solidFill>
                  <a:schemeClr val="bg1"/>
                </a:solidFill>
                <a:latin typeface="Calibri" pitchFamily="34" charset="0"/>
              </a:defRPr>
            </a:lvl9pPr>
          </a:lstStyle>
          <a:p>
            <a:pPr algn="ctr" fontAlgn="auto">
              <a:spcAft>
                <a:spcPts val="0"/>
              </a:spcAft>
              <a:defRPr/>
            </a:pPr>
            <a:r>
              <a:rPr lang="en-US" dirty="0">
                <a:solidFill>
                  <a:schemeClr val="tx2"/>
                </a:solidFill>
              </a:rPr>
              <a:t>MBS CLAIMS GP ATTENDANCE 2012-2013</a:t>
            </a:r>
            <a:endParaRPr lang="en-US" b="1" dirty="0">
              <a:solidFill>
                <a:schemeClr val="accent1"/>
              </a:solidFill>
            </a:endParaRPr>
          </a:p>
        </p:txBody>
      </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3578" y="720869"/>
            <a:ext cx="571653" cy="1066516"/>
          </a:xfrm>
          <a:prstGeom prst="rect">
            <a:avLst/>
          </a:prstGeom>
        </p:spPr>
      </p:pic>
      <p:sp>
        <p:nvSpPr>
          <p:cNvPr id="26" name="Oval 25"/>
          <p:cNvSpPr/>
          <p:nvPr/>
        </p:nvSpPr>
        <p:spPr>
          <a:xfrm>
            <a:off x="139224" y="393399"/>
            <a:ext cx="648899" cy="648899"/>
          </a:xfrm>
          <a:prstGeom prst="ellipse">
            <a:avLst/>
          </a:prstGeom>
          <a:blipFill>
            <a:blip r:embed="rId9">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3071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5102" y="188640"/>
            <a:ext cx="648899" cy="648899"/>
          </a:xfrm>
          <a:prstGeom prst="ellipse">
            <a:avLst/>
          </a:prstGeom>
          <a:blipFill>
            <a:blip r:embed="rId3"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Title 1"/>
          <p:cNvSpPr txBox="1">
            <a:spLocks/>
          </p:cNvSpPr>
          <p:nvPr/>
        </p:nvSpPr>
        <p:spPr bwMode="auto">
          <a:xfrm>
            <a:off x="609600" y="188640"/>
            <a:ext cx="8138864"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Heavy" pitchFamily="34" charset="0"/>
              </a:defRPr>
            </a:lvl2pPr>
            <a:lvl3pPr algn="ctr" rtl="0" fontAlgn="base">
              <a:spcBef>
                <a:spcPct val="0"/>
              </a:spcBef>
              <a:spcAft>
                <a:spcPct val="0"/>
              </a:spcAft>
              <a:defRPr sz="4400">
                <a:solidFill>
                  <a:schemeClr val="tx1"/>
                </a:solidFill>
                <a:latin typeface="Franklin Gothic Heavy" pitchFamily="34" charset="0"/>
              </a:defRPr>
            </a:lvl3pPr>
            <a:lvl4pPr algn="ctr" rtl="0" fontAlgn="base">
              <a:spcBef>
                <a:spcPct val="0"/>
              </a:spcBef>
              <a:spcAft>
                <a:spcPct val="0"/>
              </a:spcAft>
              <a:defRPr sz="4400">
                <a:solidFill>
                  <a:schemeClr val="tx1"/>
                </a:solidFill>
                <a:latin typeface="Franklin Gothic Heavy" pitchFamily="34" charset="0"/>
              </a:defRPr>
            </a:lvl4pPr>
            <a:lvl5pPr algn="ctr" rtl="0" fontAlgn="base">
              <a:spcBef>
                <a:spcPct val="0"/>
              </a:spcBef>
              <a:spcAft>
                <a:spcPct val="0"/>
              </a:spcAft>
              <a:defRPr sz="4400">
                <a:solidFill>
                  <a:schemeClr val="tx1"/>
                </a:solidFill>
                <a:latin typeface="Franklin Gothic Heavy" pitchFamily="34" charset="0"/>
              </a:defRPr>
            </a:lvl5pPr>
            <a:lvl6pPr marL="457200" algn="ctr" rtl="0" fontAlgn="base">
              <a:spcBef>
                <a:spcPct val="0"/>
              </a:spcBef>
              <a:spcAft>
                <a:spcPct val="0"/>
              </a:spcAft>
              <a:defRPr sz="4400">
                <a:solidFill>
                  <a:schemeClr val="tx1"/>
                </a:solidFill>
                <a:latin typeface="Franklin Gothic Heavy" pitchFamily="34" charset="0"/>
              </a:defRPr>
            </a:lvl6pPr>
            <a:lvl7pPr marL="914400" algn="ctr" rtl="0" fontAlgn="base">
              <a:spcBef>
                <a:spcPct val="0"/>
              </a:spcBef>
              <a:spcAft>
                <a:spcPct val="0"/>
              </a:spcAft>
              <a:defRPr sz="4400">
                <a:solidFill>
                  <a:schemeClr val="tx1"/>
                </a:solidFill>
                <a:latin typeface="Franklin Gothic Heavy" pitchFamily="34" charset="0"/>
              </a:defRPr>
            </a:lvl7pPr>
            <a:lvl8pPr marL="1371600" algn="ctr" rtl="0" fontAlgn="base">
              <a:spcBef>
                <a:spcPct val="0"/>
              </a:spcBef>
              <a:spcAft>
                <a:spcPct val="0"/>
              </a:spcAft>
              <a:defRPr sz="4400">
                <a:solidFill>
                  <a:schemeClr val="tx1"/>
                </a:solidFill>
                <a:latin typeface="Franklin Gothic Heavy" pitchFamily="34" charset="0"/>
              </a:defRPr>
            </a:lvl8pPr>
            <a:lvl9pPr marL="1828800" algn="ctr" rtl="0" fontAlgn="base">
              <a:spcBef>
                <a:spcPct val="0"/>
              </a:spcBef>
              <a:spcAft>
                <a:spcPct val="0"/>
              </a:spcAft>
              <a:defRPr sz="4400">
                <a:solidFill>
                  <a:schemeClr val="tx1"/>
                </a:solidFill>
                <a:latin typeface="Franklin Gothic Heavy" pitchFamily="34" charset="0"/>
              </a:defRPr>
            </a:lvl9pPr>
          </a:lstStyle>
          <a:p>
            <a:pPr fontAlgn="auto">
              <a:spcAft>
                <a:spcPts val="0"/>
              </a:spcAft>
              <a:defRPr/>
            </a:pPr>
            <a:r>
              <a:rPr lang="en-US" sz="5400" dirty="0">
                <a:solidFill>
                  <a:srgbClr val="FF0000"/>
                </a:solidFill>
              </a:rPr>
              <a:t>RESEARCH PLAN - 2018</a:t>
            </a: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68000" y="979200"/>
            <a:ext cx="8136000" cy="3121200"/>
          </a:xfrm>
          <a:prstGeom prst="rect">
            <a:avLst/>
          </a:prstGeom>
        </p:spPr>
      </p:pic>
      <p:sp>
        <p:nvSpPr>
          <p:cNvPr id="7" name="Rectangle 6"/>
          <p:cNvSpPr/>
          <p:nvPr/>
        </p:nvSpPr>
        <p:spPr>
          <a:xfrm>
            <a:off x="449772" y="4251198"/>
            <a:ext cx="8294393" cy="2351926"/>
          </a:xfrm>
          <a:prstGeom prst="rect">
            <a:avLst/>
          </a:prstGeom>
        </p:spPr>
        <p:txBody>
          <a:bodyPr wrap="square">
            <a:spAutoFit/>
          </a:bodyPr>
          <a:lstStyle/>
          <a:p>
            <a:pPr>
              <a:lnSpc>
                <a:spcPct val="107000"/>
              </a:lnSpc>
              <a:spcAft>
                <a:spcPts val="800"/>
              </a:spcAft>
            </a:pPr>
            <a:r>
              <a:rPr lang="en-AU" sz="1000" b="1" dirty="0">
                <a:latin typeface="Times New Roman" panose="02020603050405020304" pitchFamily="18" charset="0"/>
                <a:ea typeface="Calibri" panose="020F0502020204030204" pitchFamily="34" charset="0"/>
                <a:cs typeface="Times New Roman" panose="02020603050405020304" pitchFamily="18" charset="0"/>
              </a:rPr>
              <a:t>SPATIAL AND TEMPORAL PATTERN ANALYSIS</a:t>
            </a:r>
            <a:endParaRPr lang="en-AU"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eriod"/>
            </a:pPr>
            <a:r>
              <a:rPr lang="en-AU" sz="1000" dirty="0">
                <a:latin typeface="Times New Roman" panose="02020603050405020304" pitchFamily="18" charset="0"/>
                <a:ea typeface="Calibri" panose="020F0502020204030204" pitchFamily="34" charset="0"/>
                <a:cs typeface="Times New Roman" panose="02020603050405020304" pitchFamily="18" charset="0"/>
              </a:rPr>
              <a:t>Determine a methodology to analyse both geographic and temporal patterns of health care service use.</a:t>
            </a:r>
            <a:endParaRPr lang="en-AU"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eriod"/>
            </a:pPr>
            <a:r>
              <a:rPr lang="en-AU" sz="1000" dirty="0">
                <a:latin typeface="Times New Roman" panose="02020603050405020304" pitchFamily="18" charset="0"/>
                <a:ea typeface="Calibri" panose="020F0502020204030204" pitchFamily="34" charset="0"/>
                <a:cs typeface="Times New Roman" panose="02020603050405020304" pitchFamily="18" charset="0"/>
              </a:rPr>
              <a:t>Apply the proposed methodology to MBS dataset in order to study patients’ trajectories through the entire health care system (when, how often and what type of care people seek).</a:t>
            </a:r>
          </a:p>
          <a:p>
            <a:pPr lvl="0" algn="just">
              <a:lnSpc>
                <a:spcPct val="200000"/>
              </a:lnSpc>
              <a:spcAft>
                <a:spcPts val="0"/>
              </a:spcAft>
            </a:pPr>
            <a:endParaRPr lang="en-AU"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000" b="1" dirty="0">
                <a:latin typeface="Times New Roman" panose="02020603050405020304" pitchFamily="18" charset="0"/>
                <a:ea typeface="Calibri" panose="020F0502020204030204" pitchFamily="34" charset="0"/>
                <a:cs typeface="Times New Roman" panose="02020603050405020304" pitchFamily="18" charset="0"/>
              </a:rPr>
              <a:t>PUBLICATIONS</a:t>
            </a:r>
            <a:endParaRPr lang="en-AU"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AU" sz="1000" dirty="0">
                <a:latin typeface="Times New Roman" panose="02020603050405020304" pitchFamily="18" charset="0"/>
                <a:ea typeface="Calibri" panose="020F0502020204030204" pitchFamily="34" charset="0"/>
                <a:cs typeface="Times New Roman" panose="02020603050405020304" pitchFamily="18" charset="0"/>
              </a:rPr>
              <a:t>Peer Grouping</a:t>
            </a:r>
            <a:endParaRPr lang="en-AU"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AU" sz="1000" dirty="0">
                <a:latin typeface="Times New Roman" panose="02020603050405020304" pitchFamily="18" charset="0"/>
                <a:ea typeface="Calibri" panose="020F0502020204030204" pitchFamily="34" charset="0"/>
                <a:cs typeface="Times New Roman" panose="02020603050405020304" pitchFamily="18" charset="0"/>
              </a:rPr>
              <a:t>RPCSA Design</a:t>
            </a:r>
            <a:endParaRPr lang="en-AU"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AU" sz="1000" dirty="0">
                <a:latin typeface="Times New Roman" panose="02020603050405020304" pitchFamily="18" charset="0"/>
                <a:ea typeface="Calibri" panose="020F0502020204030204" pitchFamily="34" charset="0"/>
                <a:cs typeface="Times New Roman" panose="02020603050405020304" pitchFamily="18" charset="0"/>
              </a:rPr>
              <a:t>Health Workforce Supply/Demand Planning</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2326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p:cNvPicPr>
            <a:picLocks noChangeAspect="1"/>
          </p:cNvPicPr>
          <p:nvPr/>
        </p:nvPicPr>
        <p:blipFill>
          <a:blip r:embed="rId2"/>
          <a:srcRect/>
          <a:stretch>
            <a:fillRect/>
          </a:stretch>
        </p:blipFill>
        <p:spPr bwMode="auto">
          <a:xfrm>
            <a:off x="-1" y="277812"/>
            <a:ext cx="8848940" cy="4979988"/>
          </a:xfrm>
          <a:prstGeom prst="rect">
            <a:avLst/>
          </a:prstGeom>
          <a:noFill/>
          <a:ln w="9525">
            <a:noFill/>
            <a:miter lim="800000"/>
            <a:headEnd/>
            <a:tailEnd/>
          </a:ln>
        </p:spPr>
      </p:pic>
      <p:pic>
        <p:nvPicPr>
          <p:cNvPr id="9" name="Immagine 9" descr="balance_questions_300_clr_12009.gif"/>
          <p:cNvPicPr>
            <a:picLocks noChangeAspect="1"/>
          </p:cNvPicPr>
          <p:nvPr/>
        </p:nvPicPr>
        <p:blipFill>
          <a:blip r:embed="rId3"/>
          <a:stretch>
            <a:fillRect/>
          </a:stretch>
        </p:blipFill>
        <p:spPr>
          <a:xfrm>
            <a:off x="6516216" y="4114800"/>
            <a:ext cx="2514600" cy="2857500"/>
          </a:xfrm>
          <a:prstGeom prst="rect">
            <a:avLst/>
          </a:prstGeom>
        </p:spPr>
      </p:pic>
      <p:sp>
        <p:nvSpPr>
          <p:cNvPr id="10" name="Title 4"/>
          <p:cNvSpPr>
            <a:spLocks noGrp="1"/>
          </p:cNvSpPr>
          <p:nvPr>
            <p:ph type="title"/>
          </p:nvPr>
        </p:nvSpPr>
        <p:spPr>
          <a:xfrm>
            <a:off x="2977716" y="5155408"/>
            <a:ext cx="2684512" cy="639761"/>
          </a:xfrm>
        </p:spPr>
        <p:txBody>
          <a:bodyPr rtlCol="0">
            <a:normAutofit fontScale="90000"/>
          </a:bodyPr>
          <a:lstStyle/>
          <a:p>
            <a:pPr fontAlgn="auto">
              <a:spcAft>
                <a:spcPts val="0"/>
              </a:spcAft>
              <a:defRPr/>
            </a:pPr>
            <a:r>
              <a:rPr lang="en-US" dirty="0">
                <a:solidFill>
                  <a:schemeClr val="accent1"/>
                </a:solidFill>
              </a:rPr>
              <a:t>Questions? </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1484783"/>
            <a:ext cx="5976664" cy="2366731"/>
          </a:xfrm>
          <a:prstGeom prst="rect">
            <a:avLst/>
          </a:prstGeom>
        </p:spPr>
      </p:pic>
    </p:spTree>
    <p:extLst>
      <p:ext uri="{BB962C8B-B14F-4D97-AF65-F5344CB8AC3E}">
        <p14:creationId xmlns:p14="http://schemas.microsoft.com/office/powerpoint/2010/main" val="174055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1520" y="446558"/>
            <a:ext cx="8784976" cy="63976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bg1"/>
                </a:solidFill>
                <a:latin typeface="Calibri" pitchFamily="34" charset="0"/>
              </a:defRPr>
            </a:lvl2pPr>
            <a:lvl3pPr algn="l" rtl="0" fontAlgn="base">
              <a:spcBef>
                <a:spcPct val="0"/>
              </a:spcBef>
              <a:spcAft>
                <a:spcPct val="0"/>
              </a:spcAft>
              <a:defRPr sz="3600">
                <a:solidFill>
                  <a:schemeClr val="bg1"/>
                </a:solidFill>
                <a:latin typeface="Calibri" pitchFamily="34" charset="0"/>
              </a:defRPr>
            </a:lvl3pPr>
            <a:lvl4pPr algn="l" rtl="0" fontAlgn="base">
              <a:spcBef>
                <a:spcPct val="0"/>
              </a:spcBef>
              <a:spcAft>
                <a:spcPct val="0"/>
              </a:spcAft>
              <a:defRPr sz="3600">
                <a:solidFill>
                  <a:schemeClr val="bg1"/>
                </a:solidFill>
                <a:latin typeface="Calibri" pitchFamily="34" charset="0"/>
              </a:defRPr>
            </a:lvl4pPr>
            <a:lvl5pPr algn="l" rtl="0" fontAlgn="base">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a:solidFill>
                  <a:schemeClr val="bg1"/>
                </a:solidFill>
                <a:latin typeface="Calibri" pitchFamily="34" charset="0"/>
              </a:defRPr>
            </a:lvl6pPr>
            <a:lvl7pPr marL="914400" algn="l" rtl="0" fontAlgn="base">
              <a:spcBef>
                <a:spcPct val="0"/>
              </a:spcBef>
              <a:spcAft>
                <a:spcPct val="0"/>
              </a:spcAft>
              <a:defRPr sz="3600">
                <a:solidFill>
                  <a:schemeClr val="bg1"/>
                </a:solidFill>
                <a:latin typeface="Calibri" pitchFamily="34" charset="0"/>
              </a:defRPr>
            </a:lvl7pPr>
            <a:lvl8pPr marL="1371600" algn="l" rtl="0" fontAlgn="base">
              <a:spcBef>
                <a:spcPct val="0"/>
              </a:spcBef>
              <a:spcAft>
                <a:spcPct val="0"/>
              </a:spcAft>
              <a:defRPr sz="3600">
                <a:solidFill>
                  <a:schemeClr val="bg1"/>
                </a:solidFill>
                <a:latin typeface="Calibri" pitchFamily="34" charset="0"/>
              </a:defRPr>
            </a:lvl8pPr>
            <a:lvl9pPr marL="1828800" algn="l" rtl="0" fontAlgn="base">
              <a:spcBef>
                <a:spcPct val="0"/>
              </a:spcBef>
              <a:spcAft>
                <a:spcPct val="0"/>
              </a:spcAft>
              <a:defRPr sz="3600">
                <a:solidFill>
                  <a:schemeClr val="bg1"/>
                </a:solidFill>
                <a:latin typeface="Calibri" pitchFamily="34" charset="0"/>
              </a:defRPr>
            </a:lvl9pPr>
          </a:lstStyle>
          <a:p>
            <a:pPr algn="ctr" fontAlgn="auto">
              <a:spcAft>
                <a:spcPts val="0"/>
              </a:spcAft>
              <a:defRPr/>
            </a:pPr>
            <a:r>
              <a:rPr lang="en-US" dirty="0">
                <a:solidFill>
                  <a:schemeClr val="tx2"/>
                </a:solidFill>
              </a:rPr>
              <a:t>MBS CLAIMS GP ATTENDANCE 2012-2013</a:t>
            </a:r>
          </a:p>
          <a:p>
            <a:pPr algn="ctr" fontAlgn="auto">
              <a:spcAft>
                <a:spcPts val="0"/>
              </a:spcAft>
              <a:defRPr/>
            </a:pPr>
            <a:r>
              <a:rPr lang="en-US" b="1" dirty="0">
                <a:solidFill>
                  <a:schemeClr val="tx2"/>
                </a:solidFill>
              </a:rPr>
              <a:t>MEDICARE LOCAL METRO 1</a:t>
            </a:r>
            <a:endParaRPr lang="en-US" b="1"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4077071"/>
            <a:ext cx="2304256" cy="24990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893" y="1902637"/>
            <a:ext cx="3067212" cy="201358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893" y="4077072"/>
            <a:ext cx="3067212" cy="252108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224" y="4044829"/>
            <a:ext cx="2232248" cy="256613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7904" y="1844824"/>
            <a:ext cx="5178555" cy="1839180"/>
          </a:xfrm>
          <a:prstGeom prst="rect">
            <a:avLst/>
          </a:prstGeom>
        </p:spPr>
      </p:pic>
      <p:sp>
        <p:nvSpPr>
          <p:cNvPr id="10" name="TextBox 9"/>
          <p:cNvSpPr txBox="1"/>
          <p:nvPr/>
        </p:nvSpPr>
        <p:spPr>
          <a:xfrm>
            <a:off x="107504" y="1302736"/>
            <a:ext cx="8906797" cy="461665"/>
          </a:xfrm>
          <a:prstGeom prst="rect">
            <a:avLst/>
          </a:prstGeom>
          <a:noFill/>
        </p:spPr>
        <p:txBody>
          <a:bodyPr wrap="none" rtlCol="0">
            <a:spAutoFit/>
          </a:bodyPr>
          <a:lstStyle/>
          <a:p>
            <a:r>
              <a:rPr lang="en-AU" sz="2400" dirty="0"/>
              <a:t>Percentage of people who attended a GP 20 times or more in the year</a:t>
            </a:r>
          </a:p>
        </p:txBody>
      </p:sp>
      <p:sp>
        <p:nvSpPr>
          <p:cNvPr id="11" name="Oval 10"/>
          <p:cNvSpPr/>
          <p:nvPr/>
        </p:nvSpPr>
        <p:spPr>
          <a:xfrm>
            <a:off x="3637605" y="2143583"/>
            <a:ext cx="1510459" cy="277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urved Left Arrow 11"/>
          <p:cNvSpPr/>
          <p:nvPr/>
        </p:nvSpPr>
        <p:spPr>
          <a:xfrm>
            <a:off x="5004048" y="2215590"/>
            <a:ext cx="799029" cy="3805697"/>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3" name="Oval 12"/>
          <p:cNvSpPr/>
          <p:nvPr/>
        </p:nvSpPr>
        <p:spPr>
          <a:xfrm>
            <a:off x="3563888" y="3501008"/>
            <a:ext cx="2088232" cy="24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Immagine 54" descr="arrow_painted_pc_5117.png"/>
          <p:cNvPicPr>
            <a:picLocks noChangeAspect="1"/>
          </p:cNvPicPr>
          <p:nvPr/>
        </p:nvPicPr>
        <p:blipFill>
          <a:blip r:embed="rId8" cstate="print"/>
          <a:stretch>
            <a:fillRect/>
          </a:stretch>
        </p:blipFill>
        <p:spPr>
          <a:xfrm rot="569222" flipH="1">
            <a:off x="1926636" y="3438944"/>
            <a:ext cx="2046320" cy="2147028"/>
          </a:xfrm>
          <a:prstGeom prst="rect">
            <a:avLst/>
          </a:prstGeom>
        </p:spPr>
      </p:pic>
      <p:sp>
        <p:nvSpPr>
          <p:cNvPr id="15" name="Oval 14"/>
          <p:cNvSpPr/>
          <p:nvPr/>
        </p:nvSpPr>
        <p:spPr>
          <a:xfrm>
            <a:off x="6228184" y="2153290"/>
            <a:ext cx="615911" cy="267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6260345" y="3501008"/>
            <a:ext cx="615911" cy="2675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139224" y="393399"/>
            <a:ext cx="648899" cy="648899"/>
          </a:xfrm>
          <a:prstGeom prst="ellipse">
            <a:avLst/>
          </a:prstGeom>
          <a:blipFill>
            <a:blip r:embed="rId9">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47726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8"/>
            <a:ext cx="9144000" cy="5227307"/>
          </a:xfrm>
          <a:prstGeom prst="rect">
            <a:avLst/>
          </a:prstGeom>
        </p:spPr>
      </p:pic>
      <p:sp>
        <p:nvSpPr>
          <p:cNvPr id="5" name="Title 1"/>
          <p:cNvSpPr txBox="1">
            <a:spLocks/>
          </p:cNvSpPr>
          <p:nvPr/>
        </p:nvSpPr>
        <p:spPr bwMode="auto">
          <a:xfrm>
            <a:off x="-108520" y="332656"/>
            <a:ext cx="8784976" cy="63976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bg1"/>
                </a:solidFill>
                <a:latin typeface="Calibri" pitchFamily="34" charset="0"/>
              </a:defRPr>
            </a:lvl2pPr>
            <a:lvl3pPr algn="l" rtl="0" fontAlgn="base">
              <a:spcBef>
                <a:spcPct val="0"/>
              </a:spcBef>
              <a:spcAft>
                <a:spcPct val="0"/>
              </a:spcAft>
              <a:defRPr sz="3600">
                <a:solidFill>
                  <a:schemeClr val="bg1"/>
                </a:solidFill>
                <a:latin typeface="Calibri" pitchFamily="34" charset="0"/>
              </a:defRPr>
            </a:lvl3pPr>
            <a:lvl4pPr algn="l" rtl="0" fontAlgn="base">
              <a:spcBef>
                <a:spcPct val="0"/>
              </a:spcBef>
              <a:spcAft>
                <a:spcPct val="0"/>
              </a:spcAft>
              <a:defRPr sz="3600">
                <a:solidFill>
                  <a:schemeClr val="bg1"/>
                </a:solidFill>
                <a:latin typeface="Calibri" pitchFamily="34" charset="0"/>
              </a:defRPr>
            </a:lvl4pPr>
            <a:lvl5pPr algn="l" rtl="0" fontAlgn="base">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a:solidFill>
                  <a:schemeClr val="bg1"/>
                </a:solidFill>
                <a:latin typeface="Calibri" pitchFamily="34" charset="0"/>
              </a:defRPr>
            </a:lvl6pPr>
            <a:lvl7pPr marL="914400" algn="l" rtl="0" fontAlgn="base">
              <a:spcBef>
                <a:spcPct val="0"/>
              </a:spcBef>
              <a:spcAft>
                <a:spcPct val="0"/>
              </a:spcAft>
              <a:defRPr sz="3600">
                <a:solidFill>
                  <a:schemeClr val="bg1"/>
                </a:solidFill>
                <a:latin typeface="Calibri" pitchFamily="34" charset="0"/>
              </a:defRPr>
            </a:lvl7pPr>
            <a:lvl8pPr marL="1371600" algn="l" rtl="0" fontAlgn="base">
              <a:spcBef>
                <a:spcPct val="0"/>
              </a:spcBef>
              <a:spcAft>
                <a:spcPct val="0"/>
              </a:spcAft>
              <a:defRPr sz="3600">
                <a:solidFill>
                  <a:schemeClr val="bg1"/>
                </a:solidFill>
                <a:latin typeface="Calibri" pitchFamily="34" charset="0"/>
              </a:defRPr>
            </a:lvl8pPr>
            <a:lvl9pPr marL="1828800" algn="l" rtl="0" fontAlgn="base">
              <a:spcBef>
                <a:spcPct val="0"/>
              </a:spcBef>
              <a:spcAft>
                <a:spcPct val="0"/>
              </a:spcAft>
              <a:defRPr sz="3600">
                <a:solidFill>
                  <a:schemeClr val="bg1"/>
                </a:solidFill>
                <a:latin typeface="Calibri" pitchFamily="34" charset="0"/>
              </a:defRPr>
            </a:lvl9pPr>
          </a:lstStyle>
          <a:p>
            <a:pPr algn="ctr" fontAlgn="auto">
              <a:spcAft>
                <a:spcPts val="0"/>
              </a:spcAft>
              <a:defRPr/>
            </a:pPr>
            <a:r>
              <a:rPr lang="en-US" dirty="0">
                <a:solidFill>
                  <a:schemeClr val="tx2"/>
                </a:solidFill>
              </a:rPr>
              <a:t>Geographic Variation</a:t>
            </a:r>
          </a:p>
          <a:p>
            <a:pPr algn="ctr" fontAlgn="auto">
              <a:spcAft>
                <a:spcPts val="0"/>
              </a:spcAft>
              <a:defRPr/>
            </a:pPr>
            <a:r>
              <a:rPr lang="en-US" dirty="0">
                <a:solidFill>
                  <a:schemeClr val="tx2"/>
                </a:solidFill>
              </a:rPr>
              <a:t>Geographic units </a:t>
            </a:r>
            <a:endParaRPr lang="en-US" b="1" dirty="0">
              <a:solidFill>
                <a:schemeClr val="accent1"/>
              </a:solidFill>
            </a:endParaRPr>
          </a:p>
        </p:txBody>
      </p:sp>
      <p:sp>
        <p:nvSpPr>
          <p:cNvPr id="6" name="Oval 5"/>
          <p:cNvSpPr/>
          <p:nvPr/>
        </p:nvSpPr>
        <p:spPr>
          <a:xfrm>
            <a:off x="179512" y="260648"/>
            <a:ext cx="648899" cy="648899"/>
          </a:xfrm>
          <a:prstGeom prst="ellipse">
            <a:avLst/>
          </a:prstGeom>
          <a:blipFill>
            <a:blip r:embed="rId4">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2339752" y="1844824"/>
            <a:ext cx="180020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4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249896"/>
            <a:ext cx="1814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H="1">
            <a:off x="3995936" y="909547"/>
            <a:ext cx="3240360" cy="935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77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9512" y="260648"/>
            <a:ext cx="648899" cy="648899"/>
          </a:xfrm>
          <a:prstGeom prst="ellipse">
            <a:avLst/>
          </a:prstGeom>
          <a:blipFill>
            <a:blip r:embed="rId3">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970" y="909547"/>
            <a:ext cx="3442708" cy="509470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874345"/>
            <a:ext cx="4303772" cy="5896249"/>
          </a:xfrm>
          <a:prstGeom prst="rect">
            <a:avLst/>
          </a:prstGeom>
        </p:spPr>
      </p:pic>
      <p:sp>
        <p:nvSpPr>
          <p:cNvPr id="7" name="Title 1"/>
          <p:cNvSpPr txBox="1">
            <a:spLocks/>
          </p:cNvSpPr>
          <p:nvPr/>
        </p:nvSpPr>
        <p:spPr bwMode="auto">
          <a:xfrm>
            <a:off x="251520" y="81108"/>
            <a:ext cx="8784976" cy="63976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bg1"/>
                </a:solidFill>
                <a:latin typeface="Calibri" pitchFamily="34" charset="0"/>
              </a:defRPr>
            </a:lvl2pPr>
            <a:lvl3pPr algn="l" rtl="0" fontAlgn="base">
              <a:spcBef>
                <a:spcPct val="0"/>
              </a:spcBef>
              <a:spcAft>
                <a:spcPct val="0"/>
              </a:spcAft>
              <a:defRPr sz="3600">
                <a:solidFill>
                  <a:schemeClr val="bg1"/>
                </a:solidFill>
                <a:latin typeface="Calibri" pitchFamily="34" charset="0"/>
              </a:defRPr>
            </a:lvl3pPr>
            <a:lvl4pPr algn="l" rtl="0" fontAlgn="base">
              <a:spcBef>
                <a:spcPct val="0"/>
              </a:spcBef>
              <a:spcAft>
                <a:spcPct val="0"/>
              </a:spcAft>
              <a:defRPr sz="3600">
                <a:solidFill>
                  <a:schemeClr val="bg1"/>
                </a:solidFill>
                <a:latin typeface="Calibri" pitchFamily="34" charset="0"/>
              </a:defRPr>
            </a:lvl4pPr>
            <a:lvl5pPr algn="l" rtl="0" fontAlgn="base">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a:solidFill>
                  <a:schemeClr val="bg1"/>
                </a:solidFill>
                <a:latin typeface="Calibri" pitchFamily="34" charset="0"/>
              </a:defRPr>
            </a:lvl6pPr>
            <a:lvl7pPr marL="914400" algn="l" rtl="0" fontAlgn="base">
              <a:spcBef>
                <a:spcPct val="0"/>
              </a:spcBef>
              <a:spcAft>
                <a:spcPct val="0"/>
              </a:spcAft>
              <a:defRPr sz="3600">
                <a:solidFill>
                  <a:schemeClr val="bg1"/>
                </a:solidFill>
                <a:latin typeface="Calibri" pitchFamily="34" charset="0"/>
              </a:defRPr>
            </a:lvl7pPr>
            <a:lvl8pPr marL="1371600" algn="l" rtl="0" fontAlgn="base">
              <a:spcBef>
                <a:spcPct val="0"/>
              </a:spcBef>
              <a:spcAft>
                <a:spcPct val="0"/>
              </a:spcAft>
              <a:defRPr sz="3600">
                <a:solidFill>
                  <a:schemeClr val="bg1"/>
                </a:solidFill>
                <a:latin typeface="Calibri" pitchFamily="34" charset="0"/>
              </a:defRPr>
            </a:lvl8pPr>
            <a:lvl9pPr marL="1828800" algn="l" rtl="0" fontAlgn="base">
              <a:spcBef>
                <a:spcPct val="0"/>
              </a:spcBef>
              <a:spcAft>
                <a:spcPct val="0"/>
              </a:spcAft>
              <a:defRPr sz="3600">
                <a:solidFill>
                  <a:schemeClr val="bg1"/>
                </a:solidFill>
                <a:latin typeface="Calibri" pitchFamily="34" charset="0"/>
              </a:defRPr>
            </a:lvl9pPr>
          </a:lstStyle>
          <a:p>
            <a:pPr algn="ctr" fontAlgn="auto">
              <a:spcAft>
                <a:spcPts val="0"/>
              </a:spcAft>
              <a:defRPr/>
            </a:pPr>
            <a:r>
              <a:rPr lang="en-US" dirty="0">
                <a:solidFill>
                  <a:schemeClr val="tx2"/>
                </a:solidFill>
              </a:rPr>
              <a:t>MEDICARE LOCAL CATCHMENT</a:t>
            </a:r>
            <a:endParaRPr lang="en-US" b="1" dirty="0">
              <a:solidFill>
                <a:schemeClr val="accent1"/>
              </a:solidFill>
            </a:endParaRPr>
          </a:p>
        </p:txBody>
      </p:sp>
      <p:pic>
        <p:nvPicPr>
          <p:cNvPr id="8" name="Immagin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050" y="5299569"/>
            <a:ext cx="891228" cy="1558431"/>
          </a:xfrm>
          <a:prstGeom prst="rect">
            <a:avLst/>
          </a:prstGeom>
        </p:spPr>
      </p:pic>
      <p:grpSp>
        <p:nvGrpSpPr>
          <p:cNvPr id="9" name="Group 24"/>
          <p:cNvGrpSpPr>
            <a:grpSpLocks/>
          </p:cNvGrpSpPr>
          <p:nvPr/>
        </p:nvGrpSpPr>
        <p:grpSpPr bwMode="auto">
          <a:xfrm>
            <a:off x="1069869" y="5947977"/>
            <a:ext cx="1410422" cy="647615"/>
            <a:chOff x="6419358" y="5317269"/>
            <a:chExt cx="1570485" cy="1288725"/>
          </a:xfrm>
        </p:grpSpPr>
        <p:grpSp>
          <p:nvGrpSpPr>
            <p:cNvPr id="10" name="Group 25"/>
            <p:cNvGrpSpPr>
              <a:grpSpLocks/>
            </p:cNvGrpSpPr>
            <p:nvPr/>
          </p:nvGrpSpPr>
          <p:grpSpPr bwMode="auto">
            <a:xfrm>
              <a:off x="6419358" y="5486330"/>
              <a:ext cx="296966" cy="938646"/>
              <a:chOff x="6419358" y="5556924"/>
              <a:chExt cx="296966" cy="938646"/>
            </a:xfrm>
          </p:grpSpPr>
          <p:sp>
            <p:nvSpPr>
              <p:cNvPr id="16" name="Rounded Rectangle 15"/>
              <p:cNvSpPr/>
              <p:nvPr/>
            </p:nvSpPr>
            <p:spPr>
              <a:xfrm>
                <a:off x="6419358" y="5556924"/>
                <a:ext cx="296966" cy="158555"/>
              </a:xfrm>
              <a:prstGeom prst="roundRect">
                <a:avLst/>
              </a:prstGeom>
              <a:solidFill>
                <a:schemeClr val="accent2">
                  <a:lumMod val="50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9" name="Rounded Rectangle 18"/>
              <p:cNvSpPr/>
              <p:nvPr/>
            </p:nvSpPr>
            <p:spPr>
              <a:xfrm>
                <a:off x="6419358" y="6337015"/>
                <a:ext cx="296966" cy="158555"/>
              </a:xfrm>
              <a:prstGeom prst="roundRect">
                <a:avLst/>
              </a:prstGeom>
              <a:solidFill>
                <a:schemeClr val="accent2">
                  <a:lumMod val="20000"/>
                  <a:lumOff val="80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11" name="Group 26"/>
            <p:cNvGrpSpPr>
              <a:grpSpLocks/>
            </p:cNvGrpSpPr>
            <p:nvPr/>
          </p:nvGrpSpPr>
          <p:grpSpPr bwMode="auto">
            <a:xfrm>
              <a:off x="6723101" y="5317269"/>
              <a:ext cx="1266742" cy="1288725"/>
              <a:chOff x="6723101" y="5317269"/>
              <a:chExt cx="1266742" cy="1288725"/>
            </a:xfrm>
          </p:grpSpPr>
          <p:sp>
            <p:nvSpPr>
              <p:cNvPr id="13" name="TextBox 28"/>
              <p:cNvSpPr txBox="1">
                <a:spLocks noChangeArrowheads="1"/>
              </p:cNvSpPr>
              <p:nvPr/>
            </p:nvSpPr>
            <p:spPr bwMode="auto">
              <a:xfrm>
                <a:off x="6723101" y="6085402"/>
                <a:ext cx="1266742" cy="52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100" dirty="0">
                    <a:solidFill>
                      <a:srgbClr val="000000"/>
                    </a:solidFill>
                  </a:rPr>
                  <a:t>40 000</a:t>
                </a:r>
              </a:p>
            </p:txBody>
          </p:sp>
          <p:sp>
            <p:nvSpPr>
              <p:cNvPr id="14" name="TextBox 29"/>
              <p:cNvSpPr txBox="1">
                <a:spLocks noChangeArrowheads="1"/>
              </p:cNvSpPr>
              <p:nvPr/>
            </p:nvSpPr>
            <p:spPr bwMode="auto">
              <a:xfrm>
                <a:off x="6723101" y="5317269"/>
                <a:ext cx="1266742" cy="52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100" dirty="0">
                    <a:solidFill>
                      <a:srgbClr val="000000"/>
                    </a:solidFill>
                  </a:rPr>
                  <a:t>800 000</a:t>
                </a:r>
              </a:p>
            </p:txBody>
          </p:sp>
        </p:grpSp>
      </p:grpSp>
      <p:sp>
        <p:nvSpPr>
          <p:cNvPr id="20" name="Left Bracket 19"/>
          <p:cNvSpPr/>
          <p:nvPr/>
        </p:nvSpPr>
        <p:spPr>
          <a:xfrm>
            <a:off x="4427983" y="1412776"/>
            <a:ext cx="1132337" cy="62636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1" name="Left Bracket 20"/>
          <p:cNvSpPr/>
          <p:nvPr/>
        </p:nvSpPr>
        <p:spPr>
          <a:xfrm>
            <a:off x="4427984" y="2039144"/>
            <a:ext cx="1080120" cy="8858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2" name="Left Bracket 21"/>
          <p:cNvSpPr/>
          <p:nvPr/>
        </p:nvSpPr>
        <p:spPr>
          <a:xfrm>
            <a:off x="4427983" y="2924944"/>
            <a:ext cx="1026447" cy="62636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3" name="Left Bracket 22"/>
          <p:cNvSpPr/>
          <p:nvPr/>
        </p:nvSpPr>
        <p:spPr>
          <a:xfrm>
            <a:off x="4427984" y="3522712"/>
            <a:ext cx="1026447" cy="62636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4" name="Left Bracket 23"/>
          <p:cNvSpPr/>
          <p:nvPr/>
        </p:nvSpPr>
        <p:spPr>
          <a:xfrm>
            <a:off x="4427984" y="4170784"/>
            <a:ext cx="1132336" cy="120243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5" name="Left Bracket 24"/>
          <p:cNvSpPr/>
          <p:nvPr/>
        </p:nvSpPr>
        <p:spPr>
          <a:xfrm>
            <a:off x="4427984" y="5373216"/>
            <a:ext cx="1098456" cy="43204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6" name="Left Bracket 25"/>
          <p:cNvSpPr/>
          <p:nvPr/>
        </p:nvSpPr>
        <p:spPr>
          <a:xfrm>
            <a:off x="4427984" y="5805264"/>
            <a:ext cx="1098456" cy="43204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7" name="TextBox 26"/>
          <p:cNvSpPr txBox="1"/>
          <p:nvPr/>
        </p:nvSpPr>
        <p:spPr>
          <a:xfrm>
            <a:off x="4437645" y="1392055"/>
            <a:ext cx="301686" cy="369332"/>
          </a:xfrm>
          <a:prstGeom prst="rect">
            <a:avLst/>
          </a:prstGeom>
          <a:noFill/>
        </p:spPr>
        <p:txBody>
          <a:bodyPr wrap="none" rtlCol="0">
            <a:spAutoFit/>
          </a:bodyPr>
          <a:lstStyle/>
          <a:p>
            <a:r>
              <a:rPr lang="en-AU" b="1" dirty="0"/>
              <a:t>1</a:t>
            </a:r>
          </a:p>
        </p:txBody>
      </p:sp>
      <p:sp>
        <p:nvSpPr>
          <p:cNvPr id="28" name="TextBox 27"/>
          <p:cNvSpPr txBox="1"/>
          <p:nvPr/>
        </p:nvSpPr>
        <p:spPr>
          <a:xfrm>
            <a:off x="4456970" y="2047156"/>
            <a:ext cx="301686" cy="369332"/>
          </a:xfrm>
          <a:prstGeom prst="rect">
            <a:avLst/>
          </a:prstGeom>
          <a:noFill/>
        </p:spPr>
        <p:txBody>
          <a:bodyPr wrap="none" rtlCol="0">
            <a:spAutoFit/>
          </a:bodyPr>
          <a:lstStyle/>
          <a:p>
            <a:r>
              <a:rPr lang="en-AU" b="1" dirty="0"/>
              <a:t>2</a:t>
            </a:r>
          </a:p>
        </p:txBody>
      </p:sp>
      <p:sp>
        <p:nvSpPr>
          <p:cNvPr id="29" name="TextBox 28"/>
          <p:cNvSpPr txBox="1"/>
          <p:nvPr/>
        </p:nvSpPr>
        <p:spPr>
          <a:xfrm>
            <a:off x="4456970" y="2915652"/>
            <a:ext cx="301686" cy="369332"/>
          </a:xfrm>
          <a:prstGeom prst="rect">
            <a:avLst/>
          </a:prstGeom>
          <a:noFill/>
        </p:spPr>
        <p:txBody>
          <a:bodyPr wrap="none" rtlCol="0">
            <a:spAutoFit/>
          </a:bodyPr>
          <a:lstStyle/>
          <a:p>
            <a:r>
              <a:rPr lang="en-AU" b="1" dirty="0"/>
              <a:t>3</a:t>
            </a:r>
          </a:p>
        </p:txBody>
      </p:sp>
      <p:sp>
        <p:nvSpPr>
          <p:cNvPr id="30" name="TextBox 29"/>
          <p:cNvSpPr txBox="1"/>
          <p:nvPr/>
        </p:nvSpPr>
        <p:spPr>
          <a:xfrm>
            <a:off x="4437645" y="3547788"/>
            <a:ext cx="301686" cy="369332"/>
          </a:xfrm>
          <a:prstGeom prst="rect">
            <a:avLst/>
          </a:prstGeom>
          <a:noFill/>
        </p:spPr>
        <p:txBody>
          <a:bodyPr wrap="none" rtlCol="0">
            <a:spAutoFit/>
          </a:bodyPr>
          <a:lstStyle/>
          <a:p>
            <a:r>
              <a:rPr lang="en-AU" b="1" dirty="0"/>
              <a:t>4</a:t>
            </a:r>
          </a:p>
        </p:txBody>
      </p:sp>
      <p:sp>
        <p:nvSpPr>
          <p:cNvPr id="31" name="TextBox 30"/>
          <p:cNvSpPr txBox="1"/>
          <p:nvPr/>
        </p:nvSpPr>
        <p:spPr>
          <a:xfrm>
            <a:off x="4437645" y="4274074"/>
            <a:ext cx="301686" cy="369332"/>
          </a:xfrm>
          <a:prstGeom prst="rect">
            <a:avLst/>
          </a:prstGeom>
          <a:noFill/>
        </p:spPr>
        <p:txBody>
          <a:bodyPr wrap="none" rtlCol="0">
            <a:spAutoFit/>
          </a:bodyPr>
          <a:lstStyle/>
          <a:p>
            <a:r>
              <a:rPr lang="en-AU" b="1" dirty="0"/>
              <a:t>5</a:t>
            </a:r>
          </a:p>
        </p:txBody>
      </p:sp>
      <p:sp>
        <p:nvSpPr>
          <p:cNvPr id="32" name="TextBox 31"/>
          <p:cNvSpPr txBox="1"/>
          <p:nvPr/>
        </p:nvSpPr>
        <p:spPr>
          <a:xfrm>
            <a:off x="4437645" y="5342026"/>
            <a:ext cx="301686" cy="369332"/>
          </a:xfrm>
          <a:prstGeom prst="rect">
            <a:avLst/>
          </a:prstGeom>
          <a:noFill/>
        </p:spPr>
        <p:txBody>
          <a:bodyPr wrap="none" rtlCol="0">
            <a:spAutoFit/>
          </a:bodyPr>
          <a:lstStyle/>
          <a:p>
            <a:r>
              <a:rPr lang="en-AU" b="1" dirty="0"/>
              <a:t>6</a:t>
            </a:r>
          </a:p>
        </p:txBody>
      </p:sp>
      <p:sp>
        <p:nvSpPr>
          <p:cNvPr id="33" name="TextBox 32"/>
          <p:cNvSpPr txBox="1"/>
          <p:nvPr/>
        </p:nvSpPr>
        <p:spPr>
          <a:xfrm>
            <a:off x="4437645" y="5848268"/>
            <a:ext cx="301686" cy="369332"/>
          </a:xfrm>
          <a:prstGeom prst="rect">
            <a:avLst/>
          </a:prstGeom>
          <a:noFill/>
        </p:spPr>
        <p:txBody>
          <a:bodyPr wrap="none" rtlCol="0">
            <a:spAutoFit/>
          </a:bodyPr>
          <a:lstStyle/>
          <a:p>
            <a:r>
              <a:rPr lang="en-AU" b="1" dirty="0"/>
              <a:t>7</a:t>
            </a:r>
          </a:p>
        </p:txBody>
      </p:sp>
    </p:spTree>
    <p:extLst>
      <p:ext uri="{BB962C8B-B14F-4D97-AF65-F5344CB8AC3E}">
        <p14:creationId xmlns:p14="http://schemas.microsoft.com/office/powerpoint/2010/main" val="150250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716"/>
            <a:ext cx="7164287" cy="6865716"/>
          </a:xfrm>
          <a:prstGeom prst="rect">
            <a:avLst/>
          </a:prstGeom>
        </p:spPr>
      </p:pic>
      <p:sp>
        <p:nvSpPr>
          <p:cNvPr id="6" name="TextBox 5"/>
          <p:cNvSpPr txBox="1"/>
          <p:nvPr/>
        </p:nvSpPr>
        <p:spPr>
          <a:xfrm>
            <a:off x="6640901" y="4647618"/>
            <a:ext cx="263214" cy="276999"/>
          </a:xfrm>
          <a:prstGeom prst="rect">
            <a:avLst/>
          </a:prstGeom>
          <a:noFill/>
        </p:spPr>
        <p:txBody>
          <a:bodyPr wrap="none" rtlCol="0">
            <a:spAutoFit/>
          </a:bodyPr>
          <a:lstStyle/>
          <a:p>
            <a:r>
              <a:rPr lang="en-AU" sz="1200" b="1" dirty="0"/>
              <a:t>1</a:t>
            </a:r>
          </a:p>
        </p:txBody>
      </p:sp>
      <p:sp>
        <p:nvSpPr>
          <p:cNvPr id="7" name="TextBox 6"/>
          <p:cNvSpPr txBox="1"/>
          <p:nvPr/>
        </p:nvSpPr>
        <p:spPr>
          <a:xfrm>
            <a:off x="3505224" y="1838177"/>
            <a:ext cx="418704" cy="369332"/>
          </a:xfrm>
          <a:prstGeom prst="rect">
            <a:avLst/>
          </a:prstGeom>
          <a:noFill/>
        </p:spPr>
        <p:txBody>
          <a:bodyPr wrap="none" rtlCol="0">
            <a:spAutoFit/>
          </a:bodyPr>
          <a:lstStyle/>
          <a:p>
            <a:r>
              <a:rPr lang="en-AU" b="1" dirty="0">
                <a:solidFill>
                  <a:schemeClr val="bg1"/>
                </a:solidFill>
              </a:rPr>
              <a:t>30</a:t>
            </a:r>
          </a:p>
        </p:txBody>
      </p:sp>
      <p:sp>
        <p:nvSpPr>
          <p:cNvPr id="8" name="TextBox 7"/>
          <p:cNvSpPr txBox="1"/>
          <p:nvPr/>
        </p:nvSpPr>
        <p:spPr>
          <a:xfrm>
            <a:off x="2726715" y="2636912"/>
            <a:ext cx="418704" cy="369332"/>
          </a:xfrm>
          <a:prstGeom prst="rect">
            <a:avLst/>
          </a:prstGeom>
          <a:noFill/>
        </p:spPr>
        <p:txBody>
          <a:bodyPr wrap="none" rtlCol="0">
            <a:spAutoFit/>
          </a:bodyPr>
          <a:lstStyle/>
          <a:p>
            <a:r>
              <a:rPr lang="en-AU" b="1" dirty="0">
                <a:solidFill>
                  <a:schemeClr val="accent4">
                    <a:lumMod val="20000"/>
                    <a:lumOff val="80000"/>
                  </a:schemeClr>
                </a:solidFill>
              </a:rPr>
              <a:t>28</a:t>
            </a:r>
          </a:p>
        </p:txBody>
      </p:sp>
      <p:sp>
        <p:nvSpPr>
          <p:cNvPr id="9" name="TextBox 8"/>
          <p:cNvSpPr txBox="1"/>
          <p:nvPr/>
        </p:nvSpPr>
        <p:spPr>
          <a:xfrm>
            <a:off x="7164288" y="2805896"/>
            <a:ext cx="1989065" cy="1785104"/>
          </a:xfrm>
          <a:prstGeom prst="rect">
            <a:avLst/>
          </a:prstGeom>
          <a:solidFill>
            <a:schemeClr val="bg1"/>
          </a:solidFill>
          <a:ln w="25400">
            <a:solidFill>
              <a:schemeClr val="tx1"/>
            </a:solidFill>
          </a:ln>
        </p:spPr>
        <p:txBody>
          <a:bodyPr wrap="square" rtlCol="0">
            <a:spAutoFit/>
          </a:bodyPr>
          <a:lstStyle/>
          <a:p>
            <a:r>
              <a:rPr lang="en-AU" sz="1000" b="1" dirty="0"/>
              <a:t>1</a:t>
            </a:r>
            <a:r>
              <a:rPr lang="en-AU" sz="1000" dirty="0"/>
              <a:t>   –  Central and Eastern Sydney</a:t>
            </a:r>
          </a:p>
          <a:p>
            <a:r>
              <a:rPr lang="en-AU" sz="1000" b="1" dirty="0"/>
              <a:t>2</a:t>
            </a:r>
            <a:r>
              <a:rPr lang="en-AU" sz="1000" dirty="0"/>
              <a:t>   –  Northern Sydney</a:t>
            </a:r>
          </a:p>
          <a:p>
            <a:r>
              <a:rPr lang="en-AU" sz="1000" b="1" dirty="0"/>
              <a:t>3</a:t>
            </a:r>
            <a:r>
              <a:rPr lang="en-AU" sz="1000" dirty="0"/>
              <a:t>   –  Western Sydney</a:t>
            </a:r>
          </a:p>
          <a:p>
            <a:r>
              <a:rPr lang="en-AU" sz="1000" b="1" dirty="0"/>
              <a:t>4</a:t>
            </a:r>
            <a:r>
              <a:rPr lang="en-AU" sz="1000" dirty="0"/>
              <a:t>   –  Nepean Blue Mountains</a:t>
            </a:r>
          </a:p>
          <a:p>
            <a:r>
              <a:rPr lang="en-AU" sz="1000" b="1" dirty="0"/>
              <a:t>5</a:t>
            </a:r>
            <a:r>
              <a:rPr lang="en-AU" sz="1000" dirty="0"/>
              <a:t>   –  South Western Sydney</a:t>
            </a:r>
          </a:p>
          <a:p>
            <a:r>
              <a:rPr lang="en-AU" sz="1000" b="1" dirty="0"/>
              <a:t>6</a:t>
            </a:r>
            <a:r>
              <a:rPr lang="en-AU" sz="1000" dirty="0"/>
              <a:t>   –  South Eastern NSW</a:t>
            </a:r>
          </a:p>
          <a:p>
            <a:r>
              <a:rPr lang="en-AU" sz="1000" b="1" dirty="0"/>
              <a:t>7</a:t>
            </a:r>
            <a:r>
              <a:rPr lang="en-AU" sz="1000" dirty="0"/>
              <a:t>   –  Western NSW</a:t>
            </a:r>
          </a:p>
          <a:p>
            <a:r>
              <a:rPr lang="en-AU" sz="1000" b="1" dirty="0"/>
              <a:t>8</a:t>
            </a:r>
            <a:r>
              <a:rPr lang="en-AU" sz="1000" dirty="0"/>
              <a:t>   –  Hunter New England and</a:t>
            </a:r>
          </a:p>
          <a:p>
            <a:r>
              <a:rPr lang="en-AU" sz="1000" dirty="0"/>
              <a:t>          Central Coast      </a:t>
            </a:r>
          </a:p>
          <a:p>
            <a:r>
              <a:rPr lang="en-AU" sz="1000" b="1" dirty="0"/>
              <a:t>9</a:t>
            </a:r>
            <a:r>
              <a:rPr lang="en-AU" sz="1000" dirty="0"/>
              <a:t>    –  North Coast</a:t>
            </a:r>
          </a:p>
          <a:p>
            <a:r>
              <a:rPr lang="en-AU" sz="1000" b="1" dirty="0"/>
              <a:t>10</a:t>
            </a:r>
            <a:r>
              <a:rPr lang="en-AU" sz="1000" dirty="0"/>
              <a:t>  – Murrumbidgee</a:t>
            </a:r>
          </a:p>
        </p:txBody>
      </p:sp>
      <p:sp>
        <p:nvSpPr>
          <p:cNvPr id="11" name="TextBox 10"/>
          <p:cNvSpPr txBox="1"/>
          <p:nvPr/>
        </p:nvSpPr>
        <p:spPr>
          <a:xfrm>
            <a:off x="6156176" y="771319"/>
            <a:ext cx="2987824" cy="1169551"/>
          </a:xfrm>
          <a:prstGeom prst="rect">
            <a:avLst/>
          </a:prstGeom>
          <a:solidFill>
            <a:schemeClr val="bg1"/>
          </a:solidFill>
          <a:ln>
            <a:solidFill>
              <a:schemeClr val="tx1"/>
            </a:solidFill>
          </a:ln>
        </p:spPr>
        <p:txBody>
          <a:bodyPr wrap="square" rtlCol="0">
            <a:spAutoFit/>
          </a:bodyPr>
          <a:lstStyle/>
          <a:p>
            <a:r>
              <a:rPr lang="en-AU" sz="1000" dirty="0"/>
              <a:t>17 –  Brisbane North</a:t>
            </a:r>
          </a:p>
          <a:p>
            <a:r>
              <a:rPr lang="en-AU" sz="1000" dirty="0"/>
              <a:t>18 –  Brisbane South</a:t>
            </a:r>
          </a:p>
          <a:p>
            <a:r>
              <a:rPr lang="en-AU" sz="1000" dirty="0"/>
              <a:t>19 –  Western Sydney</a:t>
            </a:r>
          </a:p>
          <a:p>
            <a:r>
              <a:rPr lang="en-AU" sz="1000" dirty="0"/>
              <a:t>20 –  Nepean Blue Mountains</a:t>
            </a:r>
          </a:p>
          <a:p>
            <a:r>
              <a:rPr lang="en-AU" sz="1000" dirty="0"/>
              <a:t>21 –  South Western Sydney</a:t>
            </a:r>
          </a:p>
          <a:p>
            <a:r>
              <a:rPr lang="en-AU" sz="1000" dirty="0"/>
              <a:t>22 –  Central Queensland, Wide </a:t>
            </a:r>
            <a:r>
              <a:rPr lang="en-AU" sz="1000" dirty="0" err="1"/>
              <a:t>Bay,Sunshine</a:t>
            </a:r>
            <a:r>
              <a:rPr lang="en-AU" sz="1000" dirty="0"/>
              <a:t> Coast  </a:t>
            </a:r>
          </a:p>
          <a:p>
            <a:r>
              <a:rPr lang="en-AU" sz="1000" dirty="0"/>
              <a:t>23 –  Northern Queensland</a:t>
            </a:r>
          </a:p>
        </p:txBody>
      </p:sp>
      <p:sp>
        <p:nvSpPr>
          <p:cNvPr id="12" name="TextBox 11"/>
          <p:cNvSpPr txBox="1"/>
          <p:nvPr/>
        </p:nvSpPr>
        <p:spPr>
          <a:xfrm>
            <a:off x="6876256" y="5445224"/>
            <a:ext cx="1989065" cy="246221"/>
          </a:xfrm>
          <a:prstGeom prst="rect">
            <a:avLst/>
          </a:prstGeom>
          <a:solidFill>
            <a:schemeClr val="bg1"/>
          </a:solidFill>
          <a:ln w="25400">
            <a:solidFill>
              <a:schemeClr val="tx1"/>
            </a:solidFill>
          </a:ln>
        </p:spPr>
        <p:txBody>
          <a:bodyPr wrap="square" rtlCol="0">
            <a:spAutoFit/>
          </a:bodyPr>
          <a:lstStyle/>
          <a:p>
            <a:r>
              <a:rPr lang="en-AU" sz="1000" b="1" dirty="0">
                <a:solidFill>
                  <a:srgbClr val="FF0000"/>
                </a:solidFill>
              </a:rPr>
              <a:t>31</a:t>
            </a:r>
            <a:r>
              <a:rPr lang="en-AU" sz="1000" dirty="0"/>
              <a:t>  –  Australian Capital Territory</a:t>
            </a:r>
          </a:p>
        </p:txBody>
      </p:sp>
      <p:sp>
        <p:nvSpPr>
          <p:cNvPr id="13" name="TextBox 12"/>
          <p:cNvSpPr txBox="1"/>
          <p:nvPr/>
        </p:nvSpPr>
        <p:spPr>
          <a:xfrm>
            <a:off x="6359791" y="6555541"/>
            <a:ext cx="2029568" cy="246221"/>
          </a:xfrm>
          <a:prstGeom prst="rect">
            <a:avLst/>
          </a:prstGeom>
          <a:solidFill>
            <a:schemeClr val="bg1"/>
          </a:solidFill>
          <a:ln>
            <a:solidFill>
              <a:schemeClr val="tx1"/>
            </a:solidFill>
          </a:ln>
        </p:spPr>
        <p:txBody>
          <a:bodyPr wrap="square" rtlCol="0">
            <a:spAutoFit/>
          </a:bodyPr>
          <a:lstStyle/>
          <a:p>
            <a:r>
              <a:rPr lang="en-AU" sz="1000" dirty="0"/>
              <a:t>29  – Tasmania</a:t>
            </a:r>
          </a:p>
        </p:txBody>
      </p:sp>
      <p:sp>
        <p:nvSpPr>
          <p:cNvPr id="14" name="TextBox 13"/>
          <p:cNvSpPr txBox="1"/>
          <p:nvPr/>
        </p:nvSpPr>
        <p:spPr>
          <a:xfrm>
            <a:off x="2267744" y="1628800"/>
            <a:ext cx="2376263" cy="246221"/>
          </a:xfrm>
          <a:prstGeom prst="rect">
            <a:avLst/>
          </a:prstGeom>
          <a:solidFill>
            <a:schemeClr val="bg1"/>
          </a:solidFill>
          <a:ln>
            <a:solidFill>
              <a:schemeClr val="tx1"/>
            </a:solidFill>
          </a:ln>
        </p:spPr>
        <p:txBody>
          <a:bodyPr wrap="square" rtlCol="0">
            <a:spAutoFit/>
          </a:bodyPr>
          <a:lstStyle/>
          <a:p>
            <a:r>
              <a:rPr lang="en-AU" sz="1000" dirty="0"/>
              <a:t>30  - Northern Territory</a:t>
            </a:r>
          </a:p>
        </p:txBody>
      </p:sp>
      <p:sp>
        <p:nvSpPr>
          <p:cNvPr id="15" name="TextBox 14"/>
          <p:cNvSpPr txBox="1"/>
          <p:nvPr/>
        </p:nvSpPr>
        <p:spPr>
          <a:xfrm>
            <a:off x="179512" y="3469650"/>
            <a:ext cx="2376263" cy="553998"/>
          </a:xfrm>
          <a:prstGeom prst="rect">
            <a:avLst/>
          </a:prstGeom>
          <a:solidFill>
            <a:schemeClr val="bg1"/>
          </a:solidFill>
          <a:ln>
            <a:solidFill>
              <a:schemeClr val="tx1"/>
            </a:solidFill>
          </a:ln>
        </p:spPr>
        <p:txBody>
          <a:bodyPr wrap="square" rtlCol="0">
            <a:spAutoFit/>
          </a:bodyPr>
          <a:lstStyle/>
          <a:p>
            <a:r>
              <a:rPr lang="en-AU" sz="1000" dirty="0"/>
              <a:t>26 –  Perth North</a:t>
            </a:r>
          </a:p>
          <a:p>
            <a:r>
              <a:rPr lang="en-AU" sz="1000" dirty="0"/>
              <a:t>27 –  Perth South</a:t>
            </a:r>
          </a:p>
          <a:p>
            <a:r>
              <a:rPr lang="en-AU" sz="1000" dirty="0"/>
              <a:t>28 –  Country WA</a:t>
            </a:r>
          </a:p>
        </p:txBody>
      </p:sp>
      <p:sp>
        <p:nvSpPr>
          <p:cNvPr id="17" name="TextBox 16"/>
          <p:cNvSpPr txBox="1"/>
          <p:nvPr/>
        </p:nvSpPr>
        <p:spPr>
          <a:xfrm>
            <a:off x="2267744" y="4973106"/>
            <a:ext cx="2009552" cy="400110"/>
          </a:xfrm>
          <a:prstGeom prst="rect">
            <a:avLst/>
          </a:prstGeom>
          <a:solidFill>
            <a:schemeClr val="bg1"/>
          </a:solidFill>
          <a:ln>
            <a:solidFill>
              <a:schemeClr val="tx1"/>
            </a:solidFill>
          </a:ln>
        </p:spPr>
        <p:txBody>
          <a:bodyPr wrap="square" rtlCol="0">
            <a:spAutoFit/>
          </a:bodyPr>
          <a:lstStyle/>
          <a:p>
            <a:r>
              <a:rPr lang="en-AU" sz="1000" dirty="0"/>
              <a:t>24 –  Adelaide</a:t>
            </a:r>
          </a:p>
          <a:p>
            <a:r>
              <a:rPr lang="en-AU" sz="1000" dirty="0"/>
              <a:t>25 –  Country SA</a:t>
            </a:r>
          </a:p>
        </p:txBody>
      </p:sp>
      <p:sp>
        <p:nvSpPr>
          <p:cNvPr id="18" name="TextBox 17"/>
          <p:cNvSpPr txBox="1"/>
          <p:nvPr/>
        </p:nvSpPr>
        <p:spPr>
          <a:xfrm>
            <a:off x="2987824" y="5797713"/>
            <a:ext cx="2029568" cy="1015663"/>
          </a:xfrm>
          <a:prstGeom prst="rect">
            <a:avLst/>
          </a:prstGeom>
          <a:solidFill>
            <a:schemeClr val="bg1"/>
          </a:solidFill>
          <a:ln>
            <a:solidFill>
              <a:schemeClr val="tx1"/>
            </a:solidFill>
          </a:ln>
        </p:spPr>
        <p:txBody>
          <a:bodyPr wrap="square" rtlCol="0">
            <a:spAutoFit/>
          </a:bodyPr>
          <a:lstStyle/>
          <a:p>
            <a:r>
              <a:rPr lang="en-AU" sz="1000" dirty="0"/>
              <a:t>11  –  North Western Melbourne</a:t>
            </a:r>
          </a:p>
          <a:p>
            <a:r>
              <a:rPr lang="en-AU" sz="1000" dirty="0"/>
              <a:t>12  –  Eastern Melbourne</a:t>
            </a:r>
          </a:p>
          <a:p>
            <a:r>
              <a:rPr lang="en-AU" sz="1000" dirty="0"/>
              <a:t>13  –  South Eastern Melbourne</a:t>
            </a:r>
          </a:p>
          <a:p>
            <a:r>
              <a:rPr lang="en-AU" sz="1000" dirty="0"/>
              <a:t>14  –  Gippsland</a:t>
            </a:r>
          </a:p>
          <a:p>
            <a:r>
              <a:rPr lang="en-AU" sz="1000" dirty="0"/>
              <a:t>15  –  Murray</a:t>
            </a:r>
          </a:p>
          <a:p>
            <a:r>
              <a:rPr lang="en-AU" sz="1000" dirty="0"/>
              <a:t>16  –  Western Victoria    </a:t>
            </a:r>
          </a:p>
        </p:txBody>
      </p:sp>
      <p:sp>
        <p:nvSpPr>
          <p:cNvPr id="20" name="TextBox 19"/>
          <p:cNvSpPr txBox="1"/>
          <p:nvPr/>
        </p:nvSpPr>
        <p:spPr>
          <a:xfrm>
            <a:off x="6719280" y="4452500"/>
            <a:ext cx="263214" cy="276999"/>
          </a:xfrm>
          <a:prstGeom prst="rect">
            <a:avLst/>
          </a:prstGeom>
          <a:noFill/>
        </p:spPr>
        <p:txBody>
          <a:bodyPr wrap="none" rtlCol="0">
            <a:spAutoFit/>
          </a:bodyPr>
          <a:lstStyle/>
          <a:p>
            <a:r>
              <a:rPr lang="en-AU" sz="1200" b="1" dirty="0"/>
              <a:t>2</a:t>
            </a:r>
          </a:p>
        </p:txBody>
      </p:sp>
      <p:sp>
        <p:nvSpPr>
          <p:cNvPr id="21" name="TextBox 20"/>
          <p:cNvSpPr txBox="1"/>
          <p:nvPr/>
        </p:nvSpPr>
        <p:spPr>
          <a:xfrm>
            <a:off x="6672641" y="4269860"/>
            <a:ext cx="263214" cy="276999"/>
          </a:xfrm>
          <a:prstGeom prst="rect">
            <a:avLst/>
          </a:prstGeom>
          <a:noFill/>
        </p:spPr>
        <p:txBody>
          <a:bodyPr wrap="none" rtlCol="0">
            <a:spAutoFit/>
          </a:bodyPr>
          <a:lstStyle/>
          <a:p>
            <a:r>
              <a:rPr lang="en-AU" sz="1200" b="1" dirty="0"/>
              <a:t>3</a:t>
            </a:r>
          </a:p>
        </p:txBody>
      </p:sp>
      <p:sp>
        <p:nvSpPr>
          <p:cNvPr id="22" name="TextBox 21"/>
          <p:cNvSpPr txBox="1"/>
          <p:nvPr/>
        </p:nvSpPr>
        <p:spPr>
          <a:xfrm>
            <a:off x="6300192" y="4293096"/>
            <a:ext cx="263214" cy="276999"/>
          </a:xfrm>
          <a:prstGeom prst="rect">
            <a:avLst/>
          </a:prstGeom>
          <a:noFill/>
        </p:spPr>
        <p:txBody>
          <a:bodyPr wrap="none" rtlCol="0">
            <a:spAutoFit/>
          </a:bodyPr>
          <a:lstStyle/>
          <a:p>
            <a:r>
              <a:rPr lang="en-AU" sz="1200" b="1" dirty="0"/>
              <a:t>4</a:t>
            </a:r>
          </a:p>
        </p:txBody>
      </p:sp>
      <p:sp>
        <p:nvSpPr>
          <p:cNvPr id="23" name="TextBox 22"/>
          <p:cNvSpPr txBox="1"/>
          <p:nvPr/>
        </p:nvSpPr>
        <p:spPr>
          <a:xfrm>
            <a:off x="6372200" y="4509120"/>
            <a:ext cx="263214" cy="276999"/>
          </a:xfrm>
          <a:prstGeom prst="rect">
            <a:avLst/>
          </a:prstGeom>
          <a:noFill/>
        </p:spPr>
        <p:txBody>
          <a:bodyPr wrap="none" rtlCol="0">
            <a:spAutoFit/>
          </a:bodyPr>
          <a:lstStyle/>
          <a:p>
            <a:r>
              <a:rPr lang="en-AU" sz="1200" dirty="0"/>
              <a:t>5</a:t>
            </a:r>
          </a:p>
        </p:txBody>
      </p:sp>
      <p:sp>
        <p:nvSpPr>
          <p:cNvPr id="24" name="TextBox 23"/>
          <p:cNvSpPr txBox="1"/>
          <p:nvPr/>
        </p:nvSpPr>
        <p:spPr>
          <a:xfrm>
            <a:off x="6228184" y="4952201"/>
            <a:ext cx="263214" cy="276999"/>
          </a:xfrm>
          <a:prstGeom prst="rect">
            <a:avLst/>
          </a:prstGeom>
          <a:noFill/>
        </p:spPr>
        <p:txBody>
          <a:bodyPr wrap="none" rtlCol="0">
            <a:spAutoFit/>
          </a:bodyPr>
          <a:lstStyle/>
          <a:p>
            <a:r>
              <a:rPr lang="en-AU" sz="1200" b="1" dirty="0"/>
              <a:t>6</a:t>
            </a:r>
          </a:p>
        </p:txBody>
      </p:sp>
      <p:sp>
        <p:nvSpPr>
          <p:cNvPr id="25" name="TextBox 24"/>
          <p:cNvSpPr txBox="1"/>
          <p:nvPr/>
        </p:nvSpPr>
        <p:spPr>
          <a:xfrm>
            <a:off x="5580112" y="3861048"/>
            <a:ext cx="263214" cy="276999"/>
          </a:xfrm>
          <a:prstGeom prst="rect">
            <a:avLst/>
          </a:prstGeom>
          <a:noFill/>
        </p:spPr>
        <p:txBody>
          <a:bodyPr wrap="none" rtlCol="0">
            <a:spAutoFit/>
          </a:bodyPr>
          <a:lstStyle/>
          <a:p>
            <a:r>
              <a:rPr lang="en-AU" sz="1200" b="1" dirty="0"/>
              <a:t>7</a:t>
            </a:r>
          </a:p>
        </p:txBody>
      </p:sp>
      <p:sp>
        <p:nvSpPr>
          <p:cNvPr id="26" name="TextBox 25"/>
          <p:cNvSpPr txBox="1"/>
          <p:nvPr/>
        </p:nvSpPr>
        <p:spPr>
          <a:xfrm>
            <a:off x="6444208" y="3872081"/>
            <a:ext cx="263214" cy="276999"/>
          </a:xfrm>
          <a:prstGeom prst="rect">
            <a:avLst/>
          </a:prstGeom>
          <a:noFill/>
        </p:spPr>
        <p:txBody>
          <a:bodyPr wrap="none" rtlCol="0">
            <a:spAutoFit/>
          </a:bodyPr>
          <a:lstStyle/>
          <a:p>
            <a:r>
              <a:rPr lang="en-AU" sz="1200" b="1" dirty="0"/>
              <a:t>8</a:t>
            </a:r>
          </a:p>
        </p:txBody>
      </p:sp>
      <p:sp>
        <p:nvSpPr>
          <p:cNvPr id="27" name="TextBox 26"/>
          <p:cNvSpPr txBox="1"/>
          <p:nvPr/>
        </p:nvSpPr>
        <p:spPr>
          <a:xfrm>
            <a:off x="6685050" y="3656057"/>
            <a:ext cx="263214" cy="276999"/>
          </a:xfrm>
          <a:prstGeom prst="rect">
            <a:avLst/>
          </a:prstGeom>
          <a:noFill/>
        </p:spPr>
        <p:txBody>
          <a:bodyPr wrap="none" rtlCol="0">
            <a:spAutoFit/>
          </a:bodyPr>
          <a:lstStyle/>
          <a:p>
            <a:r>
              <a:rPr lang="en-AU" sz="1200" b="1" dirty="0"/>
              <a:t>9</a:t>
            </a:r>
          </a:p>
        </p:txBody>
      </p:sp>
      <p:sp>
        <p:nvSpPr>
          <p:cNvPr id="28" name="TextBox 27"/>
          <p:cNvSpPr txBox="1"/>
          <p:nvPr/>
        </p:nvSpPr>
        <p:spPr>
          <a:xfrm>
            <a:off x="5652120" y="4581128"/>
            <a:ext cx="341760" cy="276999"/>
          </a:xfrm>
          <a:prstGeom prst="rect">
            <a:avLst/>
          </a:prstGeom>
          <a:noFill/>
        </p:spPr>
        <p:txBody>
          <a:bodyPr wrap="none" rtlCol="0">
            <a:spAutoFit/>
          </a:bodyPr>
          <a:lstStyle/>
          <a:p>
            <a:r>
              <a:rPr lang="en-AU" sz="1200" b="1" dirty="0"/>
              <a:t>10</a:t>
            </a:r>
          </a:p>
        </p:txBody>
      </p:sp>
      <p:sp>
        <p:nvSpPr>
          <p:cNvPr id="29" name="TextBox 28"/>
          <p:cNvSpPr txBox="1"/>
          <p:nvPr/>
        </p:nvSpPr>
        <p:spPr>
          <a:xfrm>
            <a:off x="7164288" y="2411596"/>
            <a:ext cx="1979712" cy="369332"/>
          </a:xfrm>
          <a:prstGeom prst="rect">
            <a:avLst/>
          </a:prstGeom>
          <a:solidFill>
            <a:schemeClr val="tx1"/>
          </a:solidFill>
          <a:ln w="25400">
            <a:solidFill>
              <a:schemeClr val="tx1"/>
            </a:solidFill>
          </a:ln>
        </p:spPr>
        <p:txBody>
          <a:bodyPr wrap="square" rtlCol="0">
            <a:spAutoFit/>
          </a:bodyPr>
          <a:lstStyle/>
          <a:p>
            <a:r>
              <a:rPr lang="en-AU" b="1" dirty="0">
                <a:solidFill>
                  <a:schemeClr val="bg1"/>
                </a:solidFill>
              </a:rPr>
              <a:t>New South Wales</a:t>
            </a:r>
          </a:p>
        </p:txBody>
      </p:sp>
      <p:sp>
        <p:nvSpPr>
          <p:cNvPr id="30" name="TextBox 29"/>
          <p:cNvSpPr txBox="1"/>
          <p:nvPr/>
        </p:nvSpPr>
        <p:spPr>
          <a:xfrm>
            <a:off x="6102448" y="4581128"/>
            <a:ext cx="341760" cy="276999"/>
          </a:xfrm>
          <a:prstGeom prst="rect">
            <a:avLst/>
          </a:prstGeom>
          <a:noFill/>
        </p:spPr>
        <p:txBody>
          <a:bodyPr wrap="none" rtlCol="0">
            <a:spAutoFit/>
          </a:bodyPr>
          <a:lstStyle/>
          <a:p>
            <a:r>
              <a:rPr lang="en-AU" sz="1200" b="1" dirty="0">
                <a:solidFill>
                  <a:srgbClr val="FF0000"/>
                </a:solidFill>
              </a:rPr>
              <a:t>31</a:t>
            </a:r>
          </a:p>
        </p:txBody>
      </p:sp>
      <p:sp>
        <p:nvSpPr>
          <p:cNvPr id="31" name="TextBox 30"/>
          <p:cNvSpPr txBox="1"/>
          <p:nvPr/>
        </p:nvSpPr>
        <p:spPr>
          <a:xfrm>
            <a:off x="6876256" y="4798893"/>
            <a:ext cx="1989065" cy="646331"/>
          </a:xfrm>
          <a:prstGeom prst="rect">
            <a:avLst/>
          </a:prstGeom>
          <a:solidFill>
            <a:srgbClr val="FF0000"/>
          </a:solidFill>
          <a:ln w="25400">
            <a:solidFill>
              <a:schemeClr val="tx1"/>
            </a:solidFill>
          </a:ln>
        </p:spPr>
        <p:txBody>
          <a:bodyPr wrap="square" rtlCol="0">
            <a:spAutoFit/>
          </a:bodyPr>
          <a:lstStyle/>
          <a:p>
            <a:pPr algn="ctr"/>
            <a:r>
              <a:rPr lang="en-AU" b="1" dirty="0"/>
              <a:t>Australian Capital </a:t>
            </a:r>
          </a:p>
          <a:p>
            <a:pPr algn="ctr"/>
            <a:r>
              <a:rPr lang="en-AU" b="1" dirty="0"/>
              <a:t>Territory</a:t>
            </a:r>
          </a:p>
        </p:txBody>
      </p:sp>
      <p:sp>
        <p:nvSpPr>
          <p:cNvPr id="32" name="TextBox 31"/>
          <p:cNvSpPr txBox="1"/>
          <p:nvPr/>
        </p:nvSpPr>
        <p:spPr>
          <a:xfrm>
            <a:off x="2987824" y="5435932"/>
            <a:ext cx="2029568" cy="369332"/>
          </a:xfrm>
          <a:prstGeom prst="rect">
            <a:avLst/>
          </a:prstGeom>
          <a:solidFill>
            <a:srgbClr val="FFFF00"/>
          </a:solidFill>
          <a:ln w="25400">
            <a:solidFill>
              <a:schemeClr val="tx1"/>
            </a:solidFill>
          </a:ln>
        </p:spPr>
        <p:txBody>
          <a:bodyPr wrap="square" rtlCol="0">
            <a:spAutoFit/>
          </a:bodyPr>
          <a:lstStyle/>
          <a:p>
            <a:pPr algn="ctr"/>
            <a:r>
              <a:rPr lang="en-AU" b="1" dirty="0"/>
              <a:t>VICTORIA</a:t>
            </a:r>
          </a:p>
        </p:txBody>
      </p:sp>
      <p:sp>
        <p:nvSpPr>
          <p:cNvPr id="33" name="TextBox 32"/>
          <p:cNvSpPr txBox="1"/>
          <p:nvPr/>
        </p:nvSpPr>
        <p:spPr>
          <a:xfrm>
            <a:off x="5454376" y="5240233"/>
            <a:ext cx="341760" cy="276999"/>
          </a:xfrm>
          <a:prstGeom prst="rect">
            <a:avLst/>
          </a:prstGeom>
          <a:noFill/>
        </p:spPr>
        <p:txBody>
          <a:bodyPr wrap="none" rtlCol="0">
            <a:spAutoFit/>
          </a:bodyPr>
          <a:lstStyle/>
          <a:p>
            <a:r>
              <a:rPr lang="en-AU" sz="1200" b="1" dirty="0">
                <a:solidFill>
                  <a:srgbClr val="FFFF00"/>
                </a:solidFill>
              </a:rPr>
              <a:t>11</a:t>
            </a:r>
          </a:p>
        </p:txBody>
      </p:sp>
      <p:sp>
        <p:nvSpPr>
          <p:cNvPr id="34" name="TextBox 33"/>
          <p:cNvSpPr txBox="1"/>
          <p:nvPr/>
        </p:nvSpPr>
        <p:spPr>
          <a:xfrm>
            <a:off x="5598392" y="5168225"/>
            <a:ext cx="341760" cy="276999"/>
          </a:xfrm>
          <a:prstGeom prst="rect">
            <a:avLst/>
          </a:prstGeom>
          <a:noFill/>
        </p:spPr>
        <p:txBody>
          <a:bodyPr wrap="none" rtlCol="0">
            <a:spAutoFit/>
          </a:bodyPr>
          <a:lstStyle/>
          <a:p>
            <a:r>
              <a:rPr lang="en-AU" sz="1200" b="1" dirty="0">
                <a:solidFill>
                  <a:srgbClr val="FFFF00"/>
                </a:solidFill>
              </a:rPr>
              <a:t>12</a:t>
            </a:r>
          </a:p>
        </p:txBody>
      </p:sp>
      <p:sp>
        <p:nvSpPr>
          <p:cNvPr id="35" name="TextBox 34"/>
          <p:cNvSpPr txBox="1"/>
          <p:nvPr/>
        </p:nvSpPr>
        <p:spPr>
          <a:xfrm>
            <a:off x="5526384" y="5445224"/>
            <a:ext cx="341760" cy="276999"/>
          </a:xfrm>
          <a:prstGeom prst="rect">
            <a:avLst/>
          </a:prstGeom>
          <a:noFill/>
        </p:spPr>
        <p:txBody>
          <a:bodyPr wrap="none" rtlCol="0">
            <a:spAutoFit/>
          </a:bodyPr>
          <a:lstStyle/>
          <a:p>
            <a:r>
              <a:rPr lang="en-AU" sz="1200" b="1" dirty="0">
                <a:solidFill>
                  <a:srgbClr val="FFFF00"/>
                </a:solidFill>
              </a:rPr>
              <a:t>13</a:t>
            </a:r>
          </a:p>
        </p:txBody>
      </p:sp>
      <p:sp>
        <p:nvSpPr>
          <p:cNvPr id="36" name="TextBox 35"/>
          <p:cNvSpPr txBox="1"/>
          <p:nvPr/>
        </p:nvSpPr>
        <p:spPr>
          <a:xfrm>
            <a:off x="5886424" y="5240233"/>
            <a:ext cx="341760" cy="276999"/>
          </a:xfrm>
          <a:prstGeom prst="rect">
            <a:avLst/>
          </a:prstGeom>
          <a:noFill/>
        </p:spPr>
        <p:txBody>
          <a:bodyPr wrap="none" rtlCol="0">
            <a:spAutoFit/>
          </a:bodyPr>
          <a:lstStyle/>
          <a:p>
            <a:r>
              <a:rPr lang="en-AU" sz="1200" b="1" dirty="0">
                <a:solidFill>
                  <a:srgbClr val="FFFF00"/>
                </a:solidFill>
              </a:rPr>
              <a:t>14</a:t>
            </a:r>
          </a:p>
        </p:txBody>
      </p:sp>
      <p:sp>
        <p:nvSpPr>
          <p:cNvPr id="37" name="TextBox 36"/>
          <p:cNvSpPr txBox="1"/>
          <p:nvPr/>
        </p:nvSpPr>
        <p:spPr>
          <a:xfrm>
            <a:off x="5148064" y="5085184"/>
            <a:ext cx="341760" cy="276999"/>
          </a:xfrm>
          <a:prstGeom prst="rect">
            <a:avLst/>
          </a:prstGeom>
          <a:noFill/>
        </p:spPr>
        <p:txBody>
          <a:bodyPr wrap="none" rtlCol="0">
            <a:spAutoFit/>
          </a:bodyPr>
          <a:lstStyle/>
          <a:p>
            <a:r>
              <a:rPr lang="en-AU" sz="1200" b="1" dirty="0">
                <a:solidFill>
                  <a:srgbClr val="FFFF00"/>
                </a:solidFill>
              </a:rPr>
              <a:t>16</a:t>
            </a:r>
          </a:p>
        </p:txBody>
      </p:sp>
      <p:sp>
        <p:nvSpPr>
          <p:cNvPr id="38" name="TextBox 37"/>
          <p:cNvSpPr txBox="1"/>
          <p:nvPr/>
        </p:nvSpPr>
        <p:spPr>
          <a:xfrm>
            <a:off x="5580112" y="4941168"/>
            <a:ext cx="341760" cy="276999"/>
          </a:xfrm>
          <a:prstGeom prst="rect">
            <a:avLst/>
          </a:prstGeom>
          <a:noFill/>
        </p:spPr>
        <p:txBody>
          <a:bodyPr wrap="none" rtlCol="0">
            <a:spAutoFit/>
          </a:bodyPr>
          <a:lstStyle/>
          <a:p>
            <a:r>
              <a:rPr lang="en-AU" sz="1200" b="1" dirty="0">
                <a:solidFill>
                  <a:srgbClr val="FFFF00"/>
                </a:solidFill>
              </a:rPr>
              <a:t>15</a:t>
            </a:r>
          </a:p>
        </p:txBody>
      </p:sp>
      <p:sp>
        <p:nvSpPr>
          <p:cNvPr id="39" name="TextBox 38"/>
          <p:cNvSpPr txBox="1"/>
          <p:nvPr/>
        </p:nvSpPr>
        <p:spPr>
          <a:xfrm>
            <a:off x="6142832" y="395372"/>
            <a:ext cx="3001168" cy="369332"/>
          </a:xfrm>
          <a:prstGeom prst="rect">
            <a:avLst/>
          </a:prstGeom>
          <a:solidFill>
            <a:srgbClr val="FFC000"/>
          </a:solidFill>
          <a:ln w="25400">
            <a:solidFill>
              <a:schemeClr val="tx1"/>
            </a:solidFill>
          </a:ln>
        </p:spPr>
        <p:txBody>
          <a:bodyPr wrap="square" rtlCol="0">
            <a:spAutoFit/>
          </a:bodyPr>
          <a:lstStyle/>
          <a:p>
            <a:pPr algn="ctr"/>
            <a:r>
              <a:rPr lang="en-AU" b="1" dirty="0"/>
              <a:t>QUEENSLAND</a:t>
            </a:r>
          </a:p>
        </p:txBody>
      </p:sp>
      <p:sp>
        <p:nvSpPr>
          <p:cNvPr id="40" name="TextBox 39"/>
          <p:cNvSpPr txBox="1"/>
          <p:nvPr/>
        </p:nvSpPr>
        <p:spPr>
          <a:xfrm>
            <a:off x="5436096" y="1844824"/>
            <a:ext cx="378320" cy="307777"/>
          </a:xfrm>
          <a:prstGeom prst="rect">
            <a:avLst/>
          </a:prstGeom>
          <a:noFill/>
        </p:spPr>
        <p:txBody>
          <a:bodyPr wrap="square" rtlCol="0">
            <a:spAutoFit/>
          </a:bodyPr>
          <a:lstStyle/>
          <a:p>
            <a:r>
              <a:rPr lang="en-AU" sz="1400" b="1" dirty="0">
                <a:solidFill>
                  <a:srgbClr val="FFC000"/>
                </a:solidFill>
              </a:rPr>
              <a:t>23</a:t>
            </a:r>
          </a:p>
        </p:txBody>
      </p:sp>
      <p:sp>
        <p:nvSpPr>
          <p:cNvPr id="41" name="TextBox 40"/>
          <p:cNvSpPr txBox="1"/>
          <p:nvPr/>
        </p:nvSpPr>
        <p:spPr>
          <a:xfrm>
            <a:off x="5148064" y="2761183"/>
            <a:ext cx="378320" cy="307777"/>
          </a:xfrm>
          <a:prstGeom prst="rect">
            <a:avLst/>
          </a:prstGeom>
          <a:noFill/>
        </p:spPr>
        <p:txBody>
          <a:bodyPr wrap="square" rtlCol="0">
            <a:spAutoFit/>
          </a:bodyPr>
          <a:lstStyle/>
          <a:p>
            <a:r>
              <a:rPr lang="en-AU" sz="1400" b="1" dirty="0">
                <a:solidFill>
                  <a:srgbClr val="FFC000"/>
                </a:solidFill>
              </a:rPr>
              <a:t>21</a:t>
            </a:r>
          </a:p>
        </p:txBody>
      </p:sp>
      <p:sp>
        <p:nvSpPr>
          <p:cNvPr id="42" name="TextBox 41"/>
          <p:cNvSpPr txBox="1"/>
          <p:nvPr/>
        </p:nvSpPr>
        <p:spPr>
          <a:xfrm>
            <a:off x="6228184" y="2636912"/>
            <a:ext cx="378320" cy="307777"/>
          </a:xfrm>
          <a:prstGeom prst="rect">
            <a:avLst/>
          </a:prstGeom>
          <a:noFill/>
        </p:spPr>
        <p:txBody>
          <a:bodyPr wrap="square" rtlCol="0">
            <a:spAutoFit/>
          </a:bodyPr>
          <a:lstStyle/>
          <a:p>
            <a:r>
              <a:rPr lang="en-AU" sz="1400" b="1" dirty="0">
                <a:solidFill>
                  <a:srgbClr val="FFC000"/>
                </a:solidFill>
              </a:rPr>
              <a:t>22</a:t>
            </a:r>
          </a:p>
        </p:txBody>
      </p:sp>
      <p:sp>
        <p:nvSpPr>
          <p:cNvPr id="43" name="TextBox 42"/>
          <p:cNvSpPr txBox="1"/>
          <p:nvPr/>
        </p:nvSpPr>
        <p:spPr>
          <a:xfrm>
            <a:off x="6300192" y="3265239"/>
            <a:ext cx="378320" cy="307777"/>
          </a:xfrm>
          <a:prstGeom prst="rect">
            <a:avLst/>
          </a:prstGeom>
          <a:noFill/>
        </p:spPr>
        <p:txBody>
          <a:bodyPr wrap="square" rtlCol="0">
            <a:spAutoFit/>
          </a:bodyPr>
          <a:lstStyle/>
          <a:p>
            <a:r>
              <a:rPr lang="en-AU" sz="1400" b="1" dirty="0">
                <a:solidFill>
                  <a:srgbClr val="FFC000"/>
                </a:solidFill>
              </a:rPr>
              <a:t>20</a:t>
            </a:r>
          </a:p>
        </p:txBody>
      </p:sp>
      <p:sp>
        <p:nvSpPr>
          <p:cNvPr id="44" name="TextBox 43"/>
          <p:cNvSpPr txBox="1"/>
          <p:nvPr/>
        </p:nvSpPr>
        <p:spPr>
          <a:xfrm>
            <a:off x="6516216" y="2905199"/>
            <a:ext cx="378320" cy="307777"/>
          </a:xfrm>
          <a:prstGeom prst="rect">
            <a:avLst/>
          </a:prstGeom>
          <a:noFill/>
        </p:spPr>
        <p:txBody>
          <a:bodyPr wrap="square" rtlCol="0">
            <a:spAutoFit/>
          </a:bodyPr>
          <a:lstStyle/>
          <a:p>
            <a:r>
              <a:rPr lang="en-AU" sz="1400" b="1" dirty="0">
                <a:solidFill>
                  <a:srgbClr val="FFC000"/>
                </a:solidFill>
              </a:rPr>
              <a:t>17</a:t>
            </a:r>
          </a:p>
        </p:txBody>
      </p:sp>
      <p:sp>
        <p:nvSpPr>
          <p:cNvPr id="45" name="TextBox 44"/>
          <p:cNvSpPr txBox="1"/>
          <p:nvPr/>
        </p:nvSpPr>
        <p:spPr>
          <a:xfrm>
            <a:off x="6668616" y="3057599"/>
            <a:ext cx="378320" cy="307777"/>
          </a:xfrm>
          <a:prstGeom prst="rect">
            <a:avLst/>
          </a:prstGeom>
          <a:noFill/>
        </p:spPr>
        <p:txBody>
          <a:bodyPr wrap="square" rtlCol="0">
            <a:spAutoFit/>
          </a:bodyPr>
          <a:lstStyle/>
          <a:p>
            <a:r>
              <a:rPr lang="en-AU" sz="1400" b="1" dirty="0">
                <a:solidFill>
                  <a:srgbClr val="FFC000"/>
                </a:solidFill>
              </a:rPr>
              <a:t>18</a:t>
            </a:r>
          </a:p>
        </p:txBody>
      </p:sp>
      <p:sp>
        <p:nvSpPr>
          <p:cNvPr id="46" name="TextBox 45"/>
          <p:cNvSpPr txBox="1"/>
          <p:nvPr/>
        </p:nvSpPr>
        <p:spPr>
          <a:xfrm>
            <a:off x="6660232" y="3337247"/>
            <a:ext cx="378320" cy="307777"/>
          </a:xfrm>
          <a:prstGeom prst="rect">
            <a:avLst/>
          </a:prstGeom>
          <a:noFill/>
        </p:spPr>
        <p:txBody>
          <a:bodyPr wrap="square" rtlCol="0">
            <a:spAutoFit/>
          </a:bodyPr>
          <a:lstStyle/>
          <a:p>
            <a:r>
              <a:rPr lang="en-AU" sz="1400" b="1" dirty="0">
                <a:solidFill>
                  <a:srgbClr val="FFC000"/>
                </a:solidFill>
              </a:rPr>
              <a:t>19</a:t>
            </a:r>
          </a:p>
        </p:txBody>
      </p:sp>
      <p:sp>
        <p:nvSpPr>
          <p:cNvPr id="47" name="TextBox 46"/>
          <p:cNvSpPr txBox="1"/>
          <p:nvPr/>
        </p:nvSpPr>
        <p:spPr>
          <a:xfrm>
            <a:off x="6359791" y="6186209"/>
            <a:ext cx="2029568" cy="369332"/>
          </a:xfrm>
          <a:prstGeom prst="rect">
            <a:avLst/>
          </a:prstGeom>
          <a:solidFill>
            <a:srgbClr val="00B0F0"/>
          </a:solidFill>
          <a:ln w="25400">
            <a:solidFill>
              <a:schemeClr val="tx1"/>
            </a:solidFill>
          </a:ln>
        </p:spPr>
        <p:txBody>
          <a:bodyPr wrap="square" rtlCol="0">
            <a:spAutoFit/>
          </a:bodyPr>
          <a:lstStyle/>
          <a:p>
            <a:pPr algn="ctr"/>
            <a:r>
              <a:rPr lang="en-AU" b="1" dirty="0"/>
              <a:t>TASMANIA</a:t>
            </a:r>
          </a:p>
        </p:txBody>
      </p:sp>
      <p:sp>
        <p:nvSpPr>
          <p:cNvPr id="48" name="TextBox 47"/>
          <p:cNvSpPr txBox="1"/>
          <p:nvPr/>
        </p:nvSpPr>
        <p:spPr>
          <a:xfrm>
            <a:off x="5724128" y="5816297"/>
            <a:ext cx="341760" cy="276999"/>
          </a:xfrm>
          <a:prstGeom prst="rect">
            <a:avLst/>
          </a:prstGeom>
          <a:noFill/>
        </p:spPr>
        <p:txBody>
          <a:bodyPr wrap="none" rtlCol="0">
            <a:spAutoFit/>
          </a:bodyPr>
          <a:lstStyle/>
          <a:p>
            <a:r>
              <a:rPr lang="en-AU" sz="1200" b="1" dirty="0">
                <a:solidFill>
                  <a:srgbClr val="0070C0"/>
                </a:solidFill>
              </a:rPr>
              <a:t>29</a:t>
            </a:r>
          </a:p>
        </p:txBody>
      </p:sp>
      <p:sp>
        <p:nvSpPr>
          <p:cNvPr id="49" name="TextBox 48"/>
          <p:cNvSpPr txBox="1"/>
          <p:nvPr/>
        </p:nvSpPr>
        <p:spPr>
          <a:xfrm>
            <a:off x="2267744" y="4581128"/>
            <a:ext cx="2029568" cy="369332"/>
          </a:xfrm>
          <a:prstGeom prst="rect">
            <a:avLst/>
          </a:prstGeom>
          <a:solidFill>
            <a:srgbClr val="00B050"/>
          </a:solidFill>
          <a:ln w="25400">
            <a:solidFill>
              <a:schemeClr val="tx1"/>
            </a:solidFill>
          </a:ln>
        </p:spPr>
        <p:txBody>
          <a:bodyPr wrap="square" rtlCol="0">
            <a:spAutoFit/>
          </a:bodyPr>
          <a:lstStyle/>
          <a:p>
            <a:pPr algn="ctr"/>
            <a:r>
              <a:rPr lang="en-AU" b="1" dirty="0"/>
              <a:t>SOUTH AUSTRALIA</a:t>
            </a:r>
          </a:p>
        </p:txBody>
      </p:sp>
      <p:sp>
        <p:nvSpPr>
          <p:cNvPr id="50" name="TextBox 49"/>
          <p:cNvSpPr txBox="1"/>
          <p:nvPr/>
        </p:nvSpPr>
        <p:spPr>
          <a:xfrm>
            <a:off x="3923928" y="3481263"/>
            <a:ext cx="378320" cy="307777"/>
          </a:xfrm>
          <a:prstGeom prst="rect">
            <a:avLst/>
          </a:prstGeom>
          <a:noFill/>
        </p:spPr>
        <p:txBody>
          <a:bodyPr wrap="square" rtlCol="0">
            <a:spAutoFit/>
          </a:bodyPr>
          <a:lstStyle/>
          <a:p>
            <a:r>
              <a:rPr lang="en-AU" sz="1400" b="1" dirty="0">
                <a:solidFill>
                  <a:srgbClr val="92D050"/>
                </a:solidFill>
              </a:rPr>
              <a:t>25</a:t>
            </a:r>
          </a:p>
        </p:txBody>
      </p:sp>
      <p:sp>
        <p:nvSpPr>
          <p:cNvPr id="51" name="TextBox 50"/>
          <p:cNvSpPr txBox="1"/>
          <p:nvPr/>
        </p:nvSpPr>
        <p:spPr>
          <a:xfrm>
            <a:off x="4769744" y="4489375"/>
            <a:ext cx="378320" cy="307777"/>
          </a:xfrm>
          <a:prstGeom prst="rect">
            <a:avLst/>
          </a:prstGeom>
          <a:noFill/>
        </p:spPr>
        <p:txBody>
          <a:bodyPr wrap="square" rtlCol="0">
            <a:spAutoFit/>
          </a:bodyPr>
          <a:lstStyle/>
          <a:p>
            <a:r>
              <a:rPr lang="en-AU" sz="1400" b="1" dirty="0">
                <a:solidFill>
                  <a:srgbClr val="92D050"/>
                </a:solidFill>
              </a:rPr>
              <a:t>24</a:t>
            </a:r>
          </a:p>
        </p:txBody>
      </p:sp>
      <p:sp>
        <p:nvSpPr>
          <p:cNvPr id="52" name="TextBox 51"/>
          <p:cNvSpPr txBox="1"/>
          <p:nvPr/>
        </p:nvSpPr>
        <p:spPr>
          <a:xfrm>
            <a:off x="179512" y="3131676"/>
            <a:ext cx="2376264" cy="369332"/>
          </a:xfrm>
          <a:prstGeom prst="rect">
            <a:avLst/>
          </a:prstGeom>
          <a:solidFill>
            <a:schemeClr val="accent4">
              <a:lumMod val="20000"/>
              <a:lumOff val="80000"/>
            </a:schemeClr>
          </a:solidFill>
          <a:ln w="25400">
            <a:solidFill>
              <a:schemeClr val="tx1"/>
            </a:solidFill>
          </a:ln>
        </p:spPr>
        <p:txBody>
          <a:bodyPr wrap="square" rtlCol="0">
            <a:spAutoFit/>
          </a:bodyPr>
          <a:lstStyle/>
          <a:p>
            <a:pPr algn="ctr"/>
            <a:r>
              <a:rPr lang="en-AU" b="1" dirty="0"/>
              <a:t>WESTERN AUSTRALIA</a:t>
            </a:r>
          </a:p>
        </p:txBody>
      </p:sp>
      <p:sp>
        <p:nvSpPr>
          <p:cNvPr id="53" name="TextBox 52"/>
          <p:cNvSpPr txBox="1"/>
          <p:nvPr/>
        </p:nvSpPr>
        <p:spPr>
          <a:xfrm>
            <a:off x="1705024" y="3995772"/>
            <a:ext cx="418704" cy="369332"/>
          </a:xfrm>
          <a:prstGeom prst="rect">
            <a:avLst/>
          </a:prstGeom>
          <a:noFill/>
        </p:spPr>
        <p:txBody>
          <a:bodyPr wrap="none" rtlCol="0">
            <a:spAutoFit/>
          </a:bodyPr>
          <a:lstStyle/>
          <a:p>
            <a:r>
              <a:rPr lang="en-AU" b="1" dirty="0">
                <a:solidFill>
                  <a:schemeClr val="accent4">
                    <a:lumMod val="20000"/>
                    <a:lumOff val="80000"/>
                  </a:schemeClr>
                </a:solidFill>
              </a:rPr>
              <a:t>26</a:t>
            </a:r>
          </a:p>
        </p:txBody>
      </p:sp>
      <p:sp>
        <p:nvSpPr>
          <p:cNvPr id="54" name="TextBox 53"/>
          <p:cNvSpPr txBox="1"/>
          <p:nvPr/>
        </p:nvSpPr>
        <p:spPr>
          <a:xfrm>
            <a:off x="1619672" y="4293096"/>
            <a:ext cx="418704" cy="369332"/>
          </a:xfrm>
          <a:prstGeom prst="rect">
            <a:avLst/>
          </a:prstGeom>
          <a:noFill/>
        </p:spPr>
        <p:txBody>
          <a:bodyPr wrap="none" rtlCol="0">
            <a:spAutoFit/>
          </a:bodyPr>
          <a:lstStyle/>
          <a:p>
            <a:r>
              <a:rPr lang="en-AU" b="1" dirty="0">
                <a:solidFill>
                  <a:schemeClr val="accent4">
                    <a:lumMod val="20000"/>
                    <a:lumOff val="80000"/>
                  </a:schemeClr>
                </a:solidFill>
              </a:rPr>
              <a:t>27</a:t>
            </a:r>
          </a:p>
        </p:txBody>
      </p:sp>
      <p:sp>
        <p:nvSpPr>
          <p:cNvPr id="55" name="TextBox 54"/>
          <p:cNvSpPr txBox="1"/>
          <p:nvPr/>
        </p:nvSpPr>
        <p:spPr>
          <a:xfrm>
            <a:off x="2267744" y="1259468"/>
            <a:ext cx="2376264" cy="369332"/>
          </a:xfrm>
          <a:prstGeom prst="rect">
            <a:avLst/>
          </a:prstGeom>
          <a:solidFill>
            <a:schemeClr val="bg1"/>
          </a:solidFill>
          <a:ln w="25400">
            <a:solidFill>
              <a:schemeClr val="tx1"/>
            </a:solidFill>
          </a:ln>
        </p:spPr>
        <p:txBody>
          <a:bodyPr wrap="square" rtlCol="0">
            <a:spAutoFit/>
          </a:bodyPr>
          <a:lstStyle/>
          <a:p>
            <a:pPr algn="ctr"/>
            <a:r>
              <a:rPr lang="en-AU" b="1" dirty="0"/>
              <a:t>NORTHEN TERRITORY</a:t>
            </a:r>
          </a:p>
        </p:txBody>
      </p:sp>
      <p:sp>
        <p:nvSpPr>
          <p:cNvPr id="56" name="Rounded Rectangle 55"/>
          <p:cNvSpPr/>
          <p:nvPr/>
        </p:nvSpPr>
        <p:spPr>
          <a:xfrm>
            <a:off x="1664816" y="44624"/>
            <a:ext cx="3699272" cy="508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PRIMARY HEALTH NETWORK (PHN)</a:t>
            </a:r>
          </a:p>
        </p:txBody>
      </p:sp>
    </p:spTree>
    <p:extLst>
      <p:ext uri="{BB962C8B-B14F-4D97-AF65-F5344CB8AC3E}">
        <p14:creationId xmlns:p14="http://schemas.microsoft.com/office/powerpoint/2010/main" val="96390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le 2"/>
          <p:cNvSpPr/>
          <p:nvPr/>
        </p:nvSpPr>
        <p:spPr>
          <a:xfrm>
            <a:off x="2123728" y="44624"/>
            <a:ext cx="3699272" cy="508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STATISTICAL LOCAL AREA LEVEL 3</a:t>
            </a:r>
          </a:p>
          <a:p>
            <a:pPr algn="ctr"/>
            <a:r>
              <a:rPr lang="en-AU" b="1" dirty="0"/>
              <a:t>SA3</a:t>
            </a:r>
          </a:p>
        </p:txBody>
      </p:sp>
    </p:spTree>
    <p:extLst>
      <p:ext uri="{BB962C8B-B14F-4D97-AF65-F5344CB8AC3E}">
        <p14:creationId xmlns:p14="http://schemas.microsoft.com/office/powerpoint/2010/main" val="4151908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5544</TotalTime>
  <Words>4810</Words>
  <Application>Microsoft Office PowerPoint</Application>
  <PresentationFormat>On-screen Show (4:3)</PresentationFormat>
  <Paragraphs>577</Paragraphs>
  <Slides>41</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Symbol</vt:lpstr>
      <vt:lpstr>Times New Roman</vt:lpstr>
      <vt:lpstr>Wingdings</vt:lpstr>
      <vt:lpstr>Office Theme</vt:lpstr>
      <vt:lpstr> Development of Tools for  the Design of Customizable  Catchment Areas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Company>Dept Health And Ageing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PINZARI, Ludovico</dc:creator>
  <cp:lastModifiedBy>Ludovico</cp:lastModifiedBy>
  <cp:revision>290</cp:revision>
  <cp:lastPrinted>2016-02-29T04:11:32Z</cp:lastPrinted>
  <dcterms:created xsi:type="dcterms:W3CDTF">2016-02-24T07:27:49Z</dcterms:created>
  <dcterms:modified xsi:type="dcterms:W3CDTF">2016-07-21T05:45:21Z</dcterms:modified>
</cp:coreProperties>
</file>