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tiff" ContentType="image/tif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theme/themeOverride2.xml" ContentType="application/vnd.openxmlformats-officedocument.themeOverride+xml"/>
  <Override PartName="/ppt/drawings/drawing2.xml" ContentType="application/vnd.openxmlformats-officedocument.drawingml.chartshapes+xml"/>
  <Override PartName="/ppt/notesSlides/notesSlide13.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charts/chart6.xml" ContentType="application/vnd.openxmlformats-officedocument.drawingml.chart+xml"/>
  <Override PartName="/ppt/theme/themeOverride6.xml" ContentType="application/vnd.openxmlformats-officedocument.themeOverride+xml"/>
  <Override PartName="/ppt/notesSlides/notesSlide14.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notesSlides/notesSlide15.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notesSlides/notesSlide16.xml" ContentType="application/vnd.openxmlformats-officedocument.presentationml.notesSlide+xml"/>
  <Override PartName="/ppt/charts/chart18.xml" ContentType="application/vnd.openxmlformats-officedocument.drawingml.chart+xml"/>
  <Override PartName="/ppt/theme/themeOverride7.xml" ContentType="application/vnd.openxmlformats-officedocument.themeOverride+xml"/>
  <Override PartName="/ppt/notesSlides/notesSlide17.xml" ContentType="application/vnd.openxmlformats-officedocument.presentationml.notesSlide+xml"/>
  <Override PartName="/ppt/charts/chart19.xml" ContentType="application/vnd.openxmlformats-officedocument.drawingml.chart+xml"/>
  <Override PartName="/ppt/theme/themeOverride8.xml" ContentType="application/vnd.openxmlformats-officedocument.themeOverride+xml"/>
  <Override PartName="/ppt/notesSlides/notesSlide18.xml" ContentType="application/vnd.openxmlformats-officedocument.presentationml.notesSlide+xml"/>
  <Override PartName="/ppt/charts/chart20.xml" ContentType="application/vnd.openxmlformats-officedocument.drawingml.chart+xml"/>
  <Override PartName="/ppt/theme/themeOverride9.xml" ContentType="application/vnd.openxmlformats-officedocument.themeOverride+xml"/>
  <Override PartName="/ppt/notesSlides/notesSlide19.xml" ContentType="application/vnd.openxmlformats-officedocument.presentationml.notesSlide+xml"/>
  <Override PartName="/ppt/charts/chart21.xml" ContentType="application/vnd.openxmlformats-officedocument.drawingml.chart+xml"/>
  <Override PartName="/ppt/theme/themeOverride10.xml" ContentType="application/vnd.openxmlformats-officedocument.themeOverride+xml"/>
  <Override PartName="/ppt/tags/tag9.xml" ContentType="application/vnd.openxmlformats-officedocument.presentationml.tags+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tags/tag10.xml" ContentType="application/vnd.openxmlformats-officedocument.presentationml.tags+xml"/>
  <Override PartName="/ppt/notesSlides/notesSlide22.xml" ContentType="application/vnd.openxmlformats-officedocument.presentationml.notesSlide+xml"/>
  <Override PartName="/ppt/tags/tag11.xml" ContentType="application/vnd.openxmlformats-officedocument.presentationml.tags+xml"/>
  <Override PartName="/ppt/notesSlides/notesSlide23.xml" ContentType="application/vnd.openxmlformats-officedocument.presentationml.notesSlide+xml"/>
  <Override PartName="/ppt/tags/tag12.xml" ContentType="application/vnd.openxmlformats-officedocument.presentationml.tags+xml"/>
  <Override PartName="/ppt/notesSlides/notesSlide24.xml" ContentType="application/vnd.openxmlformats-officedocument.presentationml.notesSlide+xml"/>
  <Override PartName="/ppt/tags/tag13.xml" ContentType="application/vnd.openxmlformats-officedocument.presentationml.tags+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Override PartName="/ppt/charts/colors3.xml" ContentType="application/vnd.ms-office.chartcolorstyle+xml"/>
  <Override PartName="/ppt/charts/style3.xml" ContentType="application/vnd.ms-office.chartstyle+xml"/>
  <Override PartName="/ppt/charts/colors4.xml" ContentType="application/vnd.ms-office.chartcolorstyle+xml"/>
  <Override PartName="/ppt/charts/style4.xml" ContentType="application/vnd.ms-office.chartstyle+xml"/>
  <Override PartName="/ppt/charts/colors5.xml" ContentType="application/vnd.ms-office.chartcolorstyle+xml"/>
  <Override PartName="/ppt/charts/style5.xml" ContentType="application/vnd.ms-office.chartstyle+xml"/>
  <Override PartName="/ppt/charts/colors6.xml" ContentType="application/vnd.ms-office.chartcolorstyle+xml"/>
  <Override PartName="/ppt/charts/style6.xml" ContentType="application/vnd.ms-office.chartstyle+xml"/>
  <Override PartName="/ppt/charts/colors7.xml" ContentType="application/vnd.ms-office.chartcolorstyle+xml"/>
  <Override PartName="/ppt/charts/style7.xml" ContentType="application/vnd.ms-office.chartstyle+xml"/>
  <Override PartName="/ppt/charts/colors8.xml" ContentType="application/vnd.ms-office.chartcolorstyle+xml"/>
  <Override PartName="/ppt/charts/style8.xml" ContentType="application/vnd.ms-office.chartstyle+xml"/>
  <Override PartName="/ppt/charts/colors9.xml" ContentType="application/vnd.ms-office.chartcolorstyle+xml"/>
  <Override PartName="/ppt/charts/style9.xml" ContentType="application/vnd.ms-office.chartstyle+xml"/>
  <Override PartName="/ppt/charts/colors10.xml" ContentType="application/vnd.ms-office.chartcolorstyle+xml"/>
  <Override PartName="/ppt/charts/style10.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79" r:id="rId2"/>
    <p:sldId id="331" r:id="rId3"/>
    <p:sldId id="293" r:id="rId4"/>
    <p:sldId id="335" r:id="rId5"/>
    <p:sldId id="394" r:id="rId6"/>
    <p:sldId id="395" r:id="rId7"/>
    <p:sldId id="337" r:id="rId8"/>
    <p:sldId id="396" r:id="rId9"/>
    <p:sldId id="397" r:id="rId10"/>
    <p:sldId id="288" r:id="rId11"/>
    <p:sldId id="342" r:id="rId12"/>
    <p:sldId id="343" r:id="rId13"/>
    <p:sldId id="376" r:id="rId14"/>
    <p:sldId id="378" r:id="rId15"/>
    <p:sldId id="380" r:id="rId16"/>
    <p:sldId id="386" r:id="rId17"/>
    <p:sldId id="383" r:id="rId18"/>
    <p:sldId id="384" r:id="rId19"/>
    <p:sldId id="385" r:id="rId20"/>
    <p:sldId id="356" r:id="rId21"/>
    <p:sldId id="359" r:id="rId22"/>
    <p:sldId id="351" r:id="rId23"/>
    <p:sldId id="357" r:id="rId24"/>
    <p:sldId id="350" r:id="rId25"/>
    <p:sldId id="338" r:id="rId26"/>
  </p:sldIdLst>
  <p:sldSz cx="9144000" cy="6858000" type="screen4x3"/>
  <p:notesSz cx="6797675" cy="9926638"/>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F0"/>
    <a:srgbClr val="FAC090"/>
    <a:srgbClr val="E31A1C"/>
    <a:srgbClr val="FF0000"/>
    <a:srgbClr val="D0D8E8"/>
    <a:srgbClr val="1F78B4"/>
    <a:srgbClr val="A6CEE3"/>
    <a:srgbClr val="558ED5"/>
    <a:srgbClr val="CD06DC"/>
    <a:srgbClr val="6E03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p:restoredLeft sz="15620"/>
    <p:restoredTop sz="78249" autoAdjust="0"/>
  </p:normalViewPr>
  <p:slideViewPr>
    <p:cSldViewPr>
      <p:cViewPr varScale="1">
        <p:scale>
          <a:sx n="87" d="100"/>
          <a:sy n="87" d="100"/>
        </p:scale>
        <p:origin x="-2316" y="-90"/>
      </p:cViewPr>
      <p:guideLst>
        <p:guide orient="horz" pos="2160"/>
        <p:guide pos="2880"/>
      </p:guideLst>
    </p:cSldViewPr>
  </p:slideViewPr>
  <p:notesTextViewPr>
    <p:cViewPr>
      <p:scale>
        <a:sx n="1" d="1"/>
        <a:sy n="1" d="1"/>
      </p:scale>
      <p:origin x="0" y="0"/>
    </p:cViewPr>
  </p:notesTextViewPr>
  <p:sorterViewPr>
    <p:cViewPr varScale="1">
      <p:scale>
        <a:sx n="1" d="1"/>
        <a:sy n="1" d="1"/>
      </p:scale>
      <p:origin x="0" y="-1018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Users\Ludovico\Desktop\AIHW_demo\SA3_compare_demo13b.xlsx" TargetMode="External"/><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1" Type="http://schemas.openxmlformats.org/officeDocument/2006/relationships/oleObject" Target="file:///\\central.health\dfsuserenv\Users\User_01\pinzal\Desktop\8_02\ultimo_0\hom_rankingv6.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entral.health\dfsuserenv\Users\User_01\pinzal\Desktop\8_02\ultimo_0\hom_rankingv6.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central.health\dfsuserenv\Users\User_01\pinzal\Desktop\8_02\ultimo_0\hom_rankingv6.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central.health\dfsuserenv\Users\User_01\pinzal\Desktop\8_02\ultimo_0\hom_rankingv6.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central.health\dfsuserenv\Users\User_01\pinzal\Desktop\26_02\Canberra_distr.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central.health\dfsuserenv\Users\User_01\pinzal\Desktop\8_02\ultimo_0\hom_rankingv6.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central.health\dfsuserenv\Users\User_01\pinzal\Desktop\26_02\Canberra_distr.xlsx" TargetMode="External"/></Relationships>
</file>

<file path=ppt/charts/_rels/chart18.xml.rels><?xml version="1.0" encoding="UTF-8" standalone="yes"?>
<Relationships xmlns="http://schemas.openxmlformats.org/package/2006/relationships"><Relationship Id="rId3" Type="http://schemas.microsoft.com/office/2011/relationships/chartColorStyle" Target="colors7.xml"/><Relationship Id="rId2" Type="http://schemas.openxmlformats.org/officeDocument/2006/relationships/oleObject" Target="file:///C:\Users\ludovico\Desktop\confMelb\Book1.xlsx" TargetMode="External"/><Relationship Id="rId1" Type="http://schemas.openxmlformats.org/officeDocument/2006/relationships/themeOverride" Target="../theme/themeOverride7.xml"/><Relationship Id="rId4" Type="http://schemas.microsoft.com/office/2011/relationships/chartStyle" Target="style7.xml"/></Relationships>
</file>

<file path=ppt/charts/_rels/chart19.xml.rels><?xml version="1.0" encoding="UTF-8" standalone="yes"?>
<Relationships xmlns="http://schemas.openxmlformats.org/package/2006/relationships"><Relationship Id="rId3" Type="http://schemas.microsoft.com/office/2011/relationships/chartColorStyle" Target="colors8.xml"/><Relationship Id="rId2" Type="http://schemas.openxmlformats.org/officeDocument/2006/relationships/oleObject" Target="file:///C:\Users\ludovico\Desktop\confMelb\Book1.xlsx" TargetMode="External"/><Relationship Id="rId1" Type="http://schemas.openxmlformats.org/officeDocument/2006/relationships/themeOverride" Target="../theme/themeOverride8.xml"/><Relationship Id="rId4" Type="http://schemas.microsoft.com/office/2011/relationships/chartStyle" Target="style8.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file:///C:\Users\Ludovico\Desktop\AIHW_demo\SA3_compare_demo13b.xlsx" TargetMode="External"/><Relationship Id="rId1" Type="http://schemas.openxmlformats.org/officeDocument/2006/relationships/themeOverride" Target="../theme/themeOverride2.xml"/></Relationships>
</file>

<file path=ppt/charts/_rels/chart20.xml.rels><?xml version="1.0" encoding="UTF-8" standalone="yes"?>
<Relationships xmlns="http://schemas.openxmlformats.org/package/2006/relationships"><Relationship Id="rId3" Type="http://schemas.microsoft.com/office/2011/relationships/chartColorStyle" Target="colors9.xml"/><Relationship Id="rId2" Type="http://schemas.openxmlformats.org/officeDocument/2006/relationships/oleObject" Target="file:///C:\Users\ludovico\Desktop\confMelb\Book1.xlsx" TargetMode="External"/><Relationship Id="rId1" Type="http://schemas.openxmlformats.org/officeDocument/2006/relationships/themeOverride" Target="../theme/themeOverride9.xml"/><Relationship Id="rId4" Type="http://schemas.microsoft.com/office/2011/relationships/chartStyle" Target="style9.xml"/></Relationships>
</file>

<file path=ppt/charts/_rels/chart21.xml.rels><?xml version="1.0" encoding="UTF-8" standalone="yes"?>
<Relationships xmlns="http://schemas.openxmlformats.org/package/2006/relationships"><Relationship Id="rId3" Type="http://schemas.microsoft.com/office/2011/relationships/chartColorStyle" Target="colors10.xml"/><Relationship Id="rId2" Type="http://schemas.openxmlformats.org/officeDocument/2006/relationships/oleObject" Target="file:///C:\Users\ludovico\Desktop\confMelb\Book1.xlsx" TargetMode="External"/><Relationship Id="rId1" Type="http://schemas.openxmlformats.org/officeDocument/2006/relationships/themeOverride" Target="../theme/themeOverride10.xml"/><Relationship Id="rId4" Type="http://schemas.microsoft.com/office/2011/relationships/chartStyle" Target="style10.xml"/></Relationships>
</file>

<file path=ppt/charts/_rels/chart3.xml.rels><?xml version="1.0" encoding="UTF-8" standalone="yes"?>
<Relationships xmlns="http://schemas.openxmlformats.org/package/2006/relationships"><Relationship Id="rId3" Type="http://schemas.microsoft.com/office/2011/relationships/chartColorStyle" Target="colors1.xml"/><Relationship Id="rId2" Type="http://schemas.openxmlformats.org/officeDocument/2006/relationships/oleObject" Target="file:///C:\Users\ludovico\Desktop\confMelb\hom_db_conf_graph2.xlsx" TargetMode="External"/><Relationship Id="rId1" Type="http://schemas.openxmlformats.org/officeDocument/2006/relationships/themeOverride" Target="../theme/themeOverride3.xml"/><Relationship Id="rId4" Type="http://schemas.microsoft.com/office/2011/relationships/chartStyle" Target="style1.xml"/></Relationships>
</file>

<file path=ppt/charts/_rels/chart4.xml.rels><?xml version="1.0" encoding="UTF-8" standalone="yes"?>
<Relationships xmlns="http://schemas.openxmlformats.org/package/2006/relationships"><Relationship Id="rId3" Type="http://schemas.microsoft.com/office/2011/relationships/chartColorStyle" Target="colors2.xml"/><Relationship Id="rId2" Type="http://schemas.openxmlformats.org/officeDocument/2006/relationships/oleObject" Target="file:///C:\Users\ludovico\Desktop\confMelb\hom_db_conf_graph2.xlsx" TargetMode="External"/><Relationship Id="rId1" Type="http://schemas.openxmlformats.org/officeDocument/2006/relationships/themeOverride" Target="../theme/themeOverride4.xml"/><Relationship Id="rId4" Type="http://schemas.microsoft.com/office/2011/relationships/chartStyle" Target="style2.xml"/></Relationships>
</file>

<file path=ppt/charts/_rels/chart5.xml.rels><?xml version="1.0" encoding="UTF-8" standalone="yes"?>
<Relationships xmlns="http://schemas.openxmlformats.org/package/2006/relationships"><Relationship Id="rId3" Type="http://schemas.microsoft.com/office/2011/relationships/chartColorStyle" Target="colors3.xml"/><Relationship Id="rId2" Type="http://schemas.openxmlformats.org/officeDocument/2006/relationships/oleObject" Target="file:///C:\Users\ludovico\Desktop\confMelb\hom_db_conf_graph2.xlsx" TargetMode="External"/><Relationship Id="rId1" Type="http://schemas.openxmlformats.org/officeDocument/2006/relationships/themeOverride" Target="../theme/themeOverride5.xml"/><Relationship Id="rId4" Type="http://schemas.microsoft.com/office/2011/relationships/chartStyle" Target="style3.xml"/></Relationships>
</file>

<file path=ppt/charts/_rels/chart6.xml.rels><?xml version="1.0" encoding="UTF-8" standalone="yes"?>
<Relationships xmlns="http://schemas.openxmlformats.org/package/2006/relationships"><Relationship Id="rId3" Type="http://schemas.microsoft.com/office/2011/relationships/chartColorStyle" Target="colors4.xml"/><Relationship Id="rId2" Type="http://schemas.openxmlformats.org/officeDocument/2006/relationships/oleObject" Target="file:///C:\Users\ludovico\Desktop\confMelb\hom_db_conf_graph2.xlsx" TargetMode="External"/><Relationship Id="rId1" Type="http://schemas.openxmlformats.org/officeDocument/2006/relationships/themeOverride" Target="../theme/themeOverride6.xml"/><Relationship Id="rId4" Type="http://schemas.microsoft.com/office/2011/relationships/chartStyle" Target="style4.xml"/></Relationships>
</file>

<file path=ppt/charts/_rels/chart7.xml.rels><?xml version="1.0" encoding="UTF-8" standalone="yes"?>
<Relationships xmlns="http://schemas.openxmlformats.org/package/2006/relationships"><Relationship Id="rId3" Type="http://schemas.microsoft.com/office/2011/relationships/chartStyle" Target="style5.xml"/><Relationship Id="rId2" Type="http://schemas.microsoft.com/office/2011/relationships/chartColorStyle" Target="colors5.xml"/><Relationship Id="rId1" Type="http://schemas.openxmlformats.org/officeDocument/2006/relationships/oleObject" Target="file:///C:\Users\ludovico\Desktop\confMelb\ConcentrationMatrix2.xlsb.xlsx" TargetMode="External"/></Relationships>
</file>

<file path=ppt/charts/_rels/chart8.xml.rels><?xml version="1.0" encoding="UTF-8" standalone="yes"?>
<Relationships xmlns="http://schemas.openxmlformats.org/package/2006/relationships"><Relationship Id="rId3" Type="http://schemas.microsoft.com/office/2011/relationships/chartStyle" Target="style6.xml"/><Relationship Id="rId2" Type="http://schemas.microsoft.com/office/2011/relationships/chartColorStyle" Target="colors6.xml"/><Relationship Id="rId1" Type="http://schemas.openxmlformats.org/officeDocument/2006/relationships/oleObject" Target="file:///C:\Users\ludovico\Desktop\confMelb\ConcentrationMatrix2.xlsb.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entral.health\dfsuserenv\Users\User_01\pinzal\Desktop\18_02\hom_rankingv9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AU"/>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strRef>
          <c:f>IRSD_distr2!$B$2</c:f>
          <c:strCache>
            <c:ptCount val="1"/>
            <c:pt idx="0">
              <c:v>36 Lake Macquarie - East</c:v>
            </c:pt>
          </c:strCache>
        </c:strRef>
      </c:tx>
      <c:layout>
        <c:manualLayout>
          <c:xMode val="edge"/>
          <c:yMode val="edge"/>
          <c:x val="0.28395837040722122"/>
          <c:y val="2.9123835297359818E-3"/>
        </c:manualLayout>
      </c:layout>
      <c:overlay val="0"/>
      <c:spPr>
        <a:noFill/>
        <a:ln w="25400">
          <a:noFill/>
        </a:ln>
      </c:spPr>
      <c:txPr>
        <a:bodyPr/>
        <a:lstStyle/>
        <a:p>
          <a:pPr>
            <a:defRPr sz="2400" b="1" i="0" u="none" strike="noStrike" baseline="0">
              <a:solidFill>
                <a:srgbClr val="FF0000"/>
              </a:solidFill>
              <a:latin typeface="Calibri" panose="020F0502020204030204" pitchFamily="34" charset="0"/>
              <a:ea typeface="Arial"/>
              <a:cs typeface="Calibri" panose="020F0502020204030204" pitchFamily="34" charset="0"/>
            </a:defRPr>
          </a:pPr>
          <a:endParaRPr lang="en-US"/>
        </a:p>
      </c:txPr>
    </c:title>
    <c:autoTitleDeleted val="0"/>
    <c:plotArea>
      <c:layout>
        <c:manualLayout>
          <c:layoutTarget val="inner"/>
          <c:xMode val="edge"/>
          <c:yMode val="edge"/>
          <c:x val="7.8333460829200563E-2"/>
          <c:y val="0.12328787739437974"/>
          <c:w val="0.88000143229399785"/>
          <c:h val="0.63356270327667363"/>
        </c:manualLayout>
      </c:layout>
      <c:barChart>
        <c:barDir val="col"/>
        <c:grouping val="clustered"/>
        <c:varyColors val="0"/>
        <c:ser>
          <c:idx val="0"/>
          <c:order val="0"/>
          <c:tx>
            <c:v>1st</c:v>
          </c:tx>
          <c:spPr>
            <a:solidFill>
              <a:srgbClr val="FF0000"/>
            </a:solidFill>
            <a:ln w="12700">
              <a:solidFill>
                <a:srgbClr val="000000"/>
              </a:solidFill>
              <a:prstDash val="solid"/>
            </a:ln>
          </c:spPr>
          <c:invertIfNegative val="0"/>
          <c:dPt>
            <c:idx val="15"/>
            <c:invertIfNegative val="0"/>
            <c:bubble3D val="0"/>
            <c:spPr>
              <a:solidFill>
                <a:srgbClr val="FF0000"/>
              </a:solidFill>
              <a:ln w="38100">
                <a:solidFill>
                  <a:srgbClr val="000000"/>
                </a:solidFill>
                <a:prstDash val="solid"/>
              </a:ln>
            </c:spPr>
            <c:extLst xmlns:c16r2="http://schemas.microsoft.com/office/drawing/2015/06/chart">
              <c:ext xmlns:c16="http://schemas.microsoft.com/office/drawing/2014/chart" uri="{C3380CC4-5D6E-409C-BE32-E72D297353CC}">
                <c16:uniqueId val="{00000010-F20A-4B95-82EB-9F4FDD201660}"/>
              </c:ext>
            </c:extLst>
          </c:dPt>
          <c:cat>
            <c:numRef>
              <c:f>Sheet5!$P$25:$AW$25</c:f>
              <c:numCache>
                <c:formatCode>General</c:formatCode>
                <c:ptCount val="34"/>
                <c:pt idx="0">
                  <c:v>500</c:v>
                </c:pt>
                <c:pt idx="1">
                  <c:v>525</c:v>
                </c:pt>
                <c:pt idx="2">
                  <c:v>550</c:v>
                </c:pt>
                <c:pt idx="3">
                  <c:v>575</c:v>
                </c:pt>
                <c:pt idx="4">
                  <c:v>600</c:v>
                </c:pt>
                <c:pt idx="5">
                  <c:v>625</c:v>
                </c:pt>
                <c:pt idx="6">
                  <c:v>650</c:v>
                </c:pt>
                <c:pt idx="7">
                  <c:v>675</c:v>
                </c:pt>
                <c:pt idx="8">
                  <c:v>700</c:v>
                </c:pt>
                <c:pt idx="9">
                  <c:v>725</c:v>
                </c:pt>
                <c:pt idx="10">
                  <c:v>750</c:v>
                </c:pt>
                <c:pt idx="11">
                  <c:v>775</c:v>
                </c:pt>
                <c:pt idx="12">
                  <c:v>800</c:v>
                </c:pt>
                <c:pt idx="13">
                  <c:v>825</c:v>
                </c:pt>
                <c:pt idx="14">
                  <c:v>850</c:v>
                </c:pt>
                <c:pt idx="15">
                  <c:v>875</c:v>
                </c:pt>
                <c:pt idx="16">
                  <c:v>900</c:v>
                </c:pt>
                <c:pt idx="17">
                  <c:v>925</c:v>
                </c:pt>
                <c:pt idx="18">
                  <c:v>950</c:v>
                </c:pt>
                <c:pt idx="19">
                  <c:v>975</c:v>
                </c:pt>
                <c:pt idx="20">
                  <c:v>1000</c:v>
                </c:pt>
                <c:pt idx="21">
                  <c:v>1025</c:v>
                </c:pt>
                <c:pt idx="22">
                  <c:v>1050</c:v>
                </c:pt>
                <c:pt idx="23">
                  <c:v>1075</c:v>
                </c:pt>
                <c:pt idx="24">
                  <c:v>1100</c:v>
                </c:pt>
                <c:pt idx="25">
                  <c:v>1125</c:v>
                </c:pt>
                <c:pt idx="26">
                  <c:v>1150</c:v>
                </c:pt>
                <c:pt idx="27">
                  <c:v>1175</c:v>
                </c:pt>
                <c:pt idx="28">
                  <c:v>1200</c:v>
                </c:pt>
                <c:pt idx="29">
                  <c:v>1225</c:v>
                </c:pt>
                <c:pt idx="30">
                  <c:v>1250</c:v>
                </c:pt>
                <c:pt idx="31">
                  <c:v>1275</c:v>
                </c:pt>
                <c:pt idx="32">
                  <c:v>1300</c:v>
                </c:pt>
                <c:pt idx="33">
                  <c:v>1400</c:v>
                </c:pt>
              </c:numCache>
            </c:numRef>
          </c:cat>
          <c:val>
            <c:numRef>
              <c:f>Sheet5!$P$28:$AW$28</c:f>
              <c:numCache>
                <c:formatCode>0.00%</c:formatCode>
                <c:ptCount val="34"/>
                <c:pt idx="0">
                  <c:v>0</c:v>
                </c:pt>
                <c:pt idx="1">
                  <c:v>1.9205629347492778E-3</c:v>
                </c:pt>
                <c:pt idx="2">
                  <c:v>0</c:v>
                </c:pt>
                <c:pt idx="3">
                  <c:v>0</c:v>
                </c:pt>
                <c:pt idx="4">
                  <c:v>0</c:v>
                </c:pt>
                <c:pt idx="5">
                  <c:v>8.9975952615354814E-3</c:v>
                </c:pt>
                <c:pt idx="6">
                  <c:v>4.3979277287325902E-3</c:v>
                </c:pt>
                <c:pt idx="7">
                  <c:v>0</c:v>
                </c:pt>
                <c:pt idx="8">
                  <c:v>8.7312987201626831E-3</c:v>
                </c:pt>
                <c:pt idx="9">
                  <c:v>3.4699246300091994E-3</c:v>
                </c:pt>
                <c:pt idx="10">
                  <c:v>0</c:v>
                </c:pt>
                <c:pt idx="11">
                  <c:v>8.1341489001145878E-3</c:v>
                </c:pt>
                <c:pt idx="12">
                  <c:v>1.4646309775503945E-2</c:v>
                </c:pt>
                <c:pt idx="13">
                  <c:v>1.2967834605639031E-2</c:v>
                </c:pt>
                <c:pt idx="14">
                  <c:v>1.3799002598408676E-2</c:v>
                </c:pt>
                <c:pt idx="15">
                  <c:v>1.7430319071674118E-2</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numCache>
            </c:numRef>
          </c:val>
          <c:extLst xmlns:c16r2="http://schemas.microsoft.com/office/drawing/2015/06/chart">
            <c:ext xmlns:c16="http://schemas.microsoft.com/office/drawing/2014/chart" uri="{C3380CC4-5D6E-409C-BE32-E72D297353CC}">
              <c16:uniqueId val="{00000000-F20A-4B95-82EB-9F4FDD201660}"/>
            </c:ext>
          </c:extLst>
        </c:ser>
        <c:ser>
          <c:idx val="1"/>
          <c:order val="1"/>
          <c:tx>
            <c:v>2nd to 9th</c:v>
          </c:tx>
          <c:spPr>
            <a:solidFill>
              <a:sysClr val="window" lastClr="FFFFFF">
                <a:lumMod val="85000"/>
              </a:sysClr>
            </a:solidFill>
            <a:ln w="12700">
              <a:solidFill>
                <a:srgbClr val="000000"/>
              </a:solidFill>
              <a:prstDash val="solid"/>
            </a:ln>
          </c:spPr>
          <c:invertIfNegative val="0"/>
          <c:dPt>
            <c:idx val="16"/>
            <c:invertIfNegative val="0"/>
            <c:bubble3D val="0"/>
            <c:spPr>
              <a:solidFill>
                <a:sysClr val="window" lastClr="FFFFFF">
                  <a:lumMod val="85000"/>
                </a:sysClr>
              </a:solidFill>
              <a:ln w="38100">
                <a:solidFill>
                  <a:srgbClr val="000000"/>
                </a:solidFill>
                <a:prstDash val="solid"/>
              </a:ln>
            </c:spPr>
            <c:extLst xmlns:c16r2="http://schemas.microsoft.com/office/drawing/2015/06/chart">
              <c:ext xmlns:c16="http://schemas.microsoft.com/office/drawing/2014/chart" uri="{C3380CC4-5D6E-409C-BE32-E72D297353CC}">
                <c16:uniqueId val="{0000000F-F20A-4B95-82EB-9F4FDD201660}"/>
              </c:ext>
            </c:extLst>
          </c:dPt>
          <c:dPt>
            <c:idx val="17"/>
            <c:invertIfNegative val="0"/>
            <c:bubble3D val="0"/>
            <c:spPr>
              <a:solidFill>
                <a:sysClr val="window" lastClr="FFFFFF">
                  <a:lumMod val="85000"/>
                </a:sysClr>
              </a:solidFill>
              <a:ln w="38100">
                <a:solidFill>
                  <a:srgbClr val="000000"/>
                </a:solidFill>
                <a:prstDash val="solid"/>
              </a:ln>
            </c:spPr>
            <c:extLst xmlns:c16r2="http://schemas.microsoft.com/office/drawing/2015/06/chart">
              <c:ext xmlns:c16="http://schemas.microsoft.com/office/drawing/2014/chart" uri="{C3380CC4-5D6E-409C-BE32-E72D297353CC}">
                <c16:uniqueId val="{0000000E-F20A-4B95-82EB-9F4FDD201660}"/>
              </c:ext>
            </c:extLst>
          </c:dPt>
          <c:dPt>
            <c:idx val="18"/>
            <c:invertIfNegative val="0"/>
            <c:bubble3D val="0"/>
            <c:spPr>
              <a:solidFill>
                <a:sysClr val="window" lastClr="FFFFFF">
                  <a:lumMod val="85000"/>
                </a:sysClr>
              </a:solidFill>
              <a:ln w="38100">
                <a:solidFill>
                  <a:srgbClr val="000000"/>
                </a:solidFill>
                <a:prstDash val="solid"/>
              </a:ln>
            </c:spPr>
            <c:extLst xmlns:c16r2="http://schemas.microsoft.com/office/drawing/2015/06/chart">
              <c:ext xmlns:c16="http://schemas.microsoft.com/office/drawing/2014/chart" uri="{C3380CC4-5D6E-409C-BE32-E72D297353CC}">
                <c16:uniqueId val="{0000000D-F20A-4B95-82EB-9F4FDD201660}"/>
              </c:ext>
            </c:extLst>
          </c:dPt>
          <c:dPt>
            <c:idx val="19"/>
            <c:invertIfNegative val="0"/>
            <c:bubble3D val="0"/>
            <c:spPr>
              <a:solidFill>
                <a:sysClr val="window" lastClr="FFFFFF">
                  <a:lumMod val="85000"/>
                </a:sysClr>
              </a:solidFill>
              <a:ln w="38100">
                <a:solidFill>
                  <a:srgbClr val="000000"/>
                </a:solidFill>
                <a:prstDash val="solid"/>
              </a:ln>
            </c:spPr>
            <c:extLst xmlns:c16r2="http://schemas.microsoft.com/office/drawing/2015/06/chart">
              <c:ext xmlns:c16="http://schemas.microsoft.com/office/drawing/2014/chart" uri="{C3380CC4-5D6E-409C-BE32-E72D297353CC}">
                <c16:uniqueId val="{0000000C-F20A-4B95-82EB-9F4FDD201660}"/>
              </c:ext>
            </c:extLst>
          </c:dPt>
          <c:dPt>
            <c:idx val="20"/>
            <c:invertIfNegative val="0"/>
            <c:bubble3D val="0"/>
            <c:spPr>
              <a:solidFill>
                <a:sysClr val="window" lastClr="FFFFFF">
                  <a:lumMod val="85000"/>
                </a:sysClr>
              </a:solidFill>
              <a:ln w="38100">
                <a:solidFill>
                  <a:srgbClr val="000000"/>
                </a:solidFill>
                <a:prstDash val="solid"/>
              </a:ln>
            </c:spPr>
            <c:extLst xmlns:c16r2="http://schemas.microsoft.com/office/drawing/2015/06/chart">
              <c:ext xmlns:c16="http://schemas.microsoft.com/office/drawing/2014/chart" uri="{C3380CC4-5D6E-409C-BE32-E72D297353CC}">
                <c16:uniqueId val="{0000000B-F20A-4B95-82EB-9F4FDD201660}"/>
              </c:ext>
            </c:extLst>
          </c:dPt>
          <c:dPt>
            <c:idx val="21"/>
            <c:invertIfNegative val="0"/>
            <c:bubble3D val="0"/>
            <c:spPr>
              <a:solidFill>
                <a:sysClr val="window" lastClr="FFFFFF">
                  <a:lumMod val="85000"/>
                </a:sysClr>
              </a:solidFill>
              <a:ln w="38100">
                <a:solidFill>
                  <a:srgbClr val="000000"/>
                </a:solidFill>
                <a:prstDash val="solid"/>
              </a:ln>
            </c:spPr>
            <c:extLst xmlns:c16r2="http://schemas.microsoft.com/office/drawing/2015/06/chart">
              <c:ext xmlns:c16="http://schemas.microsoft.com/office/drawing/2014/chart" uri="{C3380CC4-5D6E-409C-BE32-E72D297353CC}">
                <c16:uniqueId val="{00000009-F20A-4B95-82EB-9F4FDD201660}"/>
              </c:ext>
            </c:extLst>
          </c:dPt>
          <c:dPt>
            <c:idx val="22"/>
            <c:invertIfNegative val="0"/>
            <c:bubble3D val="0"/>
            <c:spPr>
              <a:solidFill>
                <a:sysClr val="window" lastClr="FFFFFF">
                  <a:lumMod val="85000"/>
                </a:sysClr>
              </a:solidFill>
              <a:ln w="38100">
                <a:solidFill>
                  <a:srgbClr val="000000"/>
                </a:solidFill>
                <a:prstDash val="solid"/>
              </a:ln>
            </c:spPr>
            <c:extLst xmlns:c16r2="http://schemas.microsoft.com/office/drawing/2015/06/chart">
              <c:ext xmlns:c16="http://schemas.microsoft.com/office/drawing/2014/chart" uri="{C3380CC4-5D6E-409C-BE32-E72D297353CC}">
                <c16:uniqueId val="{00000008-F20A-4B95-82EB-9F4FDD201660}"/>
              </c:ext>
            </c:extLst>
          </c:dPt>
          <c:dPt>
            <c:idx val="23"/>
            <c:invertIfNegative val="0"/>
            <c:bubble3D val="0"/>
            <c:spPr>
              <a:solidFill>
                <a:sysClr val="window" lastClr="FFFFFF">
                  <a:lumMod val="85000"/>
                </a:sysClr>
              </a:solidFill>
              <a:ln w="38100">
                <a:solidFill>
                  <a:srgbClr val="000000"/>
                </a:solidFill>
                <a:prstDash val="solid"/>
              </a:ln>
            </c:spPr>
            <c:extLst xmlns:c16r2="http://schemas.microsoft.com/office/drawing/2015/06/chart">
              <c:ext xmlns:c16="http://schemas.microsoft.com/office/drawing/2014/chart" uri="{C3380CC4-5D6E-409C-BE32-E72D297353CC}">
                <c16:uniqueId val="{00000007-F20A-4B95-82EB-9F4FDD201660}"/>
              </c:ext>
            </c:extLst>
          </c:dPt>
          <c:cat>
            <c:numRef>
              <c:f>Sheet5!$P$25:$AW$25</c:f>
              <c:numCache>
                <c:formatCode>General</c:formatCode>
                <c:ptCount val="34"/>
                <c:pt idx="0">
                  <c:v>500</c:v>
                </c:pt>
                <c:pt idx="1">
                  <c:v>525</c:v>
                </c:pt>
                <c:pt idx="2">
                  <c:v>550</c:v>
                </c:pt>
                <c:pt idx="3">
                  <c:v>575</c:v>
                </c:pt>
                <c:pt idx="4">
                  <c:v>600</c:v>
                </c:pt>
                <c:pt idx="5">
                  <c:v>625</c:v>
                </c:pt>
                <c:pt idx="6">
                  <c:v>650</c:v>
                </c:pt>
                <c:pt idx="7">
                  <c:v>675</c:v>
                </c:pt>
                <c:pt idx="8">
                  <c:v>700</c:v>
                </c:pt>
                <c:pt idx="9">
                  <c:v>725</c:v>
                </c:pt>
                <c:pt idx="10">
                  <c:v>750</c:v>
                </c:pt>
                <c:pt idx="11">
                  <c:v>775</c:v>
                </c:pt>
                <c:pt idx="12">
                  <c:v>800</c:v>
                </c:pt>
                <c:pt idx="13">
                  <c:v>825</c:v>
                </c:pt>
                <c:pt idx="14">
                  <c:v>850</c:v>
                </c:pt>
                <c:pt idx="15">
                  <c:v>875</c:v>
                </c:pt>
                <c:pt idx="16">
                  <c:v>900</c:v>
                </c:pt>
                <c:pt idx="17">
                  <c:v>925</c:v>
                </c:pt>
                <c:pt idx="18">
                  <c:v>950</c:v>
                </c:pt>
                <c:pt idx="19">
                  <c:v>975</c:v>
                </c:pt>
                <c:pt idx="20">
                  <c:v>1000</c:v>
                </c:pt>
                <c:pt idx="21">
                  <c:v>1025</c:v>
                </c:pt>
                <c:pt idx="22">
                  <c:v>1050</c:v>
                </c:pt>
                <c:pt idx="23">
                  <c:v>1075</c:v>
                </c:pt>
                <c:pt idx="24">
                  <c:v>1100</c:v>
                </c:pt>
                <c:pt idx="25">
                  <c:v>1125</c:v>
                </c:pt>
                <c:pt idx="26">
                  <c:v>1150</c:v>
                </c:pt>
                <c:pt idx="27">
                  <c:v>1175</c:v>
                </c:pt>
                <c:pt idx="28">
                  <c:v>1200</c:v>
                </c:pt>
                <c:pt idx="29">
                  <c:v>1225</c:v>
                </c:pt>
                <c:pt idx="30">
                  <c:v>1250</c:v>
                </c:pt>
                <c:pt idx="31">
                  <c:v>1275</c:v>
                </c:pt>
                <c:pt idx="32">
                  <c:v>1300</c:v>
                </c:pt>
                <c:pt idx="33">
                  <c:v>1400</c:v>
                </c:pt>
              </c:numCache>
            </c:numRef>
          </c:cat>
          <c:val>
            <c:numRef>
              <c:f>Sheet5!$P$29:$AW$29</c:f>
              <c:numCache>
                <c:formatCode>0.00%</c:formatCode>
                <c:ptCount val="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4.7336227627055728E-2</c:v>
                </c:pt>
                <c:pt idx="17">
                  <c:v>4.1114572069527608E-2</c:v>
                </c:pt>
                <c:pt idx="18">
                  <c:v>3.1261600038734044E-2</c:v>
                </c:pt>
                <c:pt idx="19">
                  <c:v>7.3425219089427216E-2</c:v>
                </c:pt>
                <c:pt idx="20">
                  <c:v>9.3768660931876496E-2</c:v>
                </c:pt>
                <c:pt idx="21">
                  <c:v>0.12481238198221462</c:v>
                </c:pt>
                <c:pt idx="22">
                  <c:v>0.15001371830667679</c:v>
                </c:pt>
                <c:pt idx="23">
                  <c:v>0.14112102774325785</c:v>
                </c:pt>
                <c:pt idx="24">
                  <c:v>9.1509175126289116E-2</c:v>
                </c:pt>
                <c:pt idx="25">
                  <c:v>0</c:v>
                </c:pt>
                <c:pt idx="26">
                  <c:v>0</c:v>
                </c:pt>
                <c:pt idx="27">
                  <c:v>0</c:v>
                </c:pt>
                <c:pt idx="28">
                  <c:v>0</c:v>
                </c:pt>
                <c:pt idx="29">
                  <c:v>0</c:v>
                </c:pt>
                <c:pt idx="30">
                  <c:v>0</c:v>
                </c:pt>
                <c:pt idx="31">
                  <c:v>0</c:v>
                </c:pt>
                <c:pt idx="32">
                  <c:v>0</c:v>
                </c:pt>
                <c:pt idx="33">
                  <c:v>0</c:v>
                </c:pt>
              </c:numCache>
            </c:numRef>
          </c:val>
          <c:extLst xmlns:c16r2="http://schemas.microsoft.com/office/drawing/2015/06/chart">
            <c:ext xmlns:c16="http://schemas.microsoft.com/office/drawing/2014/chart" uri="{C3380CC4-5D6E-409C-BE32-E72D297353CC}">
              <c16:uniqueId val="{00000001-F20A-4B95-82EB-9F4FDD201660}"/>
            </c:ext>
          </c:extLst>
        </c:ser>
        <c:ser>
          <c:idx val="2"/>
          <c:order val="2"/>
          <c:tx>
            <c:v>10th</c:v>
          </c:tx>
          <c:spPr>
            <a:solidFill>
              <a:srgbClr val="00B0F0"/>
            </a:solidFill>
            <a:ln w="38100">
              <a:solidFill>
                <a:srgbClr val="000000"/>
              </a:solidFill>
              <a:prstDash val="solid"/>
            </a:ln>
          </c:spPr>
          <c:invertIfNegative val="0"/>
          <c:dPt>
            <c:idx val="25"/>
            <c:invertIfNegative val="0"/>
            <c:bubble3D val="0"/>
            <c:spPr>
              <a:solidFill>
                <a:srgbClr val="00B0F0"/>
              </a:solidFill>
              <a:ln w="9525">
                <a:solidFill>
                  <a:srgbClr val="000000"/>
                </a:solidFill>
                <a:prstDash val="solid"/>
              </a:ln>
            </c:spPr>
            <c:extLst xmlns:c16r2="http://schemas.microsoft.com/office/drawing/2015/06/chart">
              <c:ext xmlns:c16="http://schemas.microsoft.com/office/drawing/2014/chart" uri="{C3380CC4-5D6E-409C-BE32-E72D297353CC}">
                <c16:uniqueId val="{0000000A-F20A-4B95-82EB-9F4FDD201660}"/>
              </c:ext>
            </c:extLst>
          </c:dPt>
          <c:cat>
            <c:numRef>
              <c:f>Sheet5!$P$25:$AW$25</c:f>
              <c:numCache>
                <c:formatCode>General</c:formatCode>
                <c:ptCount val="34"/>
                <c:pt idx="0">
                  <c:v>500</c:v>
                </c:pt>
                <c:pt idx="1">
                  <c:v>525</c:v>
                </c:pt>
                <c:pt idx="2">
                  <c:v>550</c:v>
                </c:pt>
                <c:pt idx="3">
                  <c:v>575</c:v>
                </c:pt>
                <c:pt idx="4">
                  <c:v>600</c:v>
                </c:pt>
                <c:pt idx="5">
                  <c:v>625</c:v>
                </c:pt>
                <c:pt idx="6">
                  <c:v>650</c:v>
                </c:pt>
                <c:pt idx="7">
                  <c:v>675</c:v>
                </c:pt>
                <c:pt idx="8">
                  <c:v>700</c:v>
                </c:pt>
                <c:pt idx="9">
                  <c:v>725</c:v>
                </c:pt>
                <c:pt idx="10">
                  <c:v>750</c:v>
                </c:pt>
                <c:pt idx="11">
                  <c:v>775</c:v>
                </c:pt>
                <c:pt idx="12">
                  <c:v>800</c:v>
                </c:pt>
                <c:pt idx="13">
                  <c:v>825</c:v>
                </c:pt>
                <c:pt idx="14">
                  <c:v>850</c:v>
                </c:pt>
                <c:pt idx="15">
                  <c:v>875</c:v>
                </c:pt>
                <c:pt idx="16">
                  <c:v>900</c:v>
                </c:pt>
                <c:pt idx="17">
                  <c:v>925</c:v>
                </c:pt>
                <c:pt idx="18">
                  <c:v>950</c:v>
                </c:pt>
                <c:pt idx="19">
                  <c:v>975</c:v>
                </c:pt>
                <c:pt idx="20">
                  <c:v>1000</c:v>
                </c:pt>
                <c:pt idx="21">
                  <c:v>1025</c:v>
                </c:pt>
                <c:pt idx="22">
                  <c:v>1050</c:v>
                </c:pt>
                <c:pt idx="23">
                  <c:v>1075</c:v>
                </c:pt>
                <c:pt idx="24">
                  <c:v>1100</c:v>
                </c:pt>
                <c:pt idx="25">
                  <c:v>1125</c:v>
                </c:pt>
                <c:pt idx="26">
                  <c:v>1150</c:v>
                </c:pt>
                <c:pt idx="27">
                  <c:v>1175</c:v>
                </c:pt>
                <c:pt idx="28">
                  <c:v>1200</c:v>
                </c:pt>
                <c:pt idx="29">
                  <c:v>1225</c:v>
                </c:pt>
                <c:pt idx="30">
                  <c:v>1250</c:v>
                </c:pt>
                <c:pt idx="31">
                  <c:v>1275</c:v>
                </c:pt>
                <c:pt idx="32">
                  <c:v>1300</c:v>
                </c:pt>
                <c:pt idx="33">
                  <c:v>1400</c:v>
                </c:pt>
              </c:numCache>
            </c:numRef>
          </c:cat>
          <c:val>
            <c:numRef>
              <c:f>Sheet5!$P$30:$AW$30</c:f>
              <c:numCache>
                <c:formatCode>0.00%</c:formatCode>
                <c:ptCount val="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0.10477558464195219</c:v>
                </c:pt>
                <c:pt idx="26">
                  <c:v>6.3669082164587399E-3</c:v>
                </c:pt>
                <c:pt idx="27">
                  <c:v>0</c:v>
                </c:pt>
                <c:pt idx="28">
                  <c:v>0</c:v>
                </c:pt>
                <c:pt idx="29">
                  <c:v>0</c:v>
                </c:pt>
                <c:pt idx="30">
                  <c:v>0</c:v>
                </c:pt>
                <c:pt idx="31">
                  <c:v>0</c:v>
                </c:pt>
                <c:pt idx="32">
                  <c:v>0</c:v>
                </c:pt>
                <c:pt idx="33">
                  <c:v>0</c:v>
                </c:pt>
              </c:numCache>
            </c:numRef>
          </c:val>
          <c:extLst xmlns:c16r2="http://schemas.microsoft.com/office/drawing/2015/06/chart">
            <c:ext xmlns:c16="http://schemas.microsoft.com/office/drawing/2014/chart" uri="{C3380CC4-5D6E-409C-BE32-E72D297353CC}">
              <c16:uniqueId val="{00000002-F20A-4B95-82EB-9F4FDD201660}"/>
            </c:ext>
          </c:extLst>
        </c:ser>
        <c:dLbls>
          <c:showLegendKey val="0"/>
          <c:showVal val="0"/>
          <c:showCatName val="0"/>
          <c:showSerName val="0"/>
          <c:showPercent val="0"/>
          <c:showBubbleSize val="0"/>
        </c:dLbls>
        <c:gapWidth val="0"/>
        <c:overlap val="100"/>
        <c:axId val="56006912"/>
        <c:axId val="56013184"/>
      </c:barChart>
      <c:lineChart>
        <c:grouping val="standard"/>
        <c:varyColors val="0"/>
        <c:ser>
          <c:idx val="4"/>
          <c:order val="4"/>
          <c:tx>
            <c:v>irsd score</c:v>
          </c:tx>
          <c:spPr>
            <a:ln>
              <a:noFill/>
            </a:ln>
          </c:spPr>
          <c:marker>
            <c:symbol val="none"/>
          </c:marker>
          <c:val>
            <c:numRef>
              <c:f>Sheet5!$P$32:$AW$32</c:f>
              <c:numCache>
                <c:formatCode>General</c:formatCode>
                <c:ptCount val="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0.28651933160190129</c:v>
                </c:pt>
              </c:numCache>
            </c:numRef>
          </c:val>
          <c:smooth val="0"/>
          <c:extLst xmlns:c16r2="http://schemas.microsoft.com/office/drawing/2015/06/chart">
            <c:ext xmlns:c16="http://schemas.microsoft.com/office/drawing/2014/chart" uri="{C3380CC4-5D6E-409C-BE32-E72D297353CC}">
              <c16:uniqueId val="{00000003-F20A-4B95-82EB-9F4FDD201660}"/>
            </c:ext>
          </c:extLst>
        </c:ser>
        <c:dLbls>
          <c:showLegendKey val="0"/>
          <c:showVal val="0"/>
          <c:showCatName val="0"/>
          <c:showSerName val="0"/>
          <c:showPercent val="0"/>
          <c:showBubbleSize val="0"/>
        </c:dLbls>
        <c:marker val="1"/>
        <c:smooth val="0"/>
        <c:axId val="56006912"/>
        <c:axId val="56013184"/>
      </c:lineChart>
      <c:lineChart>
        <c:grouping val="standard"/>
        <c:varyColors val="0"/>
        <c:ser>
          <c:idx val="3"/>
          <c:order val="3"/>
          <c:tx>
            <c:v>max</c:v>
          </c:tx>
          <c:spPr>
            <a:ln>
              <a:solidFill>
                <a:srgbClr val="ED7D31"/>
              </a:solidFill>
            </a:ln>
          </c:spPr>
          <c:marker>
            <c:symbol val="none"/>
          </c:marker>
          <c:val>
            <c:numRef>
              <c:f>Sheet5!$P$31:$AW$31</c:f>
              <c:numCache>
                <c:formatCode>General</c:formatCode>
                <c:ptCount val="34"/>
                <c:pt idx="0">
                  <c:v>0</c:v>
                </c:pt>
                <c:pt idx="1">
                  <c:v>0.98332822259163</c:v>
                </c:pt>
                <c:pt idx="2">
                  <c:v>0.98332822259163</c:v>
                </c:pt>
                <c:pt idx="3">
                  <c:v>0.98332822259163</c:v>
                </c:pt>
                <c:pt idx="4">
                  <c:v>0.98332822259163</c:v>
                </c:pt>
                <c:pt idx="5">
                  <c:v>6.5069479188521795</c:v>
                </c:pt>
                <c:pt idx="6">
                  <c:v>9.3260195929697698</c:v>
                </c:pt>
                <c:pt idx="7">
                  <c:v>9.3260195929697698</c:v>
                </c:pt>
                <c:pt idx="8">
                  <c:v>15.31191394586917</c:v>
                </c:pt>
                <c:pt idx="9">
                  <c:v>17.761680734655659</c:v>
                </c:pt>
                <c:pt idx="10">
                  <c:v>17.761680734655659</c:v>
                </c:pt>
                <c:pt idx="11">
                  <c:v>24.026379496780219</c:v>
                </c:pt>
                <c:pt idx="12">
                  <c:v>35.649400429302318</c:v>
                </c:pt>
                <c:pt idx="13">
                  <c:v>46.236681138135317</c:v>
                </c:pt>
                <c:pt idx="14">
                  <c:v>57.768822323719817</c:v>
                </c:pt>
                <c:pt idx="15">
                  <c:v>72.884241700424525</c:v>
                </c:pt>
                <c:pt idx="16">
                  <c:v>114.88186924032863</c:v>
                </c:pt>
                <c:pt idx="17">
                  <c:v>152.52157808944344</c:v>
                </c:pt>
                <c:pt idx="18">
                  <c:v>181.77870757411924</c:v>
                </c:pt>
                <c:pt idx="19">
                  <c:v>252.53637772147005</c:v>
                </c:pt>
                <c:pt idx="20">
                  <c:v>345.17185810429157</c:v>
                </c:pt>
                <c:pt idx="21">
                  <c:v>472.0274124045776</c:v>
                </c:pt>
                <c:pt idx="22">
                  <c:v>628.15011055341358</c:v>
                </c:pt>
                <c:pt idx="23">
                  <c:v>778.29817950000859</c:v>
                </c:pt>
                <c:pt idx="24">
                  <c:v>877.75132744791131</c:v>
                </c:pt>
                <c:pt idx="25">
                  <c:v>994.3201610690603</c:v>
                </c:pt>
                <c:pt idx="26">
                  <c:v>1001.5341585836259</c:v>
                </c:pt>
                <c:pt idx="27">
                  <c:v>1001.5341585836259</c:v>
                </c:pt>
                <c:pt idx="28">
                  <c:v>1001.5341585836259</c:v>
                </c:pt>
                <c:pt idx="29">
                  <c:v>1001.5341585836259</c:v>
                </c:pt>
                <c:pt idx="30">
                  <c:v>1001.5341585836259</c:v>
                </c:pt>
                <c:pt idx="31">
                  <c:v>1001.5341585836259</c:v>
                </c:pt>
                <c:pt idx="32">
                  <c:v>1001.5341585836259</c:v>
                </c:pt>
                <c:pt idx="33">
                  <c:v>1001.5341585836259</c:v>
                </c:pt>
              </c:numCache>
            </c:numRef>
          </c:val>
          <c:smooth val="0"/>
          <c:extLst xmlns:c16r2="http://schemas.microsoft.com/office/drawing/2015/06/chart">
            <c:ext xmlns:c16="http://schemas.microsoft.com/office/drawing/2014/chart" uri="{C3380CC4-5D6E-409C-BE32-E72D297353CC}">
              <c16:uniqueId val="{00000004-F20A-4B95-82EB-9F4FDD201660}"/>
            </c:ext>
          </c:extLst>
        </c:ser>
        <c:ser>
          <c:idx val="5"/>
          <c:order val="5"/>
          <c:tx>
            <c:v>integration</c:v>
          </c:tx>
          <c:spPr>
            <a:ln>
              <a:noFill/>
            </a:ln>
          </c:spPr>
          <c:marker>
            <c:symbol val="none"/>
          </c:marker>
          <c:val>
            <c:numRef>
              <c:f>Sheet5!$P$34:$AW$34</c:f>
              <c:numCache>
                <c:formatCode>General</c:formatCode>
                <c:ptCount val="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1001.53415858363</c:v>
                </c:pt>
              </c:numCache>
            </c:numRef>
          </c:val>
          <c:smooth val="0"/>
          <c:extLst xmlns:c16r2="http://schemas.microsoft.com/office/drawing/2015/06/chart">
            <c:ext xmlns:c16="http://schemas.microsoft.com/office/drawing/2014/chart" uri="{C3380CC4-5D6E-409C-BE32-E72D297353CC}">
              <c16:uniqueId val="{00000005-F20A-4B95-82EB-9F4FDD201660}"/>
            </c:ext>
          </c:extLst>
        </c:ser>
        <c:dLbls>
          <c:showLegendKey val="0"/>
          <c:showVal val="0"/>
          <c:showCatName val="0"/>
          <c:showSerName val="0"/>
          <c:showPercent val="0"/>
          <c:showBubbleSize val="0"/>
        </c:dLbls>
        <c:marker val="1"/>
        <c:smooth val="0"/>
        <c:axId val="56016256"/>
        <c:axId val="56014720"/>
      </c:lineChart>
      <c:catAx>
        <c:axId val="56006912"/>
        <c:scaling>
          <c:orientation val="minMax"/>
        </c:scaling>
        <c:delete val="0"/>
        <c:axPos val="b"/>
        <c:title>
          <c:tx>
            <c:rich>
              <a:bodyPr/>
              <a:lstStyle/>
              <a:p>
                <a:pPr>
                  <a:defRPr sz="1200" b="1"/>
                </a:pPr>
                <a:r>
                  <a:rPr lang="en-AU" sz="1200"/>
                  <a:t>SA3:</a:t>
                </a:r>
                <a:r>
                  <a:rPr lang="en-AU" sz="1200" baseline="0"/>
                  <a:t> Percent distribution of ERP across SA1 scores</a:t>
                </a:r>
                <a:endParaRPr lang="en-AU" sz="1200"/>
              </a:p>
            </c:rich>
          </c:tx>
          <c:layout>
            <c:manualLayout>
              <c:xMode val="edge"/>
              <c:yMode val="edge"/>
              <c:x val="0.17805243861793138"/>
              <c:y val="0.85686805555555567"/>
            </c:manualLayout>
          </c:layout>
          <c:overlay val="0"/>
        </c:title>
        <c:numFmt formatCode="General" sourceLinked="1"/>
        <c:majorTickMark val="out"/>
        <c:minorTickMark val="none"/>
        <c:tickLblPos val="nextTo"/>
        <c:txPr>
          <a:bodyPr rot="-5400000" vert="horz"/>
          <a:lstStyle/>
          <a:p>
            <a:pPr>
              <a:defRPr/>
            </a:pPr>
            <a:endParaRPr lang="en-US"/>
          </a:p>
        </c:txPr>
        <c:crossAx val="56013184"/>
        <c:crossesAt val="0"/>
        <c:auto val="1"/>
        <c:lblAlgn val="ctr"/>
        <c:lblOffset val="100"/>
        <c:noMultiLvlLbl val="0"/>
      </c:catAx>
      <c:valAx>
        <c:axId val="56013184"/>
        <c:scaling>
          <c:orientation val="minMax"/>
        </c:scaling>
        <c:delete val="0"/>
        <c:axPos val="r"/>
        <c:majorGridlines/>
        <c:minorGridlines>
          <c:spPr>
            <a:ln>
              <a:noFill/>
            </a:ln>
          </c:spPr>
        </c:minorGridlines>
        <c:numFmt formatCode="0.00%" sourceLinked="1"/>
        <c:majorTickMark val="out"/>
        <c:minorTickMark val="none"/>
        <c:tickLblPos val="nextTo"/>
        <c:spPr>
          <a:solidFill>
            <a:sysClr val="window" lastClr="FFFFFF">
              <a:lumMod val="85000"/>
            </a:sysClr>
          </a:solidFill>
        </c:spPr>
        <c:txPr>
          <a:bodyPr/>
          <a:lstStyle/>
          <a:p>
            <a:pPr>
              <a:defRPr sz="1600"/>
            </a:pPr>
            <a:endParaRPr lang="en-US"/>
          </a:p>
        </c:txPr>
        <c:crossAx val="56006912"/>
        <c:crosses val="max"/>
        <c:crossBetween val="between"/>
      </c:valAx>
      <c:valAx>
        <c:axId val="56014720"/>
        <c:scaling>
          <c:orientation val="minMax"/>
        </c:scaling>
        <c:delete val="0"/>
        <c:axPos val="l"/>
        <c:numFmt formatCode="General" sourceLinked="1"/>
        <c:majorTickMark val="out"/>
        <c:minorTickMark val="none"/>
        <c:tickLblPos val="nextTo"/>
        <c:spPr>
          <a:solidFill>
            <a:srgbClr val="ED7D31">
              <a:lumMod val="40000"/>
              <a:lumOff val="60000"/>
            </a:srgbClr>
          </a:solidFill>
        </c:spPr>
        <c:txPr>
          <a:bodyPr/>
          <a:lstStyle/>
          <a:p>
            <a:pPr>
              <a:defRPr sz="1600"/>
            </a:pPr>
            <a:endParaRPr lang="en-US"/>
          </a:p>
        </c:txPr>
        <c:crossAx val="56016256"/>
        <c:crosses val="autoZero"/>
        <c:crossBetween val="between"/>
      </c:valAx>
      <c:catAx>
        <c:axId val="56016256"/>
        <c:scaling>
          <c:orientation val="minMax"/>
        </c:scaling>
        <c:delete val="1"/>
        <c:axPos val="b"/>
        <c:numFmt formatCode="General" sourceLinked="1"/>
        <c:majorTickMark val="out"/>
        <c:minorTickMark val="none"/>
        <c:tickLblPos val="nextTo"/>
        <c:crossAx val="56014720"/>
        <c:crosses val="autoZero"/>
        <c:auto val="1"/>
        <c:lblAlgn val="ctr"/>
        <c:lblOffset val="100"/>
        <c:noMultiLvlLbl val="0"/>
      </c:catAx>
      <c:spPr>
        <a:noFill/>
        <a:ln w="12700">
          <a:solidFill>
            <a:srgbClr val="808080"/>
          </a:solidFill>
          <a:prstDash val="solid"/>
        </a:ln>
      </c:spPr>
    </c:plotArea>
    <c:legend>
      <c:legendPos val="b"/>
      <c:layout/>
      <c:overlay val="0"/>
      <c:txPr>
        <a:bodyPr/>
        <a:lstStyle/>
        <a:p>
          <a:pPr>
            <a:defRPr b="0"/>
          </a:pPr>
          <a:endParaRPr lang="en-US"/>
        </a:p>
      </c:txPr>
    </c:legend>
    <c:plotVisOnly val="1"/>
    <c:dispBlanksAs val="gap"/>
    <c:showDLblsOverMax val="0"/>
  </c:chart>
  <c:spPr>
    <a:solidFill>
      <a:srgbClr val="FFFFFF"/>
    </a:solidFill>
    <a:ln w="25400">
      <a:solidFill>
        <a:sysClr val="window" lastClr="FFFFFF">
          <a:lumMod val="50000"/>
        </a:sysClr>
      </a:solidFill>
      <a:prstDash val="solid"/>
    </a:ln>
  </c:spPr>
  <c:txPr>
    <a:bodyPr/>
    <a:lstStyle/>
    <a:p>
      <a:pPr>
        <a:defRPr sz="1025" b="0" i="0" u="none" strike="noStrike" baseline="0">
          <a:solidFill>
            <a:srgbClr val="000000"/>
          </a:solidFill>
          <a:latin typeface="Arial"/>
          <a:ea typeface="Arial"/>
          <a:cs typeface="Arial"/>
        </a:defRPr>
      </a:pPr>
      <a:endParaRPr lang="en-US"/>
    </a:p>
  </c:txPr>
  <c:externalData r:id="rId2">
    <c:autoUpdate val="0"/>
  </c:externalData>
  <c:userShapes r:id="rId3"/>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AU"/>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a:pPr>
            <a:r>
              <a:rPr lang="en-US" sz="1000" dirty="0">
                <a:solidFill>
                  <a:schemeClr val="bg1"/>
                </a:solidFill>
              </a:rPr>
              <a:t>Ku-ring-gai  ERP</a:t>
            </a:r>
          </a:p>
        </c:rich>
      </c:tx>
      <c:layout/>
      <c:overlay val="0"/>
    </c:title>
    <c:autoTitleDeleted val="0"/>
    <c:plotArea>
      <c:layout/>
      <c:barChart>
        <c:barDir val="col"/>
        <c:grouping val="clustered"/>
        <c:varyColors val="0"/>
        <c:ser>
          <c:idx val="0"/>
          <c:order val="0"/>
          <c:spPr>
            <a:solidFill>
              <a:srgbClr val="7030A0"/>
            </a:solidFill>
          </c:spPr>
          <c:invertIfNegative val="0"/>
          <c:val>
            <c:numRef>
              <c:f>Sheet7!$B$12:$K$12</c:f>
              <c:numCache>
                <c:formatCode>General</c:formatCode>
                <c:ptCount val="10"/>
                <c:pt idx="0">
                  <c:v>0</c:v>
                </c:pt>
                <c:pt idx="1">
                  <c:v>0</c:v>
                </c:pt>
                <c:pt idx="2">
                  <c:v>0</c:v>
                </c:pt>
                <c:pt idx="3">
                  <c:v>0</c:v>
                </c:pt>
                <c:pt idx="4">
                  <c:v>521</c:v>
                </c:pt>
                <c:pt idx="5">
                  <c:v>1248</c:v>
                </c:pt>
                <c:pt idx="6">
                  <c:v>2516</c:v>
                </c:pt>
                <c:pt idx="7">
                  <c:v>4472</c:v>
                </c:pt>
                <c:pt idx="8">
                  <c:v>20227</c:v>
                </c:pt>
                <c:pt idx="9">
                  <c:v>90328</c:v>
                </c:pt>
              </c:numCache>
            </c:numRef>
          </c:val>
          <c:extLst xmlns:c16r2="http://schemas.microsoft.com/office/drawing/2015/06/chart">
            <c:ext xmlns:c16="http://schemas.microsoft.com/office/drawing/2014/chart" uri="{C3380CC4-5D6E-409C-BE32-E72D297353CC}">
              <c16:uniqueId val="{00000000-7D6C-4821-B9FC-846816056F5B}"/>
            </c:ext>
          </c:extLst>
        </c:ser>
        <c:dLbls>
          <c:showLegendKey val="0"/>
          <c:showVal val="0"/>
          <c:showCatName val="0"/>
          <c:showSerName val="0"/>
          <c:showPercent val="0"/>
          <c:showBubbleSize val="0"/>
        </c:dLbls>
        <c:gapWidth val="150"/>
        <c:axId val="56734848"/>
        <c:axId val="56736384"/>
      </c:barChart>
      <c:catAx>
        <c:axId val="56734848"/>
        <c:scaling>
          <c:orientation val="minMax"/>
        </c:scaling>
        <c:delete val="0"/>
        <c:axPos val="b"/>
        <c:majorTickMark val="out"/>
        <c:minorTickMark val="none"/>
        <c:tickLblPos val="nextTo"/>
        <c:crossAx val="56736384"/>
        <c:crosses val="autoZero"/>
        <c:auto val="1"/>
        <c:lblAlgn val="ctr"/>
        <c:lblOffset val="100"/>
        <c:noMultiLvlLbl val="0"/>
      </c:catAx>
      <c:valAx>
        <c:axId val="56736384"/>
        <c:scaling>
          <c:orientation val="minMax"/>
        </c:scaling>
        <c:delete val="0"/>
        <c:axPos val="l"/>
        <c:numFmt formatCode="General" sourceLinked="1"/>
        <c:majorTickMark val="out"/>
        <c:minorTickMark val="none"/>
        <c:tickLblPos val="nextTo"/>
        <c:crossAx val="56734848"/>
        <c:crosses val="autoZero"/>
        <c:crossBetween val="between"/>
      </c:valAx>
    </c:plotArea>
    <c:plotVisOnly val="1"/>
    <c:dispBlanksAs val="gap"/>
    <c:showDLblsOverMax val="0"/>
  </c:chart>
  <c:spPr>
    <a:solidFill>
      <a:schemeClr val="bg1"/>
    </a:solidFill>
    <a:ln w="25400">
      <a:solidFill>
        <a:srgbClr val="7030A0"/>
      </a:solidFill>
    </a:ln>
  </c:sp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AU"/>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a:pPr>
            <a:r>
              <a:rPr lang="en-US" sz="1000" dirty="0">
                <a:solidFill>
                  <a:schemeClr val="bg1"/>
                </a:solidFill>
              </a:rPr>
              <a:t>Daly-Tiw-West Arnhem  ERP</a:t>
            </a:r>
          </a:p>
        </c:rich>
      </c:tx>
      <c:layout/>
      <c:overlay val="0"/>
    </c:title>
    <c:autoTitleDeleted val="0"/>
    <c:plotArea>
      <c:layout/>
      <c:barChart>
        <c:barDir val="col"/>
        <c:grouping val="clustered"/>
        <c:varyColors val="0"/>
        <c:ser>
          <c:idx val="0"/>
          <c:order val="0"/>
          <c:spPr>
            <a:solidFill>
              <a:srgbClr val="7030A0"/>
            </a:solidFill>
          </c:spPr>
          <c:invertIfNegative val="0"/>
          <c:val>
            <c:numRef>
              <c:f>Sheet7!$B$9:$K$9</c:f>
              <c:numCache>
                <c:formatCode>General</c:formatCode>
                <c:ptCount val="10"/>
                <c:pt idx="0">
                  <c:v>15303</c:v>
                </c:pt>
                <c:pt idx="1">
                  <c:v>1495</c:v>
                </c:pt>
                <c:pt idx="2">
                  <c:v>438</c:v>
                </c:pt>
                <c:pt idx="3">
                  <c:v>435</c:v>
                </c:pt>
                <c:pt idx="4">
                  <c:v>0</c:v>
                </c:pt>
                <c:pt idx="5">
                  <c:v>0</c:v>
                </c:pt>
                <c:pt idx="6">
                  <c:v>0</c:v>
                </c:pt>
                <c:pt idx="7">
                  <c:v>1084</c:v>
                </c:pt>
                <c:pt idx="8">
                  <c:v>0</c:v>
                </c:pt>
                <c:pt idx="9">
                  <c:v>0</c:v>
                </c:pt>
              </c:numCache>
            </c:numRef>
          </c:val>
          <c:extLst xmlns:c16r2="http://schemas.microsoft.com/office/drawing/2015/06/chart">
            <c:ext xmlns:c16="http://schemas.microsoft.com/office/drawing/2014/chart" uri="{C3380CC4-5D6E-409C-BE32-E72D297353CC}">
              <c16:uniqueId val="{00000000-3406-4944-80A2-97A990F2E1C7}"/>
            </c:ext>
          </c:extLst>
        </c:ser>
        <c:dLbls>
          <c:showLegendKey val="0"/>
          <c:showVal val="0"/>
          <c:showCatName val="0"/>
          <c:showSerName val="0"/>
          <c:showPercent val="0"/>
          <c:showBubbleSize val="0"/>
        </c:dLbls>
        <c:gapWidth val="150"/>
        <c:axId val="56765056"/>
        <c:axId val="56775040"/>
      </c:barChart>
      <c:catAx>
        <c:axId val="56765056"/>
        <c:scaling>
          <c:orientation val="minMax"/>
        </c:scaling>
        <c:delete val="0"/>
        <c:axPos val="b"/>
        <c:majorTickMark val="out"/>
        <c:minorTickMark val="none"/>
        <c:tickLblPos val="nextTo"/>
        <c:crossAx val="56775040"/>
        <c:crosses val="autoZero"/>
        <c:auto val="1"/>
        <c:lblAlgn val="ctr"/>
        <c:lblOffset val="100"/>
        <c:noMultiLvlLbl val="0"/>
      </c:catAx>
      <c:valAx>
        <c:axId val="56775040"/>
        <c:scaling>
          <c:orientation val="minMax"/>
        </c:scaling>
        <c:delete val="0"/>
        <c:axPos val="l"/>
        <c:numFmt formatCode="General" sourceLinked="1"/>
        <c:majorTickMark val="out"/>
        <c:minorTickMark val="none"/>
        <c:tickLblPos val="nextTo"/>
        <c:crossAx val="56765056"/>
        <c:crosses val="autoZero"/>
        <c:crossBetween val="between"/>
      </c:valAx>
    </c:plotArea>
    <c:plotVisOnly val="1"/>
    <c:dispBlanksAs val="gap"/>
    <c:showDLblsOverMax val="0"/>
  </c:chart>
  <c:spPr>
    <a:solidFill>
      <a:schemeClr val="bg1"/>
    </a:solidFill>
    <a:ln w="25400">
      <a:solidFill>
        <a:srgbClr val="7030A0"/>
      </a:solidFill>
    </a:ln>
  </c:sp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AU"/>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a:pPr>
            <a:r>
              <a:rPr lang="en-US" sz="1000" dirty="0">
                <a:solidFill>
                  <a:schemeClr val="bg1"/>
                </a:solidFill>
              </a:rPr>
              <a:t>Tuggeranong ERP</a:t>
            </a:r>
          </a:p>
        </c:rich>
      </c:tx>
      <c:layout/>
      <c:overlay val="0"/>
    </c:title>
    <c:autoTitleDeleted val="0"/>
    <c:plotArea>
      <c:layout/>
      <c:barChart>
        <c:barDir val="col"/>
        <c:grouping val="clustered"/>
        <c:varyColors val="0"/>
        <c:ser>
          <c:idx val="0"/>
          <c:order val="0"/>
          <c:tx>
            <c:v>Tuggeranong</c:v>
          </c:tx>
          <c:spPr>
            <a:solidFill>
              <a:srgbClr val="92D050"/>
            </a:solidFill>
          </c:spPr>
          <c:invertIfNegative val="0"/>
          <c:val>
            <c:numRef>
              <c:f>Sheet1!$B$18:$K$18</c:f>
              <c:numCache>
                <c:formatCode>General</c:formatCode>
                <c:ptCount val="10"/>
                <c:pt idx="0">
                  <c:v>0</c:v>
                </c:pt>
                <c:pt idx="1">
                  <c:v>1167</c:v>
                </c:pt>
                <c:pt idx="2">
                  <c:v>1603</c:v>
                </c:pt>
                <c:pt idx="3">
                  <c:v>3822</c:v>
                </c:pt>
                <c:pt idx="4">
                  <c:v>4977</c:v>
                </c:pt>
                <c:pt idx="5">
                  <c:v>12050</c:v>
                </c:pt>
                <c:pt idx="6">
                  <c:v>13372</c:v>
                </c:pt>
                <c:pt idx="7">
                  <c:v>12020</c:v>
                </c:pt>
                <c:pt idx="8">
                  <c:v>18969</c:v>
                </c:pt>
                <c:pt idx="9">
                  <c:v>19938</c:v>
                </c:pt>
              </c:numCache>
            </c:numRef>
          </c:val>
          <c:extLst xmlns:c16r2="http://schemas.microsoft.com/office/drawing/2015/06/chart">
            <c:ext xmlns:c16="http://schemas.microsoft.com/office/drawing/2014/chart" uri="{C3380CC4-5D6E-409C-BE32-E72D297353CC}">
              <c16:uniqueId val="{00000000-2166-4D28-A8A6-91347A700AAE}"/>
            </c:ext>
          </c:extLst>
        </c:ser>
        <c:dLbls>
          <c:showLegendKey val="0"/>
          <c:showVal val="0"/>
          <c:showCatName val="0"/>
          <c:showSerName val="0"/>
          <c:showPercent val="0"/>
          <c:showBubbleSize val="0"/>
        </c:dLbls>
        <c:gapWidth val="150"/>
        <c:axId val="56783232"/>
        <c:axId val="56784768"/>
      </c:barChart>
      <c:catAx>
        <c:axId val="56783232"/>
        <c:scaling>
          <c:orientation val="minMax"/>
        </c:scaling>
        <c:delete val="0"/>
        <c:axPos val="b"/>
        <c:majorTickMark val="out"/>
        <c:minorTickMark val="none"/>
        <c:tickLblPos val="nextTo"/>
        <c:crossAx val="56784768"/>
        <c:crosses val="autoZero"/>
        <c:auto val="1"/>
        <c:lblAlgn val="ctr"/>
        <c:lblOffset val="100"/>
        <c:noMultiLvlLbl val="0"/>
      </c:catAx>
      <c:valAx>
        <c:axId val="56784768"/>
        <c:scaling>
          <c:orientation val="minMax"/>
          <c:max val="40000"/>
        </c:scaling>
        <c:delete val="0"/>
        <c:axPos val="l"/>
        <c:numFmt formatCode="General" sourceLinked="1"/>
        <c:majorTickMark val="out"/>
        <c:minorTickMark val="none"/>
        <c:tickLblPos val="nextTo"/>
        <c:crossAx val="56783232"/>
        <c:crosses val="autoZero"/>
        <c:crossBetween val="between"/>
      </c:valAx>
      <c:spPr>
        <a:noFill/>
        <a:ln w="25400">
          <a:noFill/>
        </a:ln>
      </c:spPr>
    </c:plotArea>
    <c:plotVisOnly val="1"/>
    <c:dispBlanksAs val="gap"/>
    <c:showDLblsOverMax val="0"/>
  </c:chart>
  <c:spPr>
    <a:solidFill>
      <a:schemeClr val="bg1"/>
    </a:solidFill>
    <a:ln w="25400">
      <a:solidFill>
        <a:srgbClr val="00B050"/>
      </a:solidFill>
    </a:ln>
  </c:sp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AU"/>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a:pPr>
            <a:r>
              <a:rPr lang="en-US" sz="1000" dirty="0" err="1">
                <a:solidFill>
                  <a:schemeClr val="bg1"/>
                </a:solidFill>
              </a:rPr>
              <a:t>Wagga</a:t>
            </a:r>
            <a:r>
              <a:rPr lang="en-US" sz="1000" dirty="0">
                <a:solidFill>
                  <a:schemeClr val="bg1"/>
                </a:solidFill>
              </a:rPr>
              <a:t> </a:t>
            </a:r>
            <a:r>
              <a:rPr lang="en-US" sz="1000" dirty="0" err="1">
                <a:solidFill>
                  <a:schemeClr val="bg1"/>
                </a:solidFill>
              </a:rPr>
              <a:t>Wagga</a:t>
            </a:r>
            <a:r>
              <a:rPr lang="en-US" sz="1000" dirty="0">
                <a:solidFill>
                  <a:schemeClr val="bg1"/>
                </a:solidFill>
              </a:rPr>
              <a:t>  ERP</a:t>
            </a:r>
          </a:p>
        </c:rich>
      </c:tx>
      <c:layout>
        <c:manualLayout>
          <c:xMode val="edge"/>
          <c:yMode val="edge"/>
          <c:x val="0.2245813492063492"/>
          <c:y val="0"/>
        </c:manualLayout>
      </c:layout>
      <c:overlay val="0"/>
    </c:title>
    <c:autoTitleDeleted val="0"/>
    <c:plotArea>
      <c:layout/>
      <c:barChart>
        <c:barDir val="col"/>
        <c:grouping val="clustered"/>
        <c:varyColors val="0"/>
        <c:ser>
          <c:idx val="0"/>
          <c:order val="0"/>
          <c:spPr>
            <a:solidFill>
              <a:srgbClr val="FF0000"/>
            </a:solidFill>
          </c:spPr>
          <c:invertIfNegative val="0"/>
          <c:val>
            <c:numRef>
              <c:f>Sheet7!$B$29:$K$29</c:f>
              <c:numCache>
                <c:formatCode>General</c:formatCode>
                <c:ptCount val="10"/>
                <c:pt idx="0">
                  <c:v>10275</c:v>
                </c:pt>
                <c:pt idx="1">
                  <c:v>12292</c:v>
                </c:pt>
                <c:pt idx="2">
                  <c:v>10301</c:v>
                </c:pt>
                <c:pt idx="3">
                  <c:v>9983</c:v>
                </c:pt>
                <c:pt idx="4">
                  <c:v>8304</c:v>
                </c:pt>
                <c:pt idx="5">
                  <c:v>8183</c:v>
                </c:pt>
                <c:pt idx="6">
                  <c:v>8311</c:v>
                </c:pt>
                <c:pt idx="7">
                  <c:v>8441</c:v>
                </c:pt>
                <c:pt idx="8">
                  <c:v>7587</c:v>
                </c:pt>
                <c:pt idx="9">
                  <c:v>7374</c:v>
                </c:pt>
              </c:numCache>
            </c:numRef>
          </c:val>
          <c:extLst xmlns:c16r2="http://schemas.microsoft.com/office/drawing/2015/06/chart">
            <c:ext xmlns:c16="http://schemas.microsoft.com/office/drawing/2014/chart" uri="{C3380CC4-5D6E-409C-BE32-E72D297353CC}">
              <c16:uniqueId val="{00000000-261A-4800-A0E6-ED0657DCB9C9}"/>
            </c:ext>
          </c:extLst>
        </c:ser>
        <c:dLbls>
          <c:showLegendKey val="0"/>
          <c:showVal val="0"/>
          <c:showCatName val="0"/>
          <c:showSerName val="0"/>
          <c:showPercent val="0"/>
          <c:showBubbleSize val="0"/>
        </c:dLbls>
        <c:gapWidth val="150"/>
        <c:axId val="56817536"/>
        <c:axId val="56819072"/>
      </c:barChart>
      <c:catAx>
        <c:axId val="56817536"/>
        <c:scaling>
          <c:orientation val="minMax"/>
        </c:scaling>
        <c:delete val="0"/>
        <c:axPos val="b"/>
        <c:majorTickMark val="out"/>
        <c:minorTickMark val="none"/>
        <c:tickLblPos val="nextTo"/>
        <c:crossAx val="56819072"/>
        <c:crosses val="autoZero"/>
        <c:auto val="1"/>
        <c:lblAlgn val="ctr"/>
        <c:lblOffset val="100"/>
        <c:noMultiLvlLbl val="0"/>
      </c:catAx>
      <c:valAx>
        <c:axId val="56819072"/>
        <c:scaling>
          <c:orientation val="minMax"/>
        </c:scaling>
        <c:delete val="0"/>
        <c:axPos val="l"/>
        <c:numFmt formatCode="General" sourceLinked="1"/>
        <c:majorTickMark val="out"/>
        <c:minorTickMark val="none"/>
        <c:tickLblPos val="nextTo"/>
        <c:crossAx val="56817536"/>
        <c:crosses val="autoZero"/>
        <c:crossBetween val="between"/>
      </c:valAx>
      <c:spPr>
        <a:solidFill>
          <a:schemeClr val="bg1"/>
        </a:solidFill>
      </c:spPr>
    </c:plotArea>
    <c:plotVisOnly val="1"/>
    <c:dispBlanksAs val="gap"/>
    <c:showDLblsOverMax val="0"/>
  </c:chart>
  <c:spPr>
    <a:solidFill>
      <a:schemeClr val="bg1"/>
    </a:solidFill>
    <a:ln w="25400">
      <a:solidFill>
        <a:srgbClr val="FF0000"/>
      </a:solidFill>
    </a:ln>
  </c:sp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AU"/>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a:pPr>
            <a:r>
              <a:rPr lang="en-US" sz="1000" dirty="0">
                <a:solidFill>
                  <a:schemeClr val="bg1"/>
                </a:solidFill>
              </a:rPr>
              <a:t>Lord</a:t>
            </a:r>
            <a:r>
              <a:rPr lang="en-US" sz="1000" baseline="0" dirty="0">
                <a:solidFill>
                  <a:schemeClr val="bg1"/>
                </a:solidFill>
              </a:rPr>
              <a:t> Howe Island ERP</a:t>
            </a:r>
            <a:endParaRPr lang="en-US" sz="1000" dirty="0">
              <a:solidFill>
                <a:schemeClr val="bg1"/>
              </a:solidFill>
            </a:endParaRPr>
          </a:p>
        </c:rich>
      </c:tx>
      <c:layout>
        <c:manualLayout>
          <c:xMode val="edge"/>
          <c:yMode val="edge"/>
          <c:x val="0.2551215277777778"/>
          <c:y val="2.3089646464646459E-2"/>
        </c:manualLayout>
      </c:layout>
      <c:overlay val="0"/>
    </c:title>
    <c:autoTitleDeleted val="0"/>
    <c:plotArea>
      <c:layout/>
      <c:barChart>
        <c:barDir val="col"/>
        <c:grouping val="clustered"/>
        <c:varyColors val="0"/>
        <c:ser>
          <c:idx val="0"/>
          <c:order val="0"/>
          <c:tx>
            <c:v>ERP</c:v>
          </c:tx>
          <c:spPr>
            <a:solidFill>
              <a:srgbClr val="7030A0"/>
            </a:solidFill>
          </c:spPr>
          <c:invertIfNegative val="0"/>
          <c:val>
            <c:numRef>
              <c:f>Sheet7!$B$6:$K$6</c:f>
              <c:numCache>
                <c:formatCode>General</c:formatCode>
                <c:ptCount val="10"/>
                <c:pt idx="0">
                  <c:v>0</c:v>
                </c:pt>
                <c:pt idx="1">
                  <c:v>0</c:v>
                </c:pt>
                <c:pt idx="2">
                  <c:v>0</c:v>
                </c:pt>
                <c:pt idx="3">
                  <c:v>0</c:v>
                </c:pt>
                <c:pt idx="4">
                  <c:v>0</c:v>
                </c:pt>
                <c:pt idx="5">
                  <c:v>393</c:v>
                </c:pt>
                <c:pt idx="6">
                  <c:v>0</c:v>
                </c:pt>
                <c:pt idx="7">
                  <c:v>0</c:v>
                </c:pt>
                <c:pt idx="8">
                  <c:v>0</c:v>
                </c:pt>
                <c:pt idx="9">
                  <c:v>0</c:v>
                </c:pt>
              </c:numCache>
            </c:numRef>
          </c:val>
          <c:extLst xmlns:c16r2="http://schemas.microsoft.com/office/drawing/2015/06/chart">
            <c:ext xmlns:c16="http://schemas.microsoft.com/office/drawing/2014/chart" uri="{C3380CC4-5D6E-409C-BE32-E72D297353CC}">
              <c16:uniqueId val="{00000000-CF35-4885-B2C3-E28176CE7E29}"/>
            </c:ext>
          </c:extLst>
        </c:ser>
        <c:dLbls>
          <c:showLegendKey val="0"/>
          <c:showVal val="0"/>
          <c:showCatName val="0"/>
          <c:showSerName val="0"/>
          <c:showPercent val="0"/>
          <c:showBubbleSize val="0"/>
        </c:dLbls>
        <c:gapWidth val="150"/>
        <c:axId val="56638848"/>
        <c:axId val="56665216"/>
      </c:barChart>
      <c:catAx>
        <c:axId val="56638848"/>
        <c:scaling>
          <c:orientation val="minMax"/>
        </c:scaling>
        <c:delete val="0"/>
        <c:axPos val="b"/>
        <c:majorTickMark val="out"/>
        <c:minorTickMark val="none"/>
        <c:tickLblPos val="nextTo"/>
        <c:crossAx val="56665216"/>
        <c:crosses val="autoZero"/>
        <c:auto val="1"/>
        <c:lblAlgn val="ctr"/>
        <c:lblOffset val="100"/>
        <c:noMultiLvlLbl val="0"/>
      </c:catAx>
      <c:valAx>
        <c:axId val="56665216"/>
        <c:scaling>
          <c:orientation val="minMax"/>
          <c:max val="400"/>
        </c:scaling>
        <c:delete val="0"/>
        <c:axPos val="l"/>
        <c:majorGridlines>
          <c:spPr>
            <a:ln>
              <a:noFill/>
            </a:ln>
          </c:spPr>
        </c:majorGridlines>
        <c:numFmt formatCode="General" sourceLinked="1"/>
        <c:majorTickMark val="out"/>
        <c:minorTickMark val="none"/>
        <c:tickLblPos val="nextTo"/>
        <c:crossAx val="56638848"/>
        <c:crosses val="autoZero"/>
        <c:crossBetween val="between"/>
      </c:valAx>
    </c:plotArea>
    <c:plotVisOnly val="1"/>
    <c:dispBlanksAs val="gap"/>
    <c:showDLblsOverMax val="0"/>
  </c:chart>
  <c:spPr>
    <a:solidFill>
      <a:schemeClr val="bg1"/>
    </a:solidFill>
    <a:ln w="25400">
      <a:solidFill>
        <a:srgbClr val="7030A0"/>
      </a:solidFill>
    </a:ln>
  </c:sp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AU"/>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a:pPr>
            <a:r>
              <a:rPr lang="en-US" dirty="0">
                <a:solidFill>
                  <a:schemeClr val="bg1"/>
                </a:solidFill>
              </a:rPr>
              <a:t>a</a:t>
            </a:r>
          </a:p>
        </c:rich>
      </c:tx>
      <c:layout/>
      <c:overlay val="0"/>
    </c:title>
    <c:autoTitleDeleted val="0"/>
    <c:plotArea>
      <c:layout/>
      <c:barChart>
        <c:barDir val="col"/>
        <c:grouping val="clustered"/>
        <c:varyColors val="0"/>
        <c:ser>
          <c:idx val="0"/>
          <c:order val="0"/>
          <c:tx>
            <c:v>Brimbank ERP</c:v>
          </c:tx>
          <c:spPr>
            <a:solidFill>
              <a:srgbClr val="92D050"/>
            </a:solidFill>
          </c:spPr>
          <c:invertIfNegative val="0"/>
          <c:val>
            <c:numRef>
              <c:f>Sheet3!$B$42:$K$42</c:f>
              <c:numCache>
                <c:formatCode>General</c:formatCode>
                <c:ptCount val="10"/>
                <c:pt idx="0">
                  <c:v>71256</c:v>
                </c:pt>
                <c:pt idx="1">
                  <c:v>35841</c:v>
                </c:pt>
                <c:pt idx="2">
                  <c:v>20799</c:v>
                </c:pt>
                <c:pt idx="3">
                  <c:v>13795</c:v>
                </c:pt>
                <c:pt idx="4">
                  <c:v>11012</c:v>
                </c:pt>
                <c:pt idx="5">
                  <c:v>14159</c:v>
                </c:pt>
                <c:pt idx="6">
                  <c:v>8206</c:v>
                </c:pt>
                <c:pt idx="7">
                  <c:v>8759</c:v>
                </c:pt>
                <c:pt idx="8">
                  <c:v>2993</c:v>
                </c:pt>
                <c:pt idx="9">
                  <c:v>0</c:v>
                </c:pt>
              </c:numCache>
            </c:numRef>
          </c:val>
          <c:extLst xmlns:c16r2="http://schemas.microsoft.com/office/drawing/2015/06/chart">
            <c:ext xmlns:c16="http://schemas.microsoft.com/office/drawing/2014/chart" uri="{C3380CC4-5D6E-409C-BE32-E72D297353CC}">
              <c16:uniqueId val="{00000000-E76F-4F4F-84CE-D523922897A5}"/>
            </c:ext>
          </c:extLst>
        </c:ser>
        <c:dLbls>
          <c:showLegendKey val="0"/>
          <c:showVal val="0"/>
          <c:showCatName val="0"/>
          <c:showSerName val="0"/>
          <c:showPercent val="0"/>
          <c:showBubbleSize val="0"/>
        </c:dLbls>
        <c:gapWidth val="150"/>
        <c:axId val="57615488"/>
        <c:axId val="57617024"/>
      </c:barChart>
      <c:catAx>
        <c:axId val="57615488"/>
        <c:scaling>
          <c:orientation val="minMax"/>
        </c:scaling>
        <c:delete val="0"/>
        <c:axPos val="b"/>
        <c:majorTickMark val="out"/>
        <c:minorTickMark val="none"/>
        <c:tickLblPos val="nextTo"/>
        <c:crossAx val="57617024"/>
        <c:crosses val="autoZero"/>
        <c:auto val="1"/>
        <c:lblAlgn val="ctr"/>
        <c:lblOffset val="100"/>
        <c:noMultiLvlLbl val="0"/>
      </c:catAx>
      <c:valAx>
        <c:axId val="57617024"/>
        <c:scaling>
          <c:orientation val="minMax"/>
        </c:scaling>
        <c:delete val="0"/>
        <c:axPos val="l"/>
        <c:numFmt formatCode="General" sourceLinked="1"/>
        <c:majorTickMark val="out"/>
        <c:minorTickMark val="none"/>
        <c:tickLblPos val="nextTo"/>
        <c:crossAx val="57615488"/>
        <c:crosses val="autoZero"/>
        <c:crossBetween val="between"/>
      </c:valAx>
    </c:plotArea>
    <c:plotVisOnly val="1"/>
    <c:dispBlanksAs val="gap"/>
    <c:showDLblsOverMax val="0"/>
  </c:chart>
  <c:spPr>
    <a:solidFill>
      <a:schemeClr val="bg1"/>
    </a:solidFill>
    <a:ln w="25400">
      <a:solidFill>
        <a:srgbClr val="00B050"/>
      </a:solidFill>
    </a:ln>
  </c:sp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AU"/>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a:pPr>
            <a:r>
              <a:rPr lang="en-US" sz="1000" dirty="0">
                <a:solidFill>
                  <a:schemeClr val="bg1"/>
                </a:solidFill>
              </a:rPr>
              <a:t>Lake Macquarie East ERP</a:t>
            </a:r>
          </a:p>
        </c:rich>
      </c:tx>
      <c:layout>
        <c:manualLayout>
          <c:xMode val="edge"/>
          <c:yMode val="edge"/>
          <c:x val="0.22483333333333333"/>
          <c:y val="0"/>
        </c:manualLayout>
      </c:layout>
      <c:overlay val="0"/>
    </c:title>
    <c:autoTitleDeleted val="0"/>
    <c:plotArea>
      <c:layout/>
      <c:barChart>
        <c:barDir val="col"/>
        <c:grouping val="clustered"/>
        <c:varyColors val="0"/>
        <c:ser>
          <c:idx val="0"/>
          <c:order val="0"/>
          <c:spPr>
            <a:solidFill>
              <a:srgbClr val="FF0000"/>
            </a:solidFill>
          </c:spPr>
          <c:invertIfNegative val="0"/>
          <c:val>
            <c:numRef>
              <c:f>Sheet7!$B$21:$K$21</c:f>
              <c:numCache>
                <c:formatCode>General</c:formatCode>
                <c:ptCount val="10"/>
                <c:pt idx="0">
                  <c:v>11710</c:v>
                </c:pt>
                <c:pt idx="1">
                  <c:v>12079</c:v>
                </c:pt>
                <c:pt idx="2">
                  <c:v>9034</c:v>
                </c:pt>
                <c:pt idx="3">
                  <c:v>13251</c:v>
                </c:pt>
                <c:pt idx="4">
                  <c:v>11915</c:v>
                </c:pt>
                <c:pt idx="5">
                  <c:v>13909</c:v>
                </c:pt>
                <c:pt idx="6">
                  <c:v>15923</c:v>
                </c:pt>
                <c:pt idx="7">
                  <c:v>13675</c:v>
                </c:pt>
                <c:pt idx="8">
                  <c:v>11076</c:v>
                </c:pt>
                <c:pt idx="9">
                  <c:v>11350</c:v>
                </c:pt>
              </c:numCache>
            </c:numRef>
          </c:val>
          <c:extLst xmlns:c16r2="http://schemas.microsoft.com/office/drawing/2015/06/chart">
            <c:ext xmlns:c16="http://schemas.microsoft.com/office/drawing/2014/chart" uri="{C3380CC4-5D6E-409C-BE32-E72D297353CC}">
              <c16:uniqueId val="{00000000-7E90-44CB-9405-4A4E9661E00A}"/>
            </c:ext>
          </c:extLst>
        </c:ser>
        <c:dLbls>
          <c:showLegendKey val="0"/>
          <c:showVal val="0"/>
          <c:showCatName val="0"/>
          <c:showSerName val="0"/>
          <c:showPercent val="0"/>
          <c:showBubbleSize val="0"/>
        </c:dLbls>
        <c:gapWidth val="150"/>
        <c:axId val="57633408"/>
        <c:axId val="57659776"/>
      </c:barChart>
      <c:catAx>
        <c:axId val="57633408"/>
        <c:scaling>
          <c:orientation val="minMax"/>
        </c:scaling>
        <c:delete val="0"/>
        <c:axPos val="b"/>
        <c:majorTickMark val="out"/>
        <c:minorTickMark val="none"/>
        <c:tickLblPos val="nextTo"/>
        <c:crossAx val="57659776"/>
        <c:crosses val="autoZero"/>
        <c:auto val="1"/>
        <c:lblAlgn val="ctr"/>
        <c:lblOffset val="100"/>
        <c:noMultiLvlLbl val="0"/>
      </c:catAx>
      <c:valAx>
        <c:axId val="57659776"/>
        <c:scaling>
          <c:orientation val="minMax"/>
        </c:scaling>
        <c:delete val="0"/>
        <c:axPos val="l"/>
        <c:numFmt formatCode="General" sourceLinked="1"/>
        <c:majorTickMark val="out"/>
        <c:minorTickMark val="none"/>
        <c:tickLblPos val="nextTo"/>
        <c:crossAx val="57633408"/>
        <c:crosses val="autoZero"/>
        <c:crossBetween val="between"/>
      </c:valAx>
    </c:plotArea>
    <c:plotVisOnly val="1"/>
    <c:dispBlanksAs val="gap"/>
    <c:showDLblsOverMax val="0"/>
  </c:chart>
  <c:spPr>
    <a:solidFill>
      <a:schemeClr val="bg1"/>
    </a:solidFill>
    <a:ln w="25400">
      <a:solidFill>
        <a:srgbClr val="FF0000"/>
      </a:solidFill>
    </a:ln>
  </c:sp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AU"/>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a:pPr>
            <a:r>
              <a:rPr lang="en-US" sz="1000" dirty="0">
                <a:solidFill>
                  <a:schemeClr val="bg1"/>
                </a:solidFill>
              </a:rPr>
              <a:t>Alice Springs ERP</a:t>
            </a:r>
          </a:p>
        </c:rich>
      </c:tx>
      <c:layout/>
      <c:overlay val="0"/>
    </c:title>
    <c:autoTitleDeleted val="0"/>
    <c:plotArea>
      <c:layout/>
      <c:barChart>
        <c:barDir val="col"/>
        <c:grouping val="clustered"/>
        <c:varyColors val="0"/>
        <c:ser>
          <c:idx val="0"/>
          <c:order val="0"/>
          <c:tx>
            <c:v>Alice Springs</c:v>
          </c:tx>
          <c:spPr>
            <a:solidFill>
              <a:schemeClr val="accent6"/>
            </a:solidFill>
          </c:spPr>
          <c:invertIfNegative val="0"/>
          <c:val>
            <c:numRef>
              <c:f>Sheet3!$B$43:$K$43</c:f>
              <c:numCache>
                <c:formatCode>General</c:formatCode>
                <c:ptCount val="10"/>
                <c:pt idx="0">
                  <c:v>11034</c:v>
                </c:pt>
                <c:pt idx="1">
                  <c:v>2288</c:v>
                </c:pt>
                <c:pt idx="2">
                  <c:v>2549</c:v>
                </c:pt>
                <c:pt idx="3">
                  <c:v>3883</c:v>
                </c:pt>
                <c:pt idx="4">
                  <c:v>6116</c:v>
                </c:pt>
                <c:pt idx="5">
                  <c:v>3569</c:v>
                </c:pt>
                <c:pt idx="6">
                  <c:v>4055</c:v>
                </c:pt>
                <c:pt idx="7">
                  <c:v>2492</c:v>
                </c:pt>
                <c:pt idx="8">
                  <c:v>1436</c:v>
                </c:pt>
                <c:pt idx="9">
                  <c:v>2308</c:v>
                </c:pt>
              </c:numCache>
            </c:numRef>
          </c:val>
          <c:extLst xmlns:c16r2="http://schemas.microsoft.com/office/drawing/2015/06/chart">
            <c:ext xmlns:c16="http://schemas.microsoft.com/office/drawing/2014/chart" uri="{C3380CC4-5D6E-409C-BE32-E72D297353CC}">
              <c16:uniqueId val="{00000000-7A72-46C3-88D8-DA79FB8246F5}"/>
            </c:ext>
          </c:extLst>
        </c:ser>
        <c:dLbls>
          <c:showLegendKey val="0"/>
          <c:showVal val="0"/>
          <c:showCatName val="0"/>
          <c:showSerName val="0"/>
          <c:showPercent val="0"/>
          <c:showBubbleSize val="0"/>
        </c:dLbls>
        <c:gapWidth val="150"/>
        <c:axId val="57684352"/>
        <c:axId val="57685888"/>
      </c:barChart>
      <c:catAx>
        <c:axId val="57684352"/>
        <c:scaling>
          <c:orientation val="minMax"/>
        </c:scaling>
        <c:delete val="0"/>
        <c:axPos val="b"/>
        <c:majorTickMark val="out"/>
        <c:minorTickMark val="none"/>
        <c:tickLblPos val="nextTo"/>
        <c:crossAx val="57685888"/>
        <c:crosses val="autoZero"/>
        <c:auto val="1"/>
        <c:lblAlgn val="ctr"/>
        <c:lblOffset val="100"/>
        <c:noMultiLvlLbl val="0"/>
      </c:catAx>
      <c:valAx>
        <c:axId val="57685888"/>
        <c:scaling>
          <c:orientation val="minMax"/>
        </c:scaling>
        <c:delete val="0"/>
        <c:axPos val="l"/>
        <c:numFmt formatCode="General" sourceLinked="1"/>
        <c:majorTickMark val="out"/>
        <c:minorTickMark val="none"/>
        <c:tickLblPos val="nextTo"/>
        <c:crossAx val="57684352"/>
        <c:crosses val="autoZero"/>
        <c:crossBetween val="between"/>
      </c:valAx>
    </c:plotArea>
    <c:plotVisOnly val="1"/>
    <c:dispBlanksAs val="gap"/>
    <c:showDLblsOverMax val="0"/>
  </c:chart>
  <c:spPr>
    <a:solidFill>
      <a:schemeClr val="bg1"/>
    </a:solidFill>
    <a:ln w="25400">
      <a:solidFill>
        <a:schemeClr val="accent6"/>
      </a:solidFill>
    </a:ln>
  </c:sp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AU"/>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0" baseline="0">
                <a:solidFill>
                  <a:srgbClr val="FF0000"/>
                </a:solidFill>
                <a:latin typeface="+mn-lt"/>
                <a:ea typeface="+mn-ea"/>
                <a:cs typeface="+mn-cs"/>
              </a:defRPr>
            </a:pPr>
            <a:r>
              <a:rPr lang="en-US"/>
              <a:t>SEIFA</a:t>
            </a:r>
            <a:r>
              <a:rPr lang="en-US" baseline="0"/>
              <a:t> DISTRIBUTIONS</a:t>
            </a:r>
            <a:endParaRPr lang="en-US"/>
          </a:p>
        </c:rich>
      </c:tx>
      <c:layout/>
      <c:overlay val="0"/>
      <c:spPr>
        <a:noFill/>
        <a:ln>
          <a:noFill/>
        </a:ln>
        <a:effectLst/>
      </c:spPr>
    </c:title>
    <c:autoTitleDeleted val="0"/>
    <c:plotArea>
      <c:layout/>
      <c:barChart>
        <c:barDir val="col"/>
        <c:grouping val="clustered"/>
        <c:varyColors val="0"/>
        <c:ser>
          <c:idx val="0"/>
          <c:order val="0"/>
          <c:tx>
            <c:v>Auburn</c:v>
          </c:tx>
          <c:spPr>
            <a:solidFill>
              <a:srgbClr val="FF0000"/>
            </a:solidFill>
            <a:ln w="12700">
              <a:solidFill>
                <a:schemeClr val="tx1"/>
              </a:solidFill>
            </a:ln>
            <a:effectLst/>
          </c:spPr>
          <c:invertIfNegative val="0"/>
          <c:val>
            <c:numRef>
              <c:f>Sheet1!$B$9:$K$9</c:f>
              <c:numCache>
                <c:formatCode>General</c:formatCode>
                <c:ptCount val="10"/>
                <c:pt idx="0">
                  <c:v>0.34873551490416149</c:v>
                </c:pt>
                <c:pt idx="1">
                  <c:v>0.27100794402740325</c:v>
                </c:pt>
                <c:pt idx="2">
                  <c:v>0.13207249228676238</c:v>
                </c:pt>
                <c:pt idx="3">
                  <c:v>7.1362631489444397E-2</c:v>
                </c:pt>
                <c:pt idx="4">
                  <c:v>7.713237616305906E-3</c:v>
                </c:pt>
                <c:pt idx="5">
                  <c:v>4.5672084153244421E-3</c:v>
                </c:pt>
                <c:pt idx="6">
                  <c:v>3.7132862036294734E-2</c:v>
                </c:pt>
                <c:pt idx="7">
                  <c:v>3.6440492675460972E-3</c:v>
                </c:pt>
                <c:pt idx="8">
                  <c:v>4.6000048587323566E-2</c:v>
                </c:pt>
                <c:pt idx="9">
                  <c:v>7.7764011369433714E-2</c:v>
                </c:pt>
              </c:numCache>
            </c:numRef>
          </c:val>
          <c:extLst xmlns:c16r2="http://schemas.microsoft.com/office/drawing/2015/06/chart">
            <c:ext xmlns:c16="http://schemas.microsoft.com/office/drawing/2014/chart" uri="{C3380CC4-5D6E-409C-BE32-E72D297353CC}">
              <c16:uniqueId val="{00000000-6664-46D4-8A9D-9586CA59D71A}"/>
            </c:ext>
          </c:extLst>
        </c:ser>
        <c:ser>
          <c:idx val="1"/>
          <c:order val="1"/>
          <c:tx>
            <c:v>Bourke-Cobar-Coonamble</c:v>
          </c:tx>
          <c:spPr>
            <a:solidFill>
              <a:srgbClr val="FAC090"/>
            </a:solidFill>
            <a:ln w="12700">
              <a:solidFill>
                <a:schemeClr val="tx1"/>
              </a:solidFill>
            </a:ln>
            <a:effectLst/>
          </c:spPr>
          <c:invertIfNegative val="0"/>
          <c:val>
            <c:numRef>
              <c:f>Sheet1!$B$10:$K$10</c:f>
              <c:numCache>
                <c:formatCode>General</c:formatCode>
                <c:ptCount val="10"/>
                <c:pt idx="0">
                  <c:v>0.2890090211845795</c:v>
                </c:pt>
                <c:pt idx="1">
                  <c:v>0.30342264418691084</c:v>
                </c:pt>
                <c:pt idx="2">
                  <c:v>0.15636044193668278</c:v>
                </c:pt>
                <c:pt idx="3">
                  <c:v>6.2432003243571982E-2</c:v>
                </c:pt>
                <c:pt idx="4">
                  <c:v>7.7156468561002806E-2</c:v>
                </c:pt>
                <c:pt idx="5">
                  <c:v>4.3193566915565765E-2</c:v>
                </c:pt>
                <c:pt idx="6">
                  <c:v>3.5253572997263234E-2</c:v>
                </c:pt>
                <c:pt idx="7">
                  <c:v>1.2899956076629387E-2</c:v>
                </c:pt>
                <c:pt idx="8">
                  <c:v>3.3111463999729702E-3</c:v>
                </c:pt>
                <c:pt idx="9">
                  <c:v>1.6961178497820726E-2</c:v>
                </c:pt>
              </c:numCache>
            </c:numRef>
          </c:val>
          <c:extLst xmlns:c16r2="http://schemas.microsoft.com/office/drawing/2015/06/chart">
            <c:ext xmlns:c16="http://schemas.microsoft.com/office/drawing/2014/chart" uri="{C3380CC4-5D6E-409C-BE32-E72D297353CC}">
              <c16:uniqueId val="{00000001-6664-46D4-8A9D-9586CA59D71A}"/>
            </c:ext>
          </c:extLst>
        </c:ser>
        <c:ser>
          <c:idx val="2"/>
          <c:order val="2"/>
          <c:tx>
            <c:v>Merrylands-G</c:v>
          </c:tx>
          <c:spPr>
            <a:solidFill>
              <a:srgbClr val="00B0F0"/>
            </a:solidFill>
            <a:ln>
              <a:solidFill>
                <a:sysClr val="windowText" lastClr="000000"/>
              </a:solidFill>
            </a:ln>
            <a:effectLst/>
          </c:spPr>
          <c:invertIfNegative val="0"/>
          <c:val>
            <c:numRef>
              <c:f>Sheet1!$B$11:$K$11</c:f>
              <c:numCache>
                <c:formatCode>General</c:formatCode>
                <c:ptCount val="10"/>
                <c:pt idx="0">
                  <c:v>0.36242040616404808</c:v>
                </c:pt>
                <c:pt idx="1">
                  <c:v>0.20564409781093404</c:v>
                </c:pt>
                <c:pt idx="2">
                  <c:v>0.1605440639011341</c:v>
                </c:pt>
                <c:pt idx="3">
                  <c:v>7.3471233186390872E-2</c:v>
                </c:pt>
                <c:pt idx="4">
                  <c:v>2.4188990618288685E-2</c:v>
                </c:pt>
                <c:pt idx="5">
                  <c:v>4.1746731472062093E-2</c:v>
                </c:pt>
                <c:pt idx="6">
                  <c:v>5.7382916996345276E-2</c:v>
                </c:pt>
                <c:pt idx="7">
                  <c:v>5.2974643005161824E-2</c:v>
                </c:pt>
                <c:pt idx="8">
                  <c:v>2.1626916845635055E-2</c:v>
                </c:pt>
                <c:pt idx="9">
                  <c:v>0</c:v>
                </c:pt>
              </c:numCache>
            </c:numRef>
          </c:val>
          <c:extLst xmlns:c16r2="http://schemas.microsoft.com/office/drawing/2015/06/chart">
            <c:ext xmlns:c16="http://schemas.microsoft.com/office/drawing/2014/chart" uri="{C3380CC4-5D6E-409C-BE32-E72D297353CC}">
              <c16:uniqueId val="{00000002-6664-46D4-8A9D-9586CA59D71A}"/>
            </c:ext>
          </c:extLst>
        </c:ser>
        <c:dLbls>
          <c:showLegendKey val="0"/>
          <c:showVal val="0"/>
          <c:showCatName val="0"/>
          <c:showSerName val="0"/>
          <c:showPercent val="0"/>
          <c:showBubbleSize val="0"/>
        </c:dLbls>
        <c:gapWidth val="0"/>
        <c:overlap val="-24"/>
        <c:axId val="57133312"/>
        <c:axId val="57143296"/>
      </c:barChart>
      <c:catAx>
        <c:axId val="57133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7143296"/>
        <c:crosses val="autoZero"/>
        <c:auto val="1"/>
        <c:lblAlgn val="ctr"/>
        <c:lblOffset val="100"/>
        <c:noMultiLvlLbl val="0"/>
      </c:catAx>
      <c:valAx>
        <c:axId val="57143296"/>
        <c:scaling>
          <c:orientation val="minMax"/>
          <c:max val="0.4"/>
        </c:scaling>
        <c:delete val="0"/>
        <c:axPos val="l"/>
        <c:numFmt formatCode="General" sourceLinked="1"/>
        <c:majorTickMark val="none"/>
        <c:minorTickMark val="none"/>
        <c:tickLblPos val="nextTo"/>
        <c:spPr>
          <a:solidFill>
            <a:schemeClr val="bg1">
              <a:lumMod val="95000"/>
            </a:schemeClr>
          </a:solidFill>
          <a:ln>
            <a:solidFill>
              <a:schemeClr val="bg1">
                <a:lumMod val="50000"/>
              </a:schemeClr>
            </a:solid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5713331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38100" cap="flat" cmpd="sng" algn="ctr">
      <a:solidFill>
        <a:schemeClr val="bg1">
          <a:lumMod val="50000"/>
        </a:schemeClr>
      </a:solidFill>
      <a:round/>
    </a:ln>
    <a:effectLst/>
  </c:spPr>
  <c:txPr>
    <a:bodyPr/>
    <a:lstStyle/>
    <a:p>
      <a:pPr>
        <a:defRPr/>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AU"/>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0" baseline="0">
                <a:solidFill>
                  <a:srgbClr val="FF0000"/>
                </a:solidFill>
                <a:latin typeface="+mn-lt"/>
                <a:ea typeface="+mn-ea"/>
                <a:cs typeface="+mn-cs"/>
              </a:defRPr>
            </a:pPr>
            <a:r>
              <a:rPr lang="en-US">
                <a:solidFill>
                  <a:schemeClr val="tx1"/>
                </a:solidFill>
              </a:rPr>
              <a:t>SEIFA</a:t>
            </a:r>
            <a:r>
              <a:rPr lang="en-US" baseline="0">
                <a:solidFill>
                  <a:schemeClr val="tx1"/>
                </a:solidFill>
              </a:rPr>
              <a:t> POPULATION CURVES</a:t>
            </a:r>
            <a:endParaRPr lang="en-US">
              <a:solidFill>
                <a:schemeClr val="tx1"/>
              </a:solidFill>
            </a:endParaRPr>
          </a:p>
        </c:rich>
      </c:tx>
      <c:layout/>
      <c:overlay val="0"/>
      <c:spPr>
        <a:noFill/>
        <a:ln>
          <a:noFill/>
        </a:ln>
        <a:effectLst/>
      </c:spPr>
    </c:title>
    <c:autoTitleDeleted val="0"/>
    <c:plotArea>
      <c:layout/>
      <c:barChart>
        <c:barDir val="col"/>
        <c:grouping val="clustered"/>
        <c:varyColors val="0"/>
        <c:ser>
          <c:idx val="0"/>
          <c:order val="0"/>
          <c:tx>
            <c:v>Auburn</c:v>
          </c:tx>
          <c:spPr>
            <a:solidFill>
              <a:srgbClr val="FF0000"/>
            </a:solidFill>
            <a:ln w="12700">
              <a:solidFill>
                <a:schemeClr val="tx1"/>
              </a:solidFill>
            </a:ln>
            <a:effectLst/>
          </c:spPr>
          <c:invertIfNegative val="0"/>
          <c:val>
            <c:numRef>
              <c:f>Sheet1!$B$4:$K$4</c:f>
              <c:numCache>
                <c:formatCode>General</c:formatCode>
                <c:ptCount val="10"/>
                <c:pt idx="0">
                  <c:v>28710</c:v>
                </c:pt>
                <c:pt idx="1">
                  <c:v>22311</c:v>
                </c:pt>
                <c:pt idx="2">
                  <c:v>10873</c:v>
                </c:pt>
                <c:pt idx="3">
                  <c:v>5875</c:v>
                </c:pt>
                <c:pt idx="4">
                  <c:v>635</c:v>
                </c:pt>
                <c:pt idx="5">
                  <c:v>376</c:v>
                </c:pt>
                <c:pt idx="6">
                  <c:v>3057</c:v>
                </c:pt>
                <c:pt idx="7">
                  <c:v>300</c:v>
                </c:pt>
                <c:pt idx="8">
                  <c:v>3787</c:v>
                </c:pt>
                <c:pt idx="9">
                  <c:v>6402</c:v>
                </c:pt>
              </c:numCache>
            </c:numRef>
          </c:val>
          <c:extLst xmlns:c16r2="http://schemas.microsoft.com/office/drawing/2015/06/chart">
            <c:ext xmlns:c16="http://schemas.microsoft.com/office/drawing/2014/chart" uri="{C3380CC4-5D6E-409C-BE32-E72D297353CC}">
              <c16:uniqueId val="{00000000-4749-4DB1-B4EF-E7E584C65243}"/>
            </c:ext>
          </c:extLst>
        </c:ser>
        <c:ser>
          <c:idx val="1"/>
          <c:order val="1"/>
          <c:tx>
            <c:v>Bourke-Cobar-Coonamble</c:v>
          </c:tx>
          <c:spPr>
            <a:solidFill>
              <a:srgbClr val="FAC090"/>
            </a:solidFill>
            <a:ln w="12700">
              <a:solidFill>
                <a:schemeClr val="tx1"/>
              </a:solidFill>
            </a:ln>
            <a:effectLst/>
          </c:spPr>
          <c:invertIfNegative val="0"/>
          <c:val>
            <c:numRef>
              <c:f>Sheet1!$B$5:$K$5</c:f>
              <c:numCache>
                <c:formatCode>General</c:formatCode>
                <c:ptCount val="10"/>
                <c:pt idx="0">
                  <c:v>42769</c:v>
                </c:pt>
                <c:pt idx="1">
                  <c:v>44902</c:v>
                </c:pt>
                <c:pt idx="2">
                  <c:v>23139</c:v>
                </c:pt>
                <c:pt idx="3">
                  <c:v>9239</c:v>
                </c:pt>
                <c:pt idx="4">
                  <c:v>11418</c:v>
                </c:pt>
                <c:pt idx="5">
                  <c:v>6392</c:v>
                </c:pt>
                <c:pt idx="6">
                  <c:v>5217</c:v>
                </c:pt>
                <c:pt idx="7">
                  <c:v>1909</c:v>
                </c:pt>
                <c:pt idx="8">
                  <c:v>490</c:v>
                </c:pt>
                <c:pt idx="9">
                  <c:v>2510</c:v>
                </c:pt>
              </c:numCache>
            </c:numRef>
          </c:val>
          <c:extLst xmlns:c16r2="http://schemas.microsoft.com/office/drawing/2015/06/chart">
            <c:ext xmlns:c16="http://schemas.microsoft.com/office/drawing/2014/chart" uri="{C3380CC4-5D6E-409C-BE32-E72D297353CC}">
              <c16:uniqueId val="{00000001-4749-4DB1-B4EF-E7E584C65243}"/>
            </c:ext>
          </c:extLst>
        </c:ser>
        <c:ser>
          <c:idx val="2"/>
          <c:order val="2"/>
          <c:tx>
            <c:v>Merrylands-G</c:v>
          </c:tx>
          <c:spPr>
            <a:solidFill>
              <a:srgbClr val="00B0F0"/>
            </a:solidFill>
            <a:ln>
              <a:solidFill>
                <a:sysClr val="windowText" lastClr="000000"/>
              </a:solidFill>
            </a:ln>
            <a:effectLst/>
          </c:spPr>
          <c:invertIfNegative val="0"/>
          <c:val>
            <c:numRef>
              <c:f>Sheet1!$B$6:$K$6</c:f>
              <c:numCache>
                <c:formatCode>General</c:formatCode>
                <c:ptCount val="10"/>
                <c:pt idx="0">
                  <c:v>9619</c:v>
                </c:pt>
                <c:pt idx="1">
                  <c:v>5458</c:v>
                </c:pt>
                <c:pt idx="2">
                  <c:v>4261</c:v>
                </c:pt>
                <c:pt idx="3">
                  <c:v>1950</c:v>
                </c:pt>
                <c:pt idx="4">
                  <c:v>642</c:v>
                </c:pt>
                <c:pt idx="5">
                  <c:v>1108</c:v>
                </c:pt>
                <c:pt idx="6">
                  <c:v>1523</c:v>
                </c:pt>
                <c:pt idx="7">
                  <c:v>1406</c:v>
                </c:pt>
                <c:pt idx="8">
                  <c:v>574</c:v>
                </c:pt>
                <c:pt idx="9">
                  <c:v>0</c:v>
                </c:pt>
              </c:numCache>
            </c:numRef>
          </c:val>
          <c:extLst xmlns:c16r2="http://schemas.microsoft.com/office/drawing/2015/06/chart">
            <c:ext xmlns:c16="http://schemas.microsoft.com/office/drawing/2014/chart" uri="{C3380CC4-5D6E-409C-BE32-E72D297353CC}">
              <c16:uniqueId val="{00000002-4749-4DB1-B4EF-E7E584C65243}"/>
            </c:ext>
          </c:extLst>
        </c:ser>
        <c:dLbls>
          <c:showLegendKey val="0"/>
          <c:showVal val="0"/>
          <c:showCatName val="0"/>
          <c:showSerName val="0"/>
          <c:showPercent val="0"/>
          <c:showBubbleSize val="0"/>
        </c:dLbls>
        <c:gapWidth val="0"/>
        <c:overlap val="-24"/>
        <c:axId val="58332288"/>
        <c:axId val="58333824"/>
      </c:barChart>
      <c:catAx>
        <c:axId val="5833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58333824"/>
        <c:crosses val="autoZero"/>
        <c:auto val="1"/>
        <c:lblAlgn val="ctr"/>
        <c:lblOffset val="100"/>
        <c:noMultiLvlLbl val="0"/>
      </c:catAx>
      <c:valAx>
        <c:axId val="58333824"/>
        <c:scaling>
          <c:orientation val="minMax"/>
          <c:max val="50000"/>
          <c:min val="0"/>
        </c:scaling>
        <c:delete val="0"/>
        <c:axPos val="l"/>
        <c:numFmt formatCode="General" sourceLinked="1"/>
        <c:majorTickMark val="none"/>
        <c:minorTickMark val="none"/>
        <c:tickLblPos val="nextTo"/>
        <c:spPr>
          <a:solidFill>
            <a:schemeClr val="bg1">
              <a:lumMod val="95000"/>
            </a:schemeClr>
          </a:solidFill>
          <a:ln>
            <a:solidFill>
              <a:schemeClr val="bg1">
                <a:lumMod val="50000"/>
              </a:schemeClr>
            </a:solid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5833228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38100" cap="flat" cmpd="sng" algn="ctr">
      <a:solidFill>
        <a:schemeClr val="bg1">
          <a:lumMod val="50000"/>
        </a:schemeClr>
      </a:solidFill>
      <a:round/>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AU"/>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strRef>
          <c:f>IRSD_distr2!$M$44</c:f>
          <c:strCache>
            <c:ptCount val="1"/>
            <c:pt idx="0">
              <c:v>255 West Torrens</c:v>
            </c:pt>
          </c:strCache>
        </c:strRef>
      </c:tx>
      <c:layout>
        <c:manualLayout>
          <c:xMode val="edge"/>
          <c:yMode val="edge"/>
          <c:x val="0.33016593835252867"/>
          <c:y val="4.6032233145324347E-4"/>
        </c:manualLayout>
      </c:layout>
      <c:overlay val="0"/>
      <c:spPr>
        <a:noFill/>
        <a:ln w="25400">
          <a:noFill/>
        </a:ln>
      </c:spPr>
      <c:txPr>
        <a:bodyPr/>
        <a:lstStyle/>
        <a:p>
          <a:pPr>
            <a:defRPr sz="2400" b="1" i="0" u="none" strike="noStrike" baseline="0">
              <a:solidFill>
                <a:srgbClr val="0070C0"/>
              </a:solidFill>
              <a:latin typeface="Calibri" panose="020F0502020204030204" pitchFamily="34" charset="0"/>
              <a:ea typeface="Arial"/>
              <a:cs typeface="Calibri" panose="020F0502020204030204" pitchFamily="34" charset="0"/>
            </a:defRPr>
          </a:pPr>
          <a:endParaRPr lang="en-US"/>
        </a:p>
      </c:txPr>
    </c:title>
    <c:autoTitleDeleted val="0"/>
    <c:plotArea>
      <c:layout>
        <c:manualLayout>
          <c:layoutTarget val="inner"/>
          <c:xMode val="edge"/>
          <c:yMode val="edge"/>
          <c:x val="7.8333460829200563E-2"/>
          <c:y val="0.12328787739437974"/>
          <c:w val="0.88000143229399785"/>
          <c:h val="0.63356270327667363"/>
        </c:manualLayout>
      </c:layout>
      <c:barChart>
        <c:barDir val="col"/>
        <c:grouping val="clustered"/>
        <c:varyColors val="0"/>
        <c:ser>
          <c:idx val="0"/>
          <c:order val="0"/>
          <c:tx>
            <c:v>1st</c:v>
          </c:tx>
          <c:spPr>
            <a:solidFill>
              <a:srgbClr val="FF0000"/>
            </a:solidFill>
            <a:ln w="12700">
              <a:solidFill>
                <a:srgbClr val="000000"/>
              </a:solidFill>
              <a:prstDash val="solid"/>
            </a:ln>
          </c:spPr>
          <c:invertIfNegative val="0"/>
          <c:cat>
            <c:numRef>
              <c:f>Sheet5!$P$65:$AW$65</c:f>
              <c:numCache>
                <c:formatCode>General</c:formatCode>
                <c:ptCount val="34"/>
                <c:pt idx="0">
                  <c:v>500</c:v>
                </c:pt>
                <c:pt idx="1">
                  <c:v>525</c:v>
                </c:pt>
                <c:pt idx="2">
                  <c:v>550</c:v>
                </c:pt>
                <c:pt idx="3">
                  <c:v>575</c:v>
                </c:pt>
                <c:pt idx="4">
                  <c:v>600</c:v>
                </c:pt>
                <c:pt idx="5">
                  <c:v>625</c:v>
                </c:pt>
                <c:pt idx="6">
                  <c:v>650</c:v>
                </c:pt>
                <c:pt idx="7">
                  <c:v>675</c:v>
                </c:pt>
                <c:pt idx="8">
                  <c:v>700</c:v>
                </c:pt>
                <c:pt idx="9">
                  <c:v>725</c:v>
                </c:pt>
                <c:pt idx="10">
                  <c:v>750</c:v>
                </c:pt>
                <c:pt idx="11">
                  <c:v>775</c:v>
                </c:pt>
                <c:pt idx="12">
                  <c:v>800</c:v>
                </c:pt>
                <c:pt idx="13">
                  <c:v>825</c:v>
                </c:pt>
                <c:pt idx="14">
                  <c:v>850</c:v>
                </c:pt>
                <c:pt idx="15">
                  <c:v>875</c:v>
                </c:pt>
                <c:pt idx="16">
                  <c:v>900</c:v>
                </c:pt>
                <c:pt idx="17">
                  <c:v>925</c:v>
                </c:pt>
                <c:pt idx="18">
                  <c:v>950</c:v>
                </c:pt>
                <c:pt idx="19">
                  <c:v>975</c:v>
                </c:pt>
                <c:pt idx="20">
                  <c:v>1000</c:v>
                </c:pt>
                <c:pt idx="21">
                  <c:v>1025</c:v>
                </c:pt>
                <c:pt idx="22">
                  <c:v>1050</c:v>
                </c:pt>
                <c:pt idx="23">
                  <c:v>1075</c:v>
                </c:pt>
                <c:pt idx="24">
                  <c:v>1100</c:v>
                </c:pt>
                <c:pt idx="25">
                  <c:v>1125</c:v>
                </c:pt>
                <c:pt idx="26">
                  <c:v>1150</c:v>
                </c:pt>
                <c:pt idx="27">
                  <c:v>1175</c:v>
                </c:pt>
                <c:pt idx="28">
                  <c:v>1200</c:v>
                </c:pt>
                <c:pt idx="29">
                  <c:v>1225</c:v>
                </c:pt>
                <c:pt idx="30">
                  <c:v>1250</c:v>
                </c:pt>
                <c:pt idx="31">
                  <c:v>1275</c:v>
                </c:pt>
                <c:pt idx="32">
                  <c:v>1300</c:v>
                </c:pt>
                <c:pt idx="33">
                  <c:v>1400</c:v>
                </c:pt>
              </c:numCache>
            </c:numRef>
          </c:cat>
          <c:val>
            <c:numRef>
              <c:f>Sheet5!$P$68:$AW$68</c:f>
              <c:numCache>
                <c:formatCode>0.00%</c:formatCode>
                <c:ptCount val="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1.1973015795233662E-2</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numCache>
            </c:numRef>
          </c:val>
          <c:extLst xmlns:c16r2="http://schemas.microsoft.com/office/drawing/2015/06/chart">
            <c:ext xmlns:c16="http://schemas.microsoft.com/office/drawing/2014/chart" uri="{C3380CC4-5D6E-409C-BE32-E72D297353CC}">
              <c16:uniqueId val="{00000000-67C9-4B4C-831C-5D4AA17E7B4A}"/>
            </c:ext>
          </c:extLst>
        </c:ser>
        <c:ser>
          <c:idx val="1"/>
          <c:order val="1"/>
          <c:tx>
            <c:v>2nd to 9th</c:v>
          </c:tx>
          <c:spPr>
            <a:solidFill>
              <a:sysClr val="window" lastClr="FFFFFF">
                <a:lumMod val="85000"/>
              </a:sysClr>
            </a:solidFill>
            <a:ln w="12700">
              <a:solidFill>
                <a:srgbClr val="000000"/>
              </a:solidFill>
              <a:prstDash val="solid"/>
            </a:ln>
          </c:spPr>
          <c:invertIfNegative val="0"/>
          <c:dPt>
            <c:idx val="18"/>
            <c:invertIfNegative val="0"/>
            <c:bubble3D val="0"/>
            <c:spPr>
              <a:solidFill>
                <a:sysClr val="window" lastClr="FFFFFF">
                  <a:lumMod val="85000"/>
                </a:sysClr>
              </a:solidFill>
              <a:ln w="38100">
                <a:solidFill>
                  <a:srgbClr val="000000"/>
                </a:solidFill>
                <a:prstDash val="solid"/>
              </a:ln>
            </c:spPr>
            <c:extLst xmlns:c16r2="http://schemas.microsoft.com/office/drawing/2015/06/chart">
              <c:ext xmlns:c16="http://schemas.microsoft.com/office/drawing/2014/chart" uri="{C3380CC4-5D6E-409C-BE32-E72D297353CC}">
                <c16:uniqueId val="{00000006-67C9-4B4C-831C-5D4AA17E7B4A}"/>
              </c:ext>
            </c:extLst>
          </c:dPt>
          <c:dPt>
            <c:idx val="19"/>
            <c:invertIfNegative val="0"/>
            <c:bubble3D val="0"/>
            <c:spPr>
              <a:solidFill>
                <a:sysClr val="window" lastClr="FFFFFF">
                  <a:lumMod val="85000"/>
                </a:sysClr>
              </a:solidFill>
              <a:ln w="38100">
                <a:solidFill>
                  <a:srgbClr val="000000"/>
                </a:solidFill>
                <a:prstDash val="solid"/>
              </a:ln>
            </c:spPr>
            <c:extLst xmlns:c16r2="http://schemas.microsoft.com/office/drawing/2015/06/chart">
              <c:ext xmlns:c16="http://schemas.microsoft.com/office/drawing/2014/chart" uri="{C3380CC4-5D6E-409C-BE32-E72D297353CC}">
                <c16:uniqueId val="{00000007-67C9-4B4C-831C-5D4AA17E7B4A}"/>
              </c:ext>
            </c:extLst>
          </c:dPt>
          <c:dPt>
            <c:idx val="20"/>
            <c:invertIfNegative val="0"/>
            <c:bubble3D val="0"/>
            <c:spPr>
              <a:solidFill>
                <a:sysClr val="window" lastClr="FFFFFF">
                  <a:lumMod val="85000"/>
                </a:sysClr>
              </a:solidFill>
              <a:ln w="38100">
                <a:solidFill>
                  <a:srgbClr val="000000"/>
                </a:solidFill>
                <a:prstDash val="solid"/>
              </a:ln>
            </c:spPr>
            <c:extLst xmlns:c16r2="http://schemas.microsoft.com/office/drawing/2015/06/chart">
              <c:ext xmlns:c16="http://schemas.microsoft.com/office/drawing/2014/chart" uri="{C3380CC4-5D6E-409C-BE32-E72D297353CC}">
                <c16:uniqueId val="{00000008-67C9-4B4C-831C-5D4AA17E7B4A}"/>
              </c:ext>
            </c:extLst>
          </c:dPt>
          <c:dPt>
            <c:idx val="21"/>
            <c:invertIfNegative val="0"/>
            <c:bubble3D val="0"/>
            <c:spPr>
              <a:solidFill>
                <a:sysClr val="window" lastClr="FFFFFF">
                  <a:lumMod val="85000"/>
                </a:sysClr>
              </a:solidFill>
              <a:ln w="38100">
                <a:solidFill>
                  <a:srgbClr val="000000"/>
                </a:solidFill>
                <a:prstDash val="solid"/>
              </a:ln>
            </c:spPr>
            <c:extLst xmlns:c16r2="http://schemas.microsoft.com/office/drawing/2015/06/chart">
              <c:ext xmlns:c16="http://schemas.microsoft.com/office/drawing/2014/chart" uri="{C3380CC4-5D6E-409C-BE32-E72D297353CC}">
                <c16:uniqueId val="{00000009-67C9-4B4C-831C-5D4AA17E7B4A}"/>
              </c:ext>
            </c:extLst>
          </c:dPt>
          <c:dPt>
            <c:idx val="22"/>
            <c:invertIfNegative val="0"/>
            <c:bubble3D val="0"/>
            <c:spPr>
              <a:solidFill>
                <a:sysClr val="window" lastClr="FFFFFF">
                  <a:lumMod val="85000"/>
                </a:sysClr>
              </a:solidFill>
              <a:ln w="38100">
                <a:solidFill>
                  <a:srgbClr val="000000"/>
                </a:solidFill>
                <a:prstDash val="solid"/>
              </a:ln>
            </c:spPr>
            <c:extLst xmlns:c16r2="http://schemas.microsoft.com/office/drawing/2015/06/chart">
              <c:ext xmlns:c16="http://schemas.microsoft.com/office/drawing/2014/chart" uri="{C3380CC4-5D6E-409C-BE32-E72D297353CC}">
                <c16:uniqueId val="{0000000A-67C9-4B4C-831C-5D4AA17E7B4A}"/>
              </c:ext>
            </c:extLst>
          </c:dPt>
          <c:cat>
            <c:numRef>
              <c:f>Sheet5!$P$65:$AW$65</c:f>
              <c:numCache>
                <c:formatCode>General</c:formatCode>
                <c:ptCount val="34"/>
                <c:pt idx="0">
                  <c:v>500</c:v>
                </c:pt>
                <c:pt idx="1">
                  <c:v>525</c:v>
                </c:pt>
                <c:pt idx="2">
                  <c:v>550</c:v>
                </c:pt>
                <c:pt idx="3">
                  <c:v>575</c:v>
                </c:pt>
                <c:pt idx="4">
                  <c:v>600</c:v>
                </c:pt>
                <c:pt idx="5">
                  <c:v>625</c:v>
                </c:pt>
                <c:pt idx="6">
                  <c:v>650</c:v>
                </c:pt>
                <c:pt idx="7">
                  <c:v>675</c:v>
                </c:pt>
                <c:pt idx="8">
                  <c:v>700</c:v>
                </c:pt>
                <c:pt idx="9">
                  <c:v>725</c:v>
                </c:pt>
                <c:pt idx="10">
                  <c:v>750</c:v>
                </c:pt>
                <c:pt idx="11">
                  <c:v>775</c:v>
                </c:pt>
                <c:pt idx="12">
                  <c:v>800</c:v>
                </c:pt>
                <c:pt idx="13">
                  <c:v>825</c:v>
                </c:pt>
                <c:pt idx="14">
                  <c:v>850</c:v>
                </c:pt>
                <c:pt idx="15">
                  <c:v>875</c:v>
                </c:pt>
                <c:pt idx="16">
                  <c:v>900</c:v>
                </c:pt>
                <c:pt idx="17">
                  <c:v>925</c:v>
                </c:pt>
                <c:pt idx="18">
                  <c:v>950</c:v>
                </c:pt>
                <c:pt idx="19">
                  <c:v>975</c:v>
                </c:pt>
                <c:pt idx="20">
                  <c:v>1000</c:v>
                </c:pt>
                <c:pt idx="21">
                  <c:v>1025</c:v>
                </c:pt>
                <c:pt idx="22">
                  <c:v>1050</c:v>
                </c:pt>
                <c:pt idx="23">
                  <c:v>1075</c:v>
                </c:pt>
                <c:pt idx="24">
                  <c:v>1100</c:v>
                </c:pt>
                <c:pt idx="25">
                  <c:v>1125</c:v>
                </c:pt>
                <c:pt idx="26">
                  <c:v>1150</c:v>
                </c:pt>
                <c:pt idx="27">
                  <c:v>1175</c:v>
                </c:pt>
                <c:pt idx="28">
                  <c:v>1200</c:v>
                </c:pt>
                <c:pt idx="29">
                  <c:v>1225</c:v>
                </c:pt>
                <c:pt idx="30">
                  <c:v>1250</c:v>
                </c:pt>
                <c:pt idx="31">
                  <c:v>1275</c:v>
                </c:pt>
                <c:pt idx="32">
                  <c:v>1300</c:v>
                </c:pt>
                <c:pt idx="33">
                  <c:v>1400</c:v>
                </c:pt>
              </c:numCache>
            </c:numRef>
          </c:cat>
          <c:val>
            <c:numRef>
              <c:f>Sheet5!$P$69:$AW$69</c:f>
              <c:numCache>
                <c:formatCode>0.00%</c:formatCode>
                <c:ptCount val="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1.8441384492249392E-2</c:v>
                </c:pt>
                <c:pt idx="17">
                  <c:v>3.0855425425915944E-2</c:v>
                </c:pt>
                <c:pt idx="18">
                  <c:v>6.9093938354486212E-2</c:v>
                </c:pt>
                <c:pt idx="19">
                  <c:v>0.14238578265627808</c:v>
                </c:pt>
                <c:pt idx="20">
                  <c:v>0.28651933160190129</c:v>
                </c:pt>
                <c:pt idx="21">
                  <c:v>0.14922983943418108</c:v>
                </c:pt>
                <c:pt idx="22">
                  <c:v>0.10076607699972231</c:v>
                </c:pt>
                <c:pt idx="23">
                  <c:v>9.3579000669704843E-2</c:v>
                </c:pt>
                <c:pt idx="24">
                  <c:v>8.5215857303866327E-2</c:v>
                </c:pt>
                <c:pt idx="25">
                  <c:v>0</c:v>
                </c:pt>
                <c:pt idx="26">
                  <c:v>0</c:v>
                </c:pt>
                <c:pt idx="27">
                  <c:v>0</c:v>
                </c:pt>
                <c:pt idx="28">
                  <c:v>0</c:v>
                </c:pt>
                <c:pt idx="29">
                  <c:v>0</c:v>
                </c:pt>
                <c:pt idx="30">
                  <c:v>0</c:v>
                </c:pt>
                <c:pt idx="31">
                  <c:v>0</c:v>
                </c:pt>
                <c:pt idx="32">
                  <c:v>0</c:v>
                </c:pt>
                <c:pt idx="33">
                  <c:v>0</c:v>
                </c:pt>
              </c:numCache>
            </c:numRef>
          </c:val>
          <c:extLst xmlns:c16r2="http://schemas.microsoft.com/office/drawing/2015/06/chart">
            <c:ext xmlns:c16="http://schemas.microsoft.com/office/drawing/2014/chart" uri="{C3380CC4-5D6E-409C-BE32-E72D297353CC}">
              <c16:uniqueId val="{00000001-67C9-4B4C-831C-5D4AA17E7B4A}"/>
            </c:ext>
          </c:extLst>
        </c:ser>
        <c:ser>
          <c:idx val="2"/>
          <c:order val="2"/>
          <c:tx>
            <c:v>10th</c:v>
          </c:tx>
          <c:spPr>
            <a:solidFill>
              <a:srgbClr val="00B0F0"/>
            </a:solidFill>
            <a:ln w="12700">
              <a:solidFill>
                <a:srgbClr val="000000"/>
              </a:solidFill>
              <a:prstDash val="solid"/>
            </a:ln>
          </c:spPr>
          <c:invertIfNegative val="0"/>
          <c:cat>
            <c:numRef>
              <c:f>Sheet5!$P$65:$AW$65</c:f>
              <c:numCache>
                <c:formatCode>General</c:formatCode>
                <c:ptCount val="34"/>
                <c:pt idx="0">
                  <c:v>500</c:v>
                </c:pt>
                <c:pt idx="1">
                  <c:v>525</c:v>
                </c:pt>
                <c:pt idx="2">
                  <c:v>550</c:v>
                </c:pt>
                <c:pt idx="3">
                  <c:v>575</c:v>
                </c:pt>
                <c:pt idx="4">
                  <c:v>600</c:v>
                </c:pt>
                <c:pt idx="5">
                  <c:v>625</c:v>
                </c:pt>
                <c:pt idx="6">
                  <c:v>650</c:v>
                </c:pt>
                <c:pt idx="7">
                  <c:v>675</c:v>
                </c:pt>
                <c:pt idx="8">
                  <c:v>700</c:v>
                </c:pt>
                <c:pt idx="9">
                  <c:v>725</c:v>
                </c:pt>
                <c:pt idx="10">
                  <c:v>750</c:v>
                </c:pt>
                <c:pt idx="11">
                  <c:v>775</c:v>
                </c:pt>
                <c:pt idx="12">
                  <c:v>800</c:v>
                </c:pt>
                <c:pt idx="13">
                  <c:v>825</c:v>
                </c:pt>
                <c:pt idx="14">
                  <c:v>850</c:v>
                </c:pt>
                <c:pt idx="15">
                  <c:v>875</c:v>
                </c:pt>
                <c:pt idx="16">
                  <c:v>900</c:v>
                </c:pt>
                <c:pt idx="17">
                  <c:v>925</c:v>
                </c:pt>
                <c:pt idx="18">
                  <c:v>950</c:v>
                </c:pt>
                <c:pt idx="19">
                  <c:v>975</c:v>
                </c:pt>
                <c:pt idx="20">
                  <c:v>1000</c:v>
                </c:pt>
                <c:pt idx="21">
                  <c:v>1025</c:v>
                </c:pt>
                <c:pt idx="22">
                  <c:v>1050</c:v>
                </c:pt>
                <c:pt idx="23">
                  <c:v>1075</c:v>
                </c:pt>
                <c:pt idx="24">
                  <c:v>1100</c:v>
                </c:pt>
                <c:pt idx="25">
                  <c:v>1125</c:v>
                </c:pt>
                <c:pt idx="26">
                  <c:v>1150</c:v>
                </c:pt>
                <c:pt idx="27">
                  <c:v>1175</c:v>
                </c:pt>
                <c:pt idx="28">
                  <c:v>1200</c:v>
                </c:pt>
                <c:pt idx="29">
                  <c:v>1225</c:v>
                </c:pt>
                <c:pt idx="30">
                  <c:v>1250</c:v>
                </c:pt>
                <c:pt idx="31">
                  <c:v>1275</c:v>
                </c:pt>
                <c:pt idx="32">
                  <c:v>1300</c:v>
                </c:pt>
                <c:pt idx="33">
                  <c:v>1400</c:v>
                </c:pt>
              </c:numCache>
            </c:numRef>
          </c:cat>
          <c:val>
            <c:numRef>
              <c:f>Sheet5!$P$70:$AW$70</c:f>
              <c:numCache>
                <c:formatCode>0.00%</c:formatCode>
                <c:ptCount val="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1.1940347266460856E-2</c:v>
                </c:pt>
                <c:pt idx="26">
                  <c:v>0</c:v>
                </c:pt>
                <c:pt idx="27">
                  <c:v>0</c:v>
                </c:pt>
                <c:pt idx="28">
                  <c:v>0</c:v>
                </c:pt>
                <c:pt idx="29">
                  <c:v>0</c:v>
                </c:pt>
                <c:pt idx="30">
                  <c:v>0</c:v>
                </c:pt>
                <c:pt idx="31">
                  <c:v>0</c:v>
                </c:pt>
                <c:pt idx="32">
                  <c:v>0</c:v>
                </c:pt>
                <c:pt idx="33">
                  <c:v>0</c:v>
                </c:pt>
              </c:numCache>
            </c:numRef>
          </c:val>
          <c:extLst xmlns:c16r2="http://schemas.microsoft.com/office/drawing/2015/06/chart">
            <c:ext xmlns:c16="http://schemas.microsoft.com/office/drawing/2014/chart" uri="{C3380CC4-5D6E-409C-BE32-E72D297353CC}">
              <c16:uniqueId val="{00000002-67C9-4B4C-831C-5D4AA17E7B4A}"/>
            </c:ext>
          </c:extLst>
        </c:ser>
        <c:dLbls>
          <c:showLegendKey val="0"/>
          <c:showVal val="0"/>
          <c:showCatName val="0"/>
          <c:showSerName val="0"/>
          <c:showPercent val="0"/>
          <c:showBubbleSize val="0"/>
        </c:dLbls>
        <c:gapWidth val="0"/>
        <c:overlap val="100"/>
        <c:axId val="56296576"/>
        <c:axId val="56298496"/>
      </c:barChart>
      <c:lineChart>
        <c:grouping val="standard"/>
        <c:varyColors val="0"/>
        <c:ser>
          <c:idx val="4"/>
          <c:order val="4"/>
          <c:tx>
            <c:v>max</c:v>
          </c:tx>
          <c:spPr>
            <a:ln>
              <a:noFill/>
            </a:ln>
          </c:spPr>
          <c:marker>
            <c:symbol val="none"/>
          </c:marker>
          <c:val>
            <c:numRef>
              <c:f>Sheet5!$P$72:$AW$72</c:f>
              <c:numCache>
                <c:formatCode>General</c:formatCode>
                <c:ptCount val="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0.28651933160190129</c:v>
                </c:pt>
              </c:numCache>
            </c:numRef>
          </c:val>
          <c:smooth val="0"/>
          <c:extLst xmlns:c16r2="http://schemas.microsoft.com/office/drawing/2015/06/chart">
            <c:ext xmlns:c16="http://schemas.microsoft.com/office/drawing/2014/chart" uri="{C3380CC4-5D6E-409C-BE32-E72D297353CC}">
              <c16:uniqueId val="{00000003-67C9-4B4C-831C-5D4AA17E7B4A}"/>
            </c:ext>
          </c:extLst>
        </c:ser>
        <c:dLbls>
          <c:showLegendKey val="0"/>
          <c:showVal val="0"/>
          <c:showCatName val="0"/>
          <c:showSerName val="0"/>
          <c:showPercent val="0"/>
          <c:showBubbleSize val="0"/>
        </c:dLbls>
        <c:marker val="1"/>
        <c:smooth val="0"/>
        <c:axId val="56296576"/>
        <c:axId val="56298496"/>
      </c:lineChart>
      <c:lineChart>
        <c:grouping val="standard"/>
        <c:varyColors val="0"/>
        <c:ser>
          <c:idx val="3"/>
          <c:order val="3"/>
          <c:tx>
            <c:v>irsd score</c:v>
          </c:tx>
          <c:spPr>
            <a:ln>
              <a:solidFill>
                <a:srgbClr val="ED7D31"/>
              </a:solidFill>
            </a:ln>
          </c:spPr>
          <c:marker>
            <c:symbol val="none"/>
          </c:marker>
          <c:val>
            <c:numRef>
              <c:f>Sheet5!$P$71:$AW$71</c:f>
              <c:numCache>
                <c:formatCode>General</c:formatCode>
                <c:ptCount val="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10.152888714656701</c:v>
                </c:pt>
                <c:pt idx="15">
                  <c:v>10.152888714656701</c:v>
                </c:pt>
                <c:pt idx="16">
                  <c:v>26.351333692687099</c:v>
                </c:pt>
                <c:pt idx="17">
                  <c:v>54.603306055111801</c:v>
                </c:pt>
                <c:pt idx="18">
                  <c:v>119.5087143300501</c:v>
                </c:pt>
                <c:pt idx="19">
                  <c:v>256.58507701605612</c:v>
                </c:pt>
                <c:pt idx="20">
                  <c:v>539.68979598503711</c:v>
                </c:pt>
                <c:pt idx="21">
                  <c:v>690.9229186063601</c:v>
                </c:pt>
                <c:pt idx="22">
                  <c:v>795.36967707159306</c:v>
                </c:pt>
                <c:pt idx="23">
                  <c:v>894.73128501657925</c:v>
                </c:pt>
                <c:pt idx="24">
                  <c:v>987.46841769980881</c:v>
                </c:pt>
                <c:pt idx="25">
                  <c:v>1000.6418875875925</c:v>
                </c:pt>
                <c:pt idx="26">
                  <c:v>1000.6418875875925</c:v>
                </c:pt>
                <c:pt idx="27">
                  <c:v>1000.6418875875925</c:v>
                </c:pt>
                <c:pt idx="28">
                  <c:v>1000.6418875875925</c:v>
                </c:pt>
                <c:pt idx="29">
                  <c:v>1000.6418875875925</c:v>
                </c:pt>
                <c:pt idx="30">
                  <c:v>1000.6418875875925</c:v>
                </c:pt>
                <c:pt idx="31">
                  <c:v>1000.6418875875925</c:v>
                </c:pt>
                <c:pt idx="32">
                  <c:v>1000.6418875875925</c:v>
                </c:pt>
                <c:pt idx="33">
                  <c:v>1000.6418875875925</c:v>
                </c:pt>
              </c:numCache>
            </c:numRef>
          </c:val>
          <c:smooth val="0"/>
          <c:extLst xmlns:c16r2="http://schemas.microsoft.com/office/drawing/2015/06/chart">
            <c:ext xmlns:c16="http://schemas.microsoft.com/office/drawing/2014/chart" uri="{C3380CC4-5D6E-409C-BE32-E72D297353CC}">
              <c16:uniqueId val="{00000004-67C9-4B4C-831C-5D4AA17E7B4A}"/>
            </c:ext>
          </c:extLst>
        </c:ser>
        <c:ser>
          <c:idx val="5"/>
          <c:order val="5"/>
          <c:tx>
            <c:v>integration</c:v>
          </c:tx>
          <c:spPr>
            <a:ln>
              <a:noFill/>
            </a:ln>
          </c:spPr>
          <c:marker>
            <c:symbol val="none"/>
          </c:marker>
          <c:val>
            <c:numRef>
              <c:f>Sheet5!$P$74:$AW$74</c:f>
              <c:numCache>
                <c:formatCode>General</c:formatCode>
                <c:ptCount val="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1001.53415858363</c:v>
                </c:pt>
              </c:numCache>
            </c:numRef>
          </c:val>
          <c:smooth val="0"/>
          <c:extLst xmlns:c16r2="http://schemas.microsoft.com/office/drawing/2015/06/chart">
            <c:ext xmlns:c16="http://schemas.microsoft.com/office/drawing/2014/chart" uri="{C3380CC4-5D6E-409C-BE32-E72D297353CC}">
              <c16:uniqueId val="{00000005-67C9-4B4C-831C-5D4AA17E7B4A}"/>
            </c:ext>
          </c:extLst>
        </c:ser>
        <c:dLbls>
          <c:showLegendKey val="0"/>
          <c:showVal val="0"/>
          <c:showCatName val="0"/>
          <c:showSerName val="0"/>
          <c:showPercent val="0"/>
          <c:showBubbleSize val="0"/>
        </c:dLbls>
        <c:marker val="1"/>
        <c:smooth val="0"/>
        <c:axId val="56301824"/>
        <c:axId val="56300288"/>
      </c:lineChart>
      <c:catAx>
        <c:axId val="56296576"/>
        <c:scaling>
          <c:orientation val="minMax"/>
        </c:scaling>
        <c:delete val="0"/>
        <c:axPos val="b"/>
        <c:title>
          <c:tx>
            <c:rich>
              <a:bodyPr/>
              <a:lstStyle/>
              <a:p>
                <a:pPr>
                  <a:defRPr sz="1200" b="1"/>
                </a:pPr>
                <a:r>
                  <a:rPr lang="en-AU" sz="1200"/>
                  <a:t>SA3:</a:t>
                </a:r>
                <a:r>
                  <a:rPr lang="en-AU" sz="1200" baseline="0"/>
                  <a:t> Percent distribution of ERP across SA1 scores</a:t>
                </a:r>
                <a:endParaRPr lang="en-AU" sz="1200"/>
              </a:p>
            </c:rich>
          </c:tx>
          <c:layout>
            <c:manualLayout>
              <c:xMode val="edge"/>
              <c:yMode val="edge"/>
              <c:x val="0.18001215046834593"/>
              <c:y val="0.85686802980747523"/>
            </c:manualLayout>
          </c:layout>
          <c:overlay val="0"/>
        </c:title>
        <c:numFmt formatCode="General" sourceLinked="1"/>
        <c:majorTickMark val="out"/>
        <c:minorTickMark val="none"/>
        <c:tickLblPos val="nextTo"/>
        <c:txPr>
          <a:bodyPr rot="-5400000" vert="horz"/>
          <a:lstStyle/>
          <a:p>
            <a:pPr>
              <a:defRPr/>
            </a:pPr>
            <a:endParaRPr lang="en-US"/>
          </a:p>
        </c:txPr>
        <c:crossAx val="56298496"/>
        <c:crossesAt val="0"/>
        <c:auto val="1"/>
        <c:lblAlgn val="ctr"/>
        <c:lblOffset val="100"/>
        <c:noMultiLvlLbl val="0"/>
      </c:catAx>
      <c:valAx>
        <c:axId val="56298496"/>
        <c:scaling>
          <c:orientation val="minMax"/>
        </c:scaling>
        <c:delete val="0"/>
        <c:axPos val="r"/>
        <c:majorGridlines/>
        <c:minorGridlines>
          <c:spPr>
            <a:ln>
              <a:noFill/>
            </a:ln>
          </c:spPr>
        </c:minorGridlines>
        <c:numFmt formatCode="0.00%" sourceLinked="1"/>
        <c:majorTickMark val="out"/>
        <c:minorTickMark val="none"/>
        <c:tickLblPos val="nextTo"/>
        <c:spPr>
          <a:solidFill>
            <a:sysClr val="window" lastClr="FFFFFF">
              <a:lumMod val="85000"/>
            </a:sysClr>
          </a:solidFill>
        </c:spPr>
        <c:txPr>
          <a:bodyPr/>
          <a:lstStyle/>
          <a:p>
            <a:pPr>
              <a:defRPr sz="1600"/>
            </a:pPr>
            <a:endParaRPr lang="en-US"/>
          </a:p>
        </c:txPr>
        <c:crossAx val="56296576"/>
        <c:crosses val="max"/>
        <c:crossBetween val="between"/>
      </c:valAx>
      <c:valAx>
        <c:axId val="56300288"/>
        <c:scaling>
          <c:orientation val="minMax"/>
        </c:scaling>
        <c:delete val="0"/>
        <c:axPos val="l"/>
        <c:numFmt formatCode="General" sourceLinked="1"/>
        <c:majorTickMark val="out"/>
        <c:minorTickMark val="none"/>
        <c:tickLblPos val="nextTo"/>
        <c:spPr>
          <a:solidFill>
            <a:srgbClr val="ED7D31">
              <a:lumMod val="40000"/>
              <a:lumOff val="60000"/>
            </a:srgbClr>
          </a:solidFill>
        </c:spPr>
        <c:txPr>
          <a:bodyPr/>
          <a:lstStyle/>
          <a:p>
            <a:pPr>
              <a:defRPr sz="1600"/>
            </a:pPr>
            <a:endParaRPr lang="en-US"/>
          </a:p>
        </c:txPr>
        <c:crossAx val="56301824"/>
        <c:crosses val="autoZero"/>
        <c:crossBetween val="between"/>
      </c:valAx>
      <c:catAx>
        <c:axId val="56301824"/>
        <c:scaling>
          <c:orientation val="minMax"/>
        </c:scaling>
        <c:delete val="1"/>
        <c:axPos val="b"/>
        <c:numFmt formatCode="General" sourceLinked="1"/>
        <c:majorTickMark val="out"/>
        <c:minorTickMark val="none"/>
        <c:tickLblPos val="nextTo"/>
        <c:crossAx val="56300288"/>
        <c:crosses val="autoZero"/>
        <c:auto val="1"/>
        <c:lblAlgn val="ctr"/>
        <c:lblOffset val="100"/>
        <c:noMultiLvlLbl val="0"/>
      </c:catAx>
      <c:spPr>
        <a:noFill/>
        <a:ln w="12700">
          <a:solidFill>
            <a:srgbClr val="808080"/>
          </a:solidFill>
          <a:prstDash val="solid"/>
        </a:ln>
      </c:spPr>
    </c:plotArea>
    <c:legend>
      <c:legendPos val="b"/>
      <c:layout/>
      <c:overlay val="0"/>
      <c:txPr>
        <a:bodyPr/>
        <a:lstStyle/>
        <a:p>
          <a:pPr>
            <a:defRPr b="0"/>
          </a:pPr>
          <a:endParaRPr lang="en-US"/>
        </a:p>
      </c:txPr>
    </c:legend>
    <c:plotVisOnly val="1"/>
    <c:dispBlanksAs val="gap"/>
    <c:showDLblsOverMax val="0"/>
  </c:chart>
  <c:spPr>
    <a:solidFill>
      <a:srgbClr val="FFFFFF"/>
    </a:solidFill>
    <a:ln w="25400">
      <a:solidFill>
        <a:sysClr val="window" lastClr="FFFFFF">
          <a:lumMod val="50000"/>
        </a:sysClr>
      </a:solidFill>
      <a:prstDash val="solid"/>
    </a:ln>
  </c:spPr>
  <c:txPr>
    <a:bodyPr/>
    <a:lstStyle/>
    <a:p>
      <a:pPr>
        <a:defRPr sz="1025" b="0" i="0" u="none" strike="noStrike" baseline="0">
          <a:solidFill>
            <a:srgbClr val="000000"/>
          </a:solidFill>
          <a:latin typeface="Arial"/>
          <a:ea typeface="Arial"/>
          <a:cs typeface="Arial"/>
        </a:defRPr>
      </a:pPr>
      <a:endParaRPr lang="en-US"/>
    </a:p>
  </c:txPr>
  <c:externalData r:id="rId2">
    <c:autoUpdate val="0"/>
  </c:externalData>
  <c:userShapes r:id="rId3"/>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AU"/>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0" baseline="0">
                <a:solidFill>
                  <a:srgbClr val="FF0000"/>
                </a:solidFill>
                <a:latin typeface="+mn-lt"/>
                <a:ea typeface="+mn-ea"/>
                <a:cs typeface="+mn-cs"/>
              </a:defRPr>
            </a:pPr>
            <a:r>
              <a:rPr lang="en-US"/>
              <a:t>SEIFA</a:t>
            </a:r>
            <a:r>
              <a:rPr lang="en-US" baseline="0"/>
              <a:t> POPULATION CURVE</a:t>
            </a:r>
            <a:endParaRPr lang="en-US"/>
          </a:p>
        </c:rich>
      </c:tx>
      <c:layout/>
      <c:overlay val="0"/>
      <c:spPr>
        <a:noFill/>
        <a:ln>
          <a:noFill/>
        </a:ln>
        <a:effectLst/>
      </c:spPr>
    </c:title>
    <c:autoTitleDeleted val="0"/>
    <c:plotArea>
      <c:layout/>
      <c:barChart>
        <c:barDir val="col"/>
        <c:grouping val="clustered"/>
        <c:varyColors val="0"/>
        <c:ser>
          <c:idx val="0"/>
          <c:order val="0"/>
          <c:tx>
            <c:v>Lord Howe Island</c:v>
          </c:tx>
          <c:spPr>
            <a:solidFill>
              <a:srgbClr val="FAC090"/>
            </a:solidFill>
            <a:ln w="12700">
              <a:solidFill>
                <a:schemeClr val="tx1"/>
              </a:solidFill>
            </a:ln>
            <a:effectLst/>
          </c:spPr>
          <c:invertIfNegative val="0"/>
          <c:val>
            <c:numRef>
              <c:f>Sheet1!$B$15:$K$15</c:f>
              <c:numCache>
                <c:formatCode>General</c:formatCode>
                <c:ptCount val="10"/>
                <c:pt idx="0">
                  <c:v>0</c:v>
                </c:pt>
                <c:pt idx="1">
                  <c:v>0</c:v>
                </c:pt>
                <c:pt idx="2">
                  <c:v>0</c:v>
                </c:pt>
                <c:pt idx="3">
                  <c:v>0</c:v>
                </c:pt>
                <c:pt idx="4">
                  <c:v>0</c:v>
                </c:pt>
                <c:pt idx="5">
                  <c:v>393</c:v>
                </c:pt>
                <c:pt idx="6">
                  <c:v>0</c:v>
                </c:pt>
                <c:pt idx="7">
                  <c:v>0</c:v>
                </c:pt>
                <c:pt idx="8">
                  <c:v>0</c:v>
                </c:pt>
                <c:pt idx="9">
                  <c:v>0</c:v>
                </c:pt>
              </c:numCache>
            </c:numRef>
          </c:val>
          <c:extLst xmlns:c16r2="http://schemas.microsoft.com/office/drawing/2015/06/chart">
            <c:ext xmlns:c16="http://schemas.microsoft.com/office/drawing/2014/chart" uri="{C3380CC4-5D6E-409C-BE32-E72D297353CC}">
              <c16:uniqueId val="{00000000-4014-4029-83B4-79CD235BE37A}"/>
            </c:ext>
          </c:extLst>
        </c:ser>
        <c:ser>
          <c:idx val="1"/>
          <c:order val="1"/>
          <c:tx>
            <c:v>Cotter-Namadgi</c:v>
          </c:tx>
          <c:spPr>
            <a:solidFill>
              <a:srgbClr val="00B0F6"/>
            </a:solidFill>
            <a:ln w="12700">
              <a:solidFill>
                <a:schemeClr val="tx1"/>
              </a:solidFill>
            </a:ln>
            <a:effectLst/>
          </c:spPr>
          <c:invertIfNegative val="0"/>
          <c:val>
            <c:numRef>
              <c:f>Sheet1!$B$16:$K$16</c:f>
              <c:numCache>
                <c:formatCode>General</c:formatCode>
                <c:ptCount val="10"/>
                <c:pt idx="0">
                  <c:v>0</c:v>
                </c:pt>
                <c:pt idx="1">
                  <c:v>0</c:v>
                </c:pt>
                <c:pt idx="2">
                  <c:v>0</c:v>
                </c:pt>
                <c:pt idx="3">
                  <c:v>31</c:v>
                </c:pt>
                <c:pt idx="4">
                  <c:v>0</c:v>
                </c:pt>
                <c:pt idx="5">
                  <c:v>0</c:v>
                </c:pt>
                <c:pt idx="6">
                  <c:v>714</c:v>
                </c:pt>
                <c:pt idx="7">
                  <c:v>0</c:v>
                </c:pt>
                <c:pt idx="8">
                  <c:v>0</c:v>
                </c:pt>
                <c:pt idx="9">
                  <c:v>0</c:v>
                </c:pt>
              </c:numCache>
            </c:numRef>
          </c:val>
          <c:extLst xmlns:c16r2="http://schemas.microsoft.com/office/drawing/2015/06/chart">
            <c:ext xmlns:c16="http://schemas.microsoft.com/office/drawing/2014/chart" uri="{C3380CC4-5D6E-409C-BE32-E72D297353CC}">
              <c16:uniqueId val="{00000001-4014-4029-83B4-79CD235BE37A}"/>
            </c:ext>
          </c:extLst>
        </c:ser>
        <c:ser>
          <c:idx val="2"/>
          <c:order val="2"/>
          <c:tx>
            <c:v>Fyshwick-P-H</c:v>
          </c:tx>
          <c:spPr>
            <a:solidFill>
              <a:srgbClr val="E31A1C"/>
            </a:solidFill>
            <a:ln>
              <a:solidFill>
                <a:sysClr val="windowText" lastClr="000000"/>
              </a:solidFill>
            </a:ln>
            <a:effectLst/>
          </c:spPr>
          <c:invertIfNegative val="0"/>
          <c:val>
            <c:numRef>
              <c:f>Sheet1!$B$17:$K$17</c:f>
              <c:numCache>
                <c:formatCode>General</c:formatCode>
                <c:ptCount val="10"/>
                <c:pt idx="0">
                  <c:v>0</c:v>
                </c:pt>
                <c:pt idx="1">
                  <c:v>824</c:v>
                </c:pt>
                <c:pt idx="2">
                  <c:v>0</c:v>
                </c:pt>
                <c:pt idx="3">
                  <c:v>0</c:v>
                </c:pt>
                <c:pt idx="4">
                  <c:v>48</c:v>
                </c:pt>
                <c:pt idx="5">
                  <c:v>0</c:v>
                </c:pt>
                <c:pt idx="6">
                  <c:v>0</c:v>
                </c:pt>
                <c:pt idx="7">
                  <c:v>250</c:v>
                </c:pt>
                <c:pt idx="8">
                  <c:v>0</c:v>
                </c:pt>
                <c:pt idx="9">
                  <c:v>40</c:v>
                </c:pt>
              </c:numCache>
            </c:numRef>
          </c:val>
          <c:extLst xmlns:c16r2="http://schemas.microsoft.com/office/drawing/2015/06/chart">
            <c:ext xmlns:c16="http://schemas.microsoft.com/office/drawing/2014/chart" uri="{C3380CC4-5D6E-409C-BE32-E72D297353CC}">
              <c16:uniqueId val="{00000002-4014-4029-83B4-79CD235BE37A}"/>
            </c:ext>
          </c:extLst>
        </c:ser>
        <c:dLbls>
          <c:showLegendKey val="0"/>
          <c:showVal val="0"/>
          <c:showCatName val="0"/>
          <c:showSerName val="0"/>
          <c:showPercent val="0"/>
          <c:showBubbleSize val="0"/>
        </c:dLbls>
        <c:gapWidth val="0"/>
        <c:overlap val="-24"/>
        <c:axId val="58096256"/>
        <c:axId val="58098048"/>
      </c:barChart>
      <c:catAx>
        <c:axId val="58096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098048"/>
        <c:crosses val="autoZero"/>
        <c:auto val="1"/>
        <c:lblAlgn val="ctr"/>
        <c:lblOffset val="100"/>
        <c:noMultiLvlLbl val="0"/>
      </c:catAx>
      <c:valAx>
        <c:axId val="58098048"/>
        <c:scaling>
          <c:orientation val="minMax"/>
          <c:max val="1000"/>
          <c:min val="0"/>
        </c:scaling>
        <c:delete val="0"/>
        <c:axPos val="l"/>
        <c:numFmt formatCode="General" sourceLinked="1"/>
        <c:majorTickMark val="none"/>
        <c:minorTickMark val="none"/>
        <c:tickLblPos val="nextTo"/>
        <c:spPr>
          <a:solidFill>
            <a:schemeClr val="bg1">
              <a:lumMod val="95000"/>
            </a:schemeClr>
          </a:solidFill>
          <a:ln>
            <a:solidFill>
              <a:schemeClr val="bg1">
                <a:lumMod val="50000"/>
              </a:schemeClr>
            </a:solid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5809625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38100" cap="flat" cmpd="sng" algn="ctr">
      <a:solidFill>
        <a:schemeClr val="bg1">
          <a:lumMod val="50000"/>
        </a:schemeClr>
      </a:solidFill>
      <a:round/>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AU"/>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0" baseline="0">
                <a:solidFill>
                  <a:srgbClr val="FF0000"/>
                </a:solidFill>
                <a:latin typeface="+mn-lt"/>
                <a:ea typeface="+mn-ea"/>
                <a:cs typeface="+mn-cs"/>
              </a:defRPr>
            </a:pPr>
            <a:r>
              <a:rPr lang="en-US"/>
              <a:t>SEIFA</a:t>
            </a:r>
            <a:r>
              <a:rPr lang="en-US" baseline="0"/>
              <a:t> POPULATION CURVE</a:t>
            </a:r>
            <a:endParaRPr lang="en-US"/>
          </a:p>
        </c:rich>
      </c:tx>
      <c:layout/>
      <c:overlay val="0"/>
      <c:spPr>
        <a:noFill/>
        <a:ln>
          <a:noFill/>
        </a:ln>
        <a:effectLst/>
      </c:spPr>
    </c:title>
    <c:autoTitleDeleted val="0"/>
    <c:plotArea>
      <c:layout/>
      <c:barChart>
        <c:barDir val="col"/>
        <c:grouping val="clustered"/>
        <c:varyColors val="0"/>
        <c:ser>
          <c:idx val="0"/>
          <c:order val="0"/>
          <c:tx>
            <c:v>Lord Howe Island</c:v>
          </c:tx>
          <c:spPr>
            <a:solidFill>
              <a:srgbClr val="FAC090"/>
            </a:solidFill>
            <a:ln w="12700">
              <a:solidFill>
                <a:schemeClr val="tx1"/>
              </a:solidFill>
            </a:ln>
            <a:effectLst/>
          </c:spPr>
          <c:invertIfNegative val="0"/>
          <c:val>
            <c:numRef>
              <c:f>Sheet1!$B$15:$K$15</c:f>
              <c:numCache>
                <c:formatCode>General</c:formatCode>
                <c:ptCount val="10"/>
                <c:pt idx="0">
                  <c:v>0</c:v>
                </c:pt>
                <c:pt idx="1">
                  <c:v>0</c:v>
                </c:pt>
                <c:pt idx="2">
                  <c:v>0</c:v>
                </c:pt>
                <c:pt idx="3">
                  <c:v>0</c:v>
                </c:pt>
                <c:pt idx="4">
                  <c:v>0</c:v>
                </c:pt>
                <c:pt idx="5">
                  <c:v>393</c:v>
                </c:pt>
                <c:pt idx="6">
                  <c:v>0</c:v>
                </c:pt>
                <c:pt idx="7">
                  <c:v>0</c:v>
                </c:pt>
                <c:pt idx="8">
                  <c:v>0</c:v>
                </c:pt>
                <c:pt idx="9">
                  <c:v>0</c:v>
                </c:pt>
              </c:numCache>
            </c:numRef>
          </c:val>
          <c:extLst xmlns:c16r2="http://schemas.microsoft.com/office/drawing/2015/06/chart">
            <c:ext xmlns:c16="http://schemas.microsoft.com/office/drawing/2014/chart" uri="{C3380CC4-5D6E-409C-BE32-E72D297353CC}">
              <c16:uniqueId val="{00000000-F072-4029-B6DC-3A66EC26FD3F}"/>
            </c:ext>
          </c:extLst>
        </c:ser>
        <c:ser>
          <c:idx val="1"/>
          <c:order val="1"/>
          <c:tx>
            <c:v>Cotter-Namadgi</c:v>
          </c:tx>
          <c:spPr>
            <a:solidFill>
              <a:srgbClr val="00B0F6"/>
            </a:solidFill>
            <a:ln w="12700">
              <a:solidFill>
                <a:schemeClr val="tx1"/>
              </a:solidFill>
            </a:ln>
            <a:effectLst/>
          </c:spPr>
          <c:invertIfNegative val="0"/>
          <c:val>
            <c:numRef>
              <c:f>Sheet1!$B$16:$K$16</c:f>
              <c:numCache>
                <c:formatCode>General</c:formatCode>
                <c:ptCount val="10"/>
                <c:pt idx="0">
                  <c:v>0</c:v>
                </c:pt>
                <c:pt idx="1">
                  <c:v>0</c:v>
                </c:pt>
                <c:pt idx="2">
                  <c:v>0</c:v>
                </c:pt>
                <c:pt idx="3">
                  <c:v>31</c:v>
                </c:pt>
                <c:pt idx="4">
                  <c:v>0</c:v>
                </c:pt>
                <c:pt idx="5">
                  <c:v>0</c:v>
                </c:pt>
                <c:pt idx="6">
                  <c:v>714</c:v>
                </c:pt>
                <c:pt idx="7">
                  <c:v>0</c:v>
                </c:pt>
                <c:pt idx="8">
                  <c:v>0</c:v>
                </c:pt>
                <c:pt idx="9">
                  <c:v>0</c:v>
                </c:pt>
              </c:numCache>
            </c:numRef>
          </c:val>
          <c:extLst xmlns:c16r2="http://schemas.microsoft.com/office/drawing/2015/06/chart">
            <c:ext xmlns:c16="http://schemas.microsoft.com/office/drawing/2014/chart" uri="{C3380CC4-5D6E-409C-BE32-E72D297353CC}">
              <c16:uniqueId val="{00000001-F072-4029-B6DC-3A66EC26FD3F}"/>
            </c:ext>
          </c:extLst>
        </c:ser>
        <c:ser>
          <c:idx val="2"/>
          <c:order val="2"/>
          <c:tx>
            <c:v>Fyshwick-P-H</c:v>
          </c:tx>
          <c:spPr>
            <a:solidFill>
              <a:srgbClr val="E31A1C"/>
            </a:solidFill>
            <a:ln>
              <a:solidFill>
                <a:sysClr val="windowText" lastClr="000000"/>
              </a:solidFill>
            </a:ln>
            <a:effectLst/>
          </c:spPr>
          <c:invertIfNegative val="0"/>
          <c:val>
            <c:numRef>
              <c:f>Sheet1!$B$17:$K$17</c:f>
              <c:numCache>
                <c:formatCode>General</c:formatCode>
                <c:ptCount val="10"/>
                <c:pt idx="0">
                  <c:v>0</c:v>
                </c:pt>
                <c:pt idx="1">
                  <c:v>824</c:v>
                </c:pt>
                <c:pt idx="2">
                  <c:v>0</c:v>
                </c:pt>
                <c:pt idx="3">
                  <c:v>0</c:v>
                </c:pt>
                <c:pt idx="4">
                  <c:v>48</c:v>
                </c:pt>
                <c:pt idx="5">
                  <c:v>0</c:v>
                </c:pt>
                <c:pt idx="6">
                  <c:v>0</c:v>
                </c:pt>
                <c:pt idx="7">
                  <c:v>250</c:v>
                </c:pt>
                <c:pt idx="8">
                  <c:v>0</c:v>
                </c:pt>
                <c:pt idx="9">
                  <c:v>40</c:v>
                </c:pt>
              </c:numCache>
            </c:numRef>
          </c:val>
          <c:extLst xmlns:c16r2="http://schemas.microsoft.com/office/drawing/2015/06/chart">
            <c:ext xmlns:c16="http://schemas.microsoft.com/office/drawing/2014/chart" uri="{C3380CC4-5D6E-409C-BE32-E72D297353CC}">
              <c16:uniqueId val="{00000002-F072-4029-B6DC-3A66EC26FD3F}"/>
            </c:ext>
          </c:extLst>
        </c:ser>
        <c:dLbls>
          <c:showLegendKey val="0"/>
          <c:showVal val="0"/>
          <c:showCatName val="0"/>
          <c:showSerName val="0"/>
          <c:showPercent val="0"/>
          <c:showBubbleSize val="0"/>
        </c:dLbls>
        <c:gapWidth val="0"/>
        <c:overlap val="-24"/>
        <c:axId val="57770752"/>
        <c:axId val="57772288"/>
      </c:barChart>
      <c:catAx>
        <c:axId val="57770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7772288"/>
        <c:crosses val="autoZero"/>
        <c:auto val="1"/>
        <c:lblAlgn val="ctr"/>
        <c:lblOffset val="100"/>
        <c:noMultiLvlLbl val="0"/>
      </c:catAx>
      <c:valAx>
        <c:axId val="57772288"/>
        <c:scaling>
          <c:orientation val="minMax"/>
          <c:max val="1000"/>
          <c:min val="0"/>
        </c:scaling>
        <c:delete val="0"/>
        <c:axPos val="l"/>
        <c:numFmt formatCode="General" sourceLinked="1"/>
        <c:majorTickMark val="none"/>
        <c:minorTickMark val="none"/>
        <c:tickLblPos val="nextTo"/>
        <c:spPr>
          <a:solidFill>
            <a:schemeClr val="bg1">
              <a:lumMod val="95000"/>
            </a:schemeClr>
          </a:solidFill>
          <a:ln>
            <a:solidFill>
              <a:schemeClr val="bg1">
                <a:lumMod val="50000"/>
              </a:schemeClr>
            </a:solid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5777075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38100" cap="flat" cmpd="sng" algn="ctr">
      <a:solidFill>
        <a:schemeClr val="bg1">
          <a:lumMod val="50000"/>
        </a:schemeClr>
      </a:solidFill>
      <a:round/>
    </a:ln>
    <a:effectLst/>
  </c:spPr>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AU"/>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spPr>
            <a:solidFill>
              <a:srgbClr val="CD06DC"/>
            </a:solidFill>
            <a:ln>
              <a:solidFill>
                <a:schemeClr val="tx1"/>
              </a:solidFill>
            </a:ln>
            <a:effectLst/>
          </c:spPr>
          <c:invertIfNegative val="0"/>
          <c:val>
            <c:numRef>
              <c:f>Distribution!$C$5:$L$5</c:f>
              <c:numCache>
                <c:formatCode>General</c:formatCode>
                <c:ptCount val="10"/>
                <c:pt idx="0">
                  <c:v>0</c:v>
                </c:pt>
                <c:pt idx="1">
                  <c:v>0</c:v>
                </c:pt>
                <c:pt idx="2">
                  <c:v>0</c:v>
                </c:pt>
                <c:pt idx="3">
                  <c:v>0</c:v>
                </c:pt>
                <c:pt idx="4">
                  <c:v>0</c:v>
                </c:pt>
                <c:pt idx="5">
                  <c:v>1</c:v>
                </c:pt>
                <c:pt idx="6">
                  <c:v>0</c:v>
                </c:pt>
                <c:pt idx="7">
                  <c:v>0</c:v>
                </c:pt>
                <c:pt idx="8">
                  <c:v>0</c:v>
                </c:pt>
                <c:pt idx="9">
                  <c:v>0</c:v>
                </c:pt>
              </c:numCache>
            </c:numRef>
          </c:val>
          <c:extLst xmlns:c16r2="http://schemas.microsoft.com/office/drawing/2015/06/chart">
            <c:ext xmlns:c16="http://schemas.microsoft.com/office/drawing/2014/chart" uri="{C3380CC4-5D6E-409C-BE32-E72D297353CC}">
              <c16:uniqueId val="{00000000-D5C9-4C66-884B-87FC903AB01B}"/>
            </c:ext>
          </c:extLst>
        </c:ser>
        <c:dLbls>
          <c:showLegendKey val="0"/>
          <c:showVal val="0"/>
          <c:showCatName val="0"/>
          <c:showSerName val="0"/>
          <c:showPercent val="0"/>
          <c:showBubbleSize val="0"/>
        </c:dLbls>
        <c:gapWidth val="150"/>
        <c:overlap val="100"/>
        <c:axId val="55745536"/>
        <c:axId val="55767808"/>
      </c:barChart>
      <c:catAx>
        <c:axId val="55745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55767808"/>
        <c:crosses val="autoZero"/>
        <c:auto val="1"/>
        <c:lblAlgn val="ctr"/>
        <c:lblOffset val="100"/>
        <c:noMultiLvlLbl val="0"/>
      </c:catAx>
      <c:valAx>
        <c:axId val="55767808"/>
        <c:scaling>
          <c:orientation val="minMax"/>
          <c:max val="1"/>
        </c:scaling>
        <c:delete val="0"/>
        <c:axPos val="l"/>
        <c:numFmt formatCode="General" sourceLinked="1"/>
        <c:majorTickMark val="none"/>
        <c:minorTickMark val="none"/>
        <c:tickLblPos val="nextTo"/>
        <c:spPr>
          <a:solidFill>
            <a:schemeClr val="bg1">
              <a:lumMod val="85000"/>
            </a:schemeClr>
          </a:solid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55745536"/>
        <c:crosses val="autoZero"/>
        <c:crossBetween val="between"/>
        <c:majorUnit val="0.5"/>
      </c:valAx>
      <c:spPr>
        <a:noFill/>
        <a:ln>
          <a:noFill/>
        </a:ln>
        <a:effectLst/>
      </c:spPr>
    </c:plotArea>
    <c:plotVisOnly val="1"/>
    <c:dispBlanksAs val="gap"/>
    <c:showDLblsOverMax val="0"/>
  </c:chart>
  <c:spPr>
    <a:solidFill>
      <a:schemeClr val="bg1"/>
    </a:solidFill>
    <a:ln w="25400" cap="flat" cmpd="sng" algn="ctr">
      <a:solidFill>
        <a:srgbClr val="CD06DC"/>
      </a:solidFill>
      <a:round/>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AU"/>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spPr>
            <a:solidFill>
              <a:srgbClr val="FF0000"/>
            </a:solidFill>
            <a:ln>
              <a:solidFill>
                <a:schemeClr val="tx1"/>
              </a:solidFill>
            </a:ln>
            <a:effectLst/>
          </c:spPr>
          <c:invertIfNegative val="0"/>
          <c:val>
            <c:numRef>
              <c:f>Distribution!$C$8:$L$8</c:f>
              <c:numCache>
                <c:formatCode>General</c:formatCode>
                <c:ptCount val="10"/>
                <c:pt idx="0">
                  <c:v>0.1</c:v>
                </c:pt>
                <c:pt idx="1">
                  <c:v>0.1</c:v>
                </c:pt>
                <c:pt idx="2">
                  <c:v>0.1</c:v>
                </c:pt>
                <c:pt idx="3">
                  <c:v>0.1</c:v>
                </c:pt>
                <c:pt idx="4">
                  <c:v>0.1</c:v>
                </c:pt>
                <c:pt idx="5">
                  <c:v>0.1</c:v>
                </c:pt>
                <c:pt idx="6">
                  <c:v>0.1</c:v>
                </c:pt>
                <c:pt idx="7">
                  <c:v>0.1</c:v>
                </c:pt>
                <c:pt idx="8">
                  <c:v>0.1</c:v>
                </c:pt>
                <c:pt idx="9">
                  <c:v>0.1</c:v>
                </c:pt>
              </c:numCache>
            </c:numRef>
          </c:val>
          <c:extLst xmlns:c16r2="http://schemas.microsoft.com/office/drawing/2015/06/chart">
            <c:ext xmlns:c16="http://schemas.microsoft.com/office/drawing/2014/chart" uri="{C3380CC4-5D6E-409C-BE32-E72D297353CC}">
              <c16:uniqueId val="{00000000-1154-4982-B0F9-8F7F91090D51}"/>
            </c:ext>
          </c:extLst>
        </c:ser>
        <c:dLbls>
          <c:showLegendKey val="0"/>
          <c:showVal val="0"/>
          <c:showCatName val="0"/>
          <c:showSerName val="0"/>
          <c:showPercent val="0"/>
          <c:showBubbleSize val="0"/>
        </c:dLbls>
        <c:gapWidth val="150"/>
        <c:overlap val="100"/>
        <c:axId val="55833728"/>
        <c:axId val="55835264"/>
      </c:barChart>
      <c:catAx>
        <c:axId val="55833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55835264"/>
        <c:crosses val="autoZero"/>
        <c:auto val="1"/>
        <c:lblAlgn val="ctr"/>
        <c:lblOffset val="100"/>
        <c:noMultiLvlLbl val="0"/>
      </c:catAx>
      <c:valAx>
        <c:axId val="55835264"/>
        <c:scaling>
          <c:orientation val="minMax"/>
          <c:max val="1"/>
        </c:scaling>
        <c:delete val="0"/>
        <c:axPos val="l"/>
        <c:numFmt formatCode="General" sourceLinked="1"/>
        <c:majorTickMark val="none"/>
        <c:minorTickMark val="none"/>
        <c:tickLblPos val="nextTo"/>
        <c:spPr>
          <a:solidFill>
            <a:schemeClr val="bg1">
              <a:lumMod val="85000"/>
            </a:schemeClr>
          </a:solid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55833728"/>
        <c:crosses val="autoZero"/>
        <c:crossBetween val="between"/>
        <c:majorUnit val="0.5"/>
      </c:valAx>
      <c:spPr>
        <a:noFill/>
        <a:ln>
          <a:noFill/>
        </a:ln>
        <a:effectLst/>
      </c:spPr>
    </c:plotArea>
    <c:plotVisOnly val="1"/>
    <c:dispBlanksAs val="gap"/>
    <c:showDLblsOverMax val="0"/>
  </c:chart>
  <c:spPr>
    <a:solidFill>
      <a:schemeClr val="bg1"/>
    </a:solidFill>
    <a:ln w="25400" cap="flat" cmpd="sng" algn="ctr">
      <a:solidFill>
        <a:srgbClr val="FF0000"/>
      </a:solidFill>
      <a:round/>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AU"/>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spPr>
            <a:solidFill>
              <a:srgbClr val="558ED5"/>
            </a:solidFill>
            <a:ln>
              <a:solidFill>
                <a:schemeClr val="tx1"/>
              </a:solidFill>
            </a:ln>
            <a:effectLst/>
          </c:spPr>
          <c:invertIfNegative val="0"/>
          <c:val>
            <c:numRef>
              <c:f>Distribution!$C$11:$L$11</c:f>
              <c:numCache>
                <c:formatCode>General</c:formatCode>
                <c:ptCount val="10"/>
                <c:pt idx="0">
                  <c:v>0</c:v>
                </c:pt>
                <c:pt idx="1">
                  <c:v>0</c:v>
                </c:pt>
                <c:pt idx="2">
                  <c:v>0</c:v>
                </c:pt>
                <c:pt idx="3">
                  <c:v>0</c:v>
                </c:pt>
                <c:pt idx="4">
                  <c:v>0.5</c:v>
                </c:pt>
                <c:pt idx="5">
                  <c:v>0.5</c:v>
                </c:pt>
                <c:pt idx="6">
                  <c:v>0</c:v>
                </c:pt>
                <c:pt idx="7">
                  <c:v>0</c:v>
                </c:pt>
                <c:pt idx="8">
                  <c:v>0</c:v>
                </c:pt>
                <c:pt idx="9">
                  <c:v>0</c:v>
                </c:pt>
              </c:numCache>
            </c:numRef>
          </c:val>
          <c:extLst xmlns:c16r2="http://schemas.microsoft.com/office/drawing/2015/06/chart">
            <c:ext xmlns:c16="http://schemas.microsoft.com/office/drawing/2014/chart" uri="{C3380CC4-5D6E-409C-BE32-E72D297353CC}">
              <c16:uniqueId val="{00000000-299B-400A-8292-C39F18A92F2A}"/>
            </c:ext>
          </c:extLst>
        </c:ser>
        <c:dLbls>
          <c:showLegendKey val="0"/>
          <c:showVal val="0"/>
          <c:showCatName val="0"/>
          <c:showSerName val="0"/>
          <c:showPercent val="0"/>
          <c:showBubbleSize val="0"/>
        </c:dLbls>
        <c:gapWidth val="150"/>
        <c:overlap val="100"/>
        <c:axId val="56388608"/>
        <c:axId val="56103680"/>
      </c:barChart>
      <c:catAx>
        <c:axId val="56388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56103680"/>
        <c:crosses val="autoZero"/>
        <c:auto val="1"/>
        <c:lblAlgn val="ctr"/>
        <c:lblOffset val="100"/>
        <c:noMultiLvlLbl val="0"/>
      </c:catAx>
      <c:valAx>
        <c:axId val="56103680"/>
        <c:scaling>
          <c:orientation val="minMax"/>
          <c:max val="1"/>
        </c:scaling>
        <c:delete val="0"/>
        <c:axPos val="l"/>
        <c:numFmt formatCode="General" sourceLinked="1"/>
        <c:majorTickMark val="none"/>
        <c:minorTickMark val="none"/>
        <c:tickLblPos val="nextTo"/>
        <c:spPr>
          <a:solidFill>
            <a:schemeClr val="bg1">
              <a:lumMod val="85000"/>
            </a:schemeClr>
          </a:solid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56388608"/>
        <c:crosses val="autoZero"/>
        <c:crossBetween val="between"/>
        <c:majorUnit val="0.5"/>
      </c:valAx>
      <c:spPr>
        <a:noFill/>
        <a:ln>
          <a:noFill/>
        </a:ln>
        <a:effectLst/>
      </c:spPr>
    </c:plotArea>
    <c:plotVisOnly val="1"/>
    <c:dispBlanksAs val="gap"/>
    <c:showDLblsOverMax val="0"/>
  </c:chart>
  <c:spPr>
    <a:solidFill>
      <a:schemeClr val="bg1"/>
    </a:solidFill>
    <a:ln w="25400" cap="flat" cmpd="sng" algn="ctr">
      <a:solidFill>
        <a:srgbClr val="558ED5"/>
      </a:solidFill>
      <a:round/>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AU"/>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spPr>
            <a:solidFill>
              <a:srgbClr val="ED7D31"/>
            </a:solidFill>
            <a:ln>
              <a:solidFill>
                <a:schemeClr val="tx1"/>
              </a:solidFill>
            </a:ln>
            <a:effectLst/>
          </c:spPr>
          <c:invertIfNegative val="0"/>
          <c:val>
            <c:numRef>
              <c:f>Distribution!$C$14:$L$14</c:f>
              <c:numCache>
                <c:formatCode>General</c:formatCode>
                <c:ptCount val="10"/>
                <c:pt idx="0">
                  <c:v>0.5</c:v>
                </c:pt>
                <c:pt idx="1">
                  <c:v>0</c:v>
                </c:pt>
                <c:pt idx="2">
                  <c:v>0</c:v>
                </c:pt>
                <c:pt idx="3">
                  <c:v>0</c:v>
                </c:pt>
                <c:pt idx="4">
                  <c:v>0</c:v>
                </c:pt>
                <c:pt idx="5">
                  <c:v>0</c:v>
                </c:pt>
                <c:pt idx="6">
                  <c:v>0</c:v>
                </c:pt>
                <c:pt idx="7">
                  <c:v>0</c:v>
                </c:pt>
                <c:pt idx="8">
                  <c:v>0</c:v>
                </c:pt>
                <c:pt idx="9">
                  <c:v>0.5</c:v>
                </c:pt>
              </c:numCache>
            </c:numRef>
          </c:val>
          <c:extLst xmlns:c16r2="http://schemas.microsoft.com/office/drawing/2015/06/chart">
            <c:ext xmlns:c16="http://schemas.microsoft.com/office/drawing/2014/chart" uri="{C3380CC4-5D6E-409C-BE32-E72D297353CC}">
              <c16:uniqueId val="{00000000-BEF0-42C0-A354-26761700C1D8}"/>
            </c:ext>
          </c:extLst>
        </c:ser>
        <c:dLbls>
          <c:showLegendKey val="0"/>
          <c:showVal val="0"/>
          <c:showCatName val="0"/>
          <c:showSerName val="0"/>
          <c:showPercent val="0"/>
          <c:showBubbleSize val="0"/>
        </c:dLbls>
        <c:gapWidth val="150"/>
        <c:overlap val="100"/>
        <c:axId val="56136832"/>
        <c:axId val="56138368"/>
      </c:barChart>
      <c:catAx>
        <c:axId val="56136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56138368"/>
        <c:crosses val="autoZero"/>
        <c:auto val="1"/>
        <c:lblAlgn val="ctr"/>
        <c:lblOffset val="100"/>
        <c:noMultiLvlLbl val="0"/>
      </c:catAx>
      <c:valAx>
        <c:axId val="56138368"/>
        <c:scaling>
          <c:orientation val="minMax"/>
          <c:max val="1"/>
        </c:scaling>
        <c:delete val="0"/>
        <c:axPos val="l"/>
        <c:numFmt formatCode="General" sourceLinked="1"/>
        <c:majorTickMark val="none"/>
        <c:minorTickMark val="none"/>
        <c:tickLblPos val="nextTo"/>
        <c:spPr>
          <a:solidFill>
            <a:schemeClr val="bg1">
              <a:lumMod val="85000"/>
            </a:schemeClr>
          </a:solid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56136832"/>
        <c:crosses val="autoZero"/>
        <c:crossBetween val="between"/>
        <c:majorUnit val="0.5"/>
      </c:valAx>
      <c:spPr>
        <a:noFill/>
        <a:ln>
          <a:noFill/>
        </a:ln>
        <a:effectLst/>
      </c:spPr>
    </c:plotArea>
    <c:plotVisOnly val="1"/>
    <c:dispBlanksAs val="gap"/>
    <c:showDLblsOverMax val="0"/>
  </c:chart>
  <c:spPr>
    <a:solidFill>
      <a:schemeClr val="bg1"/>
    </a:solidFill>
    <a:ln w="25400" cap="flat" cmpd="sng" algn="ctr">
      <a:solidFill>
        <a:srgbClr val="F79646">
          <a:lumMod val="75000"/>
        </a:srgbClr>
      </a:solidFill>
      <a:round/>
    </a:ln>
    <a:effectLst/>
  </c:spPr>
  <c:txPr>
    <a:bodyPr/>
    <a:lstStyle/>
    <a:p>
      <a:pPr>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AU"/>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Sheet4!$BI$13</c:f>
              <c:strCache>
                <c:ptCount val="1"/>
                <c:pt idx="0">
                  <c:v>East Arnhem</c:v>
                </c:pt>
              </c:strCache>
            </c:strRef>
          </c:tx>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invertIfNegative val="0"/>
          <c:val>
            <c:numRef>
              <c:f>Sheet4!$BJ$13:$BS$13</c:f>
              <c:numCache>
                <c:formatCode>General</c:formatCode>
                <c:ptCount val="10"/>
                <c:pt idx="0">
                  <c:v>0.67083587553386215</c:v>
                </c:pt>
                <c:pt idx="1">
                  <c:v>9.6400244051250764E-2</c:v>
                </c:pt>
                <c:pt idx="2">
                  <c:v>0.1313300793166565</c:v>
                </c:pt>
                <c:pt idx="3">
                  <c:v>5.0488102501525321E-2</c:v>
                </c:pt>
                <c:pt idx="4">
                  <c:v>5.0945698596705308E-2</c:v>
                </c:pt>
                <c:pt idx="5">
                  <c:v>0</c:v>
                </c:pt>
                <c:pt idx="6">
                  <c:v>0</c:v>
                </c:pt>
                <c:pt idx="7">
                  <c:v>0</c:v>
                </c:pt>
                <c:pt idx="8">
                  <c:v>0</c:v>
                </c:pt>
                <c:pt idx="9">
                  <c:v>0</c:v>
                </c:pt>
              </c:numCache>
            </c:numRef>
          </c:val>
          <c:extLst xmlns:c16r2="http://schemas.microsoft.com/office/drawing/2015/06/chart">
            <c:ext xmlns:c16="http://schemas.microsoft.com/office/drawing/2014/chart" uri="{C3380CC4-5D6E-409C-BE32-E72D297353CC}">
              <c16:uniqueId val="{00000000-F36C-40A2-BF0D-47D292CDCF35}"/>
            </c:ext>
          </c:extLst>
        </c:ser>
        <c:dLbls>
          <c:showLegendKey val="0"/>
          <c:showVal val="0"/>
          <c:showCatName val="0"/>
          <c:showSerName val="0"/>
          <c:showPercent val="0"/>
          <c:showBubbleSize val="0"/>
        </c:dLbls>
        <c:gapWidth val="100"/>
        <c:overlap val="-24"/>
        <c:axId val="56550528"/>
        <c:axId val="56552064"/>
      </c:barChart>
      <c:catAx>
        <c:axId val="56550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50000"/>
                    <a:lumOff val="50000"/>
                  </a:schemeClr>
                </a:solidFill>
                <a:latin typeface="+mn-lt"/>
                <a:ea typeface="+mn-ea"/>
                <a:cs typeface="+mn-cs"/>
              </a:defRPr>
            </a:pPr>
            <a:endParaRPr lang="en-US"/>
          </a:p>
        </c:txPr>
        <c:crossAx val="56552064"/>
        <c:crosses val="autoZero"/>
        <c:auto val="1"/>
        <c:lblAlgn val="ctr"/>
        <c:lblOffset val="100"/>
        <c:noMultiLvlLbl val="0"/>
      </c:catAx>
      <c:valAx>
        <c:axId val="56552064"/>
        <c:scaling>
          <c:orientation val="minMax"/>
          <c:max val="0.8"/>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50000"/>
                    <a:lumOff val="50000"/>
                  </a:schemeClr>
                </a:solidFill>
                <a:latin typeface="+mn-lt"/>
                <a:ea typeface="+mn-ea"/>
                <a:cs typeface="+mn-cs"/>
              </a:defRPr>
            </a:pPr>
            <a:endParaRPr lang="en-US"/>
          </a:p>
        </c:txPr>
        <c:crossAx val="56550528"/>
        <c:crosses val="autoZero"/>
        <c:crossBetween val="between"/>
        <c:majorUnit val="0.2"/>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50000"/>
                  <a:lumOff val="50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AU"/>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tx>
            <c:strRef>
              <c:f>Sheet4!$BI$17</c:f>
              <c:strCache>
                <c:ptCount val="1"/>
                <c:pt idx="0">
                  <c:v>Weston Creek</c:v>
                </c:pt>
              </c:strCache>
            </c:strRef>
          </c:tx>
          <c:spPr>
            <a:solidFill>
              <a:srgbClr val="FF0000"/>
            </a:solidFill>
            <a:ln w="9525" cap="flat" cmpd="sng" algn="ctr">
              <a:solidFill>
                <a:schemeClr val="tx1"/>
              </a:solidFill>
              <a:round/>
            </a:ln>
            <a:effectLst/>
          </c:spPr>
          <c:invertIfNegative val="0"/>
          <c:val>
            <c:numRef>
              <c:f>Sheet4!$BJ$17:$BS$17</c:f>
              <c:numCache>
                <c:formatCode>General</c:formatCode>
                <c:ptCount val="10"/>
                <c:pt idx="0">
                  <c:v>0</c:v>
                </c:pt>
                <c:pt idx="1">
                  <c:v>4.7786188522857022E-3</c:v>
                </c:pt>
                <c:pt idx="2">
                  <c:v>2.0467712606250264E-2</c:v>
                </c:pt>
                <c:pt idx="3">
                  <c:v>2.8333403814437351E-2</c:v>
                </c:pt>
                <c:pt idx="4">
                  <c:v>0.10073159385968622</c:v>
                </c:pt>
                <c:pt idx="5">
                  <c:v>1.467416585613397E-2</c:v>
                </c:pt>
                <c:pt idx="6">
                  <c:v>8.7072355901382834E-2</c:v>
                </c:pt>
                <c:pt idx="7">
                  <c:v>0.24480906668922062</c:v>
                </c:pt>
                <c:pt idx="8">
                  <c:v>0.14162473040977713</c:v>
                </c:pt>
                <c:pt idx="9">
                  <c:v>0.35750835201082592</c:v>
                </c:pt>
              </c:numCache>
            </c:numRef>
          </c:val>
          <c:extLst xmlns:c16r2="http://schemas.microsoft.com/office/drawing/2015/06/chart">
            <c:ext xmlns:c16="http://schemas.microsoft.com/office/drawing/2014/chart" uri="{C3380CC4-5D6E-409C-BE32-E72D297353CC}">
              <c16:uniqueId val="{00000001-4CCC-4EBB-AB12-470CA482C1F9}"/>
            </c:ext>
          </c:extLst>
        </c:ser>
        <c:dLbls>
          <c:showLegendKey val="0"/>
          <c:showVal val="0"/>
          <c:showCatName val="0"/>
          <c:showSerName val="0"/>
          <c:showPercent val="0"/>
          <c:showBubbleSize val="0"/>
        </c:dLbls>
        <c:gapWidth val="100"/>
        <c:overlap val="-24"/>
        <c:axId val="57158272"/>
        <c:axId val="57160064"/>
      </c:barChart>
      <c:catAx>
        <c:axId val="57158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50000"/>
                    <a:lumOff val="50000"/>
                  </a:schemeClr>
                </a:solidFill>
                <a:latin typeface="+mn-lt"/>
                <a:ea typeface="+mn-ea"/>
                <a:cs typeface="+mn-cs"/>
              </a:defRPr>
            </a:pPr>
            <a:endParaRPr lang="en-US"/>
          </a:p>
        </c:txPr>
        <c:crossAx val="57160064"/>
        <c:crosses val="autoZero"/>
        <c:auto val="1"/>
        <c:lblAlgn val="ctr"/>
        <c:lblOffset val="100"/>
        <c:noMultiLvlLbl val="0"/>
      </c:catAx>
      <c:valAx>
        <c:axId val="57160064"/>
        <c:scaling>
          <c:orientation val="minMax"/>
          <c:max val="0.8"/>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50000"/>
                    <a:lumOff val="50000"/>
                  </a:schemeClr>
                </a:solidFill>
                <a:latin typeface="+mn-lt"/>
                <a:ea typeface="+mn-ea"/>
                <a:cs typeface="+mn-cs"/>
              </a:defRPr>
            </a:pPr>
            <a:endParaRPr lang="en-US"/>
          </a:p>
        </c:txPr>
        <c:crossAx val="5715827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50000"/>
                  <a:lumOff val="50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bg1">
          <a:lumMod val="50000"/>
        </a:schemeClr>
      </a:solidFill>
      <a:round/>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A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68864829396326E-2"/>
          <c:y val="8.0588072324292798E-2"/>
          <c:w val="0.86068011811023626"/>
          <c:h val="0.87116812481773109"/>
        </c:manualLayout>
      </c:layout>
      <c:barChart>
        <c:barDir val="col"/>
        <c:grouping val="clustered"/>
        <c:varyColors val="0"/>
        <c:ser>
          <c:idx val="0"/>
          <c:order val="0"/>
          <c:tx>
            <c:v>X1*</c:v>
          </c:tx>
          <c:spPr>
            <a:noFill/>
            <a:ln>
              <a:noFill/>
            </a:ln>
          </c:spPr>
          <c:invertIfNegative val="0"/>
          <c:cat>
            <c:strRef>
              <c:f>Sheet9!$J$686:$S$686</c:f>
              <c:strCache>
                <c:ptCount val="10"/>
                <c:pt idx="0">
                  <c:v>(0.9   1]</c:v>
                </c:pt>
                <c:pt idx="1">
                  <c:v>(0.8  0.9]</c:v>
                </c:pt>
                <c:pt idx="2">
                  <c:v>(0.7   0.8]</c:v>
                </c:pt>
                <c:pt idx="3">
                  <c:v>(0.6  0.7]</c:v>
                </c:pt>
                <c:pt idx="4">
                  <c:v>(0.5   0.6]</c:v>
                </c:pt>
                <c:pt idx="5">
                  <c:v>(0.4   0.5]</c:v>
                </c:pt>
                <c:pt idx="6">
                  <c:v>(0.3   0.4]</c:v>
                </c:pt>
                <c:pt idx="7">
                  <c:v>(0.2   0.3]</c:v>
                </c:pt>
                <c:pt idx="8">
                  <c:v>(0.1    0.2]</c:v>
                </c:pt>
                <c:pt idx="9">
                  <c:v> [0.1   0]</c:v>
                </c:pt>
              </c:strCache>
            </c:strRef>
          </c:cat>
          <c:val>
            <c:numRef>
              <c:f>Sheet9!$J$687:$S$687</c:f>
              <c:numCache>
                <c:formatCode>0.00%</c:formatCode>
                <c:ptCount val="10"/>
                <c:pt idx="0">
                  <c:v>6.0422960725075529E-3</c:v>
                </c:pt>
                <c:pt idx="1">
                  <c:v>9.0634441087613302E-3</c:v>
                </c:pt>
                <c:pt idx="2">
                  <c:v>3.0211480362537764E-3</c:v>
                </c:pt>
                <c:pt idx="3">
                  <c:v>3.0211480362537764E-3</c:v>
                </c:pt>
                <c:pt idx="4">
                  <c:v>0</c:v>
                </c:pt>
                <c:pt idx="5">
                  <c:v>0</c:v>
                </c:pt>
                <c:pt idx="6">
                  <c:v>0</c:v>
                </c:pt>
                <c:pt idx="7">
                  <c:v>0</c:v>
                </c:pt>
                <c:pt idx="8">
                  <c:v>0</c:v>
                </c:pt>
                <c:pt idx="9">
                  <c:v>0</c:v>
                </c:pt>
              </c:numCache>
            </c:numRef>
          </c:val>
          <c:extLst xmlns:c16r2="http://schemas.microsoft.com/office/drawing/2015/06/chart">
            <c:ext xmlns:c16="http://schemas.microsoft.com/office/drawing/2014/chart" uri="{C3380CC4-5D6E-409C-BE32-E72D297353CC}">
              <c16:uniqueId val="{00000000-2506-4204-BDC4-5F2631CD93E5}"/>
            </c:ext>
          </c:extLst>
        </c:ser>
        <c:dLbls>
          <c:showLegendKey val="0"/>
          <c:showVal val="0"/>
          <c:showCatName val="0"/>
          <c:showSerName val="0"/>
          <c:showPercent val="0"/>
          <c:showBubbleSize val="0"/>
        </c:dLbls>
        <c:gapWidth val="0"/>
        <c:overlap val="-53"/>
        <c:axId val="56709888"/>
        <c:axId val="56711424"/>
      </c:barChart>
      <c:barChart>
        <c:barDir val="col"/>
        <c:grouping val="clustered"/>
        <c:varyColors val="0"/>
        <c:ser>
          <c:idx val="10"/>
          <c:order val="2"/>
          <c:tx>
            <c:v>pdf</c:v>
          </c:tx>
          <c:spPr>
            <a:noFill/>
            <a:ln w="28575" cap="sq">
              <a:solidFill>
                <a:srgbClr val="FF0000"/>
              </a:solidFill>
            </a:ln>
            <a:scene3d>
              <a:camera prst="orthographicFront"/>
              <a:lightRig rig="threePt" dir="t"/>
            </a:scene3d>
            <a:sp3d>
              <a:bevelT/>
            </a:sp3d>
          </c:spPr>
          <c:invertIfNegative val="0"/>
          <c:val>
            <c:numRef>
              <c:f>Sheet9!$J$697:$S$697</c:f>
              <c:numCache>
                <c:formatCode>0.00%</c:formatCode>
                <c:ptCount val="10"/>
                <c:pt idx="0">
                  <c:v>1.812688821752266E-2</c:v>
                </c:pt>
                <c:pt idx="1">
                  <c:v>3.0211480362537763E-2</c:v>
                </c:pt>
                <c:pt idx="2">
                  <c:v>5.1359516616314195E-2</c:v>
                </c:pt>
                <c:pt idx="3">
                  <c:v>7.8549848942598199E-2</c:v>
                </c:pt>
                <c:pt idx="4">
                  <c:v>0.13293051359516617</c:v>
                </c:pt>
                <c:pt idx="5">
                  <c:v>0.19033232628398791</c:v>
                </c:pt>
                <c:pt idx="6">
                  <c:v>0.20845921450151056</c:v>
                </c:pt>
                <c:pt idx="7">
                  <c:v>0.18731117824773413</c:v>
                </c:pt>
                <c:pt idx="8">
                  <c:v>9.0634441087613302E-2</c:v>
                </c:pt>
                <c:pt idx="9">
                  <c:v>1.2084592145015106E-2</c:v>
                </c:pt>
              </c:numCache>
            </c:numRef>
          </c:val>
          <c:extLst xmlns:c16r2="http://schemas.microsoft.com/office/drawing/2015/06/chart">
            <c:ext xmlns:c16="http://schemas.microsoft.com/office/drawing/2014/chart" uri="{C3380CC4-5D6E-409C-BE32-E72D297353CC}">
              <c16:uniqueId val="{0000000A-2506-4204-BDC4-5F2631CD93E5}"/>
            </c:ext>
          </c:extLst>
        </c:ser>
        <c:dLbls>
          <c:showLegendKey val="0"/>
          <c:showVal val="0"/>
          <c:showCatName val="0"/>
          <c:showSerName val="0"/>
          <c:showPercent val="0"/>
          <c:showBubbleSize val="0"/>
        </c:dLbls>
        <c:gapWidth val="0"/>
        <c:axId val="56718848"/>
        <c:axId val="56717312"/>
      </c:barChart>
      <c:lineChart>
        <c:grouping val="standard"/>
        <c:varyColors val="0"/>
        <c:ser>
          <c:idx val="11"/>
          <c:order val="1"/>
          <c:tx>
            <c:v>pdf_int</c:v>
          </c:tx>
          <c:spPr>
            <a:ln>
              <a:solidFill>
                <a:schemeClr val="accent6"/>
              </a:solidFill>
            </a:ln>
          </c:spPr>
          <c:marker>
            <c:symbol val="triangle"/>
            <c:size val="5"/>
            <c:spPr>
              <a:solidFill>
                <a:srgbClr val="FFFF00"/>
              </a:solidFill>
              <a:ln>
                <a:solidFill>
                  <a:schemeClr val="accent6"/>
                </a:solidFill>
              </a:ln>
            </c:spPr>
          </c:marker>
          <c:dLbls>
            <c:dLbl>
              <c:idx val="0"/>
              <c:layout>
                <c:manualLayout>
                  <c:x val="-3.4564632545931749E-2"/>
                  <c:y val="2.8189268008165645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2506-4204-BDC4-5F2631CD93E5}"/>
                </c:ext>
              </c:extLst>
            </c:dLbl>
            <c:dLbl>
              <c:idx val="1"/>
              <c:layout>
                <c:manualLayout>
                  <c:x val="-3.9818132108486441E-2"/>
                  <c:y val="2.8189268008165645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C-2506-4204-BDC4-5F2631CD93E5}"/>
                </c:ext>
              </c:extLst>
            </c:dLbl>
            <c:dLbl>
              <c:idx val="2"/>
              <c:layout>
                <c:manualLayout>
                  <c:x val="-3.2873687664041994E-2"/>
                  <c:y val="2.8189268008165645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2506-4204-BDC4-5F2631CD93E5}"/>
                </c:ext>
              </c:extLst>
            </c:dLbl>
            <c:dLbl>
              <c:idx val="3"/>
              <c:layout>
                <c:manualLayout>
                  <c:x val="-3.185903324584427E-2"/>
                  <c:y val="2.8212160979877516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E-2506-4204-BDC4-5F2631CD93E5}"/>
                </c:ext>
              </c:extLst>
            </c:dLbl>
            <c:dLbl>
              <c:idx val="4"/>
              <c:layout>
                <c:manualLayout>
                  <c:x val="-4.1689632545931707E-2"/>
                  <c:y val="3.0018226888305629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F-2506-4204-BDC4-5F2631CD93E5}"/>
                </c:ext>
              </c:extLst>
            </c:dLbl>
            <c:dLbl>
              <c:idx val="5"/>
              <c:layout>
                <c:manualLayout>
                  <c:x val="-3.8803477690288711E-2"/>
                  <c:y val="3.0246864975211465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0-2506-4204-BDC4-5F2631CD93E5}"/>
                </c:ext>
              </c:extLst>
            </c:dLbl>
            <c:dLbl>
              <c:idx val="6"/>
              <c:layout>
                <c:manualLayout>
                  <c:x val="-3.9105643044619422E-2"/>
                  <c:y val="2.9995479731700206E-2"/>
                </c:manualLayout>
              </c:layout>
              <c:spPr>
                <a:solidFill>
                  <a:srgbClr val="FF0000"/>
                </a:solidFill>
                <a:ln w="25400">
                  <a:solidFill>
                    <a:schemeClr val="tx1"/>
                  </a:solidFill>
                </a:ln>
              </c:spPr>
              <c:txPr>
                <a:bodyPr/>
                <a:lstStyle/>
                <a:p>
                  <a:pPr>
                    <a:defRPr sz="1400" b="1">
                      <a:solidFill>
                        <a:srgbClr val="FFFF00"/>
                      </a:solidFill>
                    </a:defRPr>
                  </a:pPr>
                  <a:endParaRPr lang="en-US"/>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1-2506-4204-BDC4-5F2631CD93E5}"/>
                </c:ext>
              </c:extLst>
            </c:dLbl>
            <c:dLbl>
              <c:idx val="7"/>
              <c:layout>
                <c:manualLayout>
                  <c:x val="-3.8018810148731409E-2"/>
                  <c:y val="2.9995479731700206E-2"/>
                </c:manualLayout>
              </c:layout>
              <c:spPr>
                <a:solidFill>
                  <a:srgbClr val="FF0000"/>
                </a:solidFill>
                <a:ln w="25400">
                  <a:solidFill>
                    <a:schemeClr val="tx1"/>
                  </a:solidFill>
                </a:ln>
              </c:spPr>
              <c:txPr>
                <a:bodyPr/>
                <a:lstStyle/>
                <a:p>
                  <a:pPr>
                    <a:defRPr sz="1400" b="1">
                      <a:solidFill>
                        <a:srgbClr val="FFFF00"/>
                      </a:solidFill>
                    </a:defRPr>
                  </a:pPr>
                  <a:endParaRPr lang="en-US"/>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2-2506-4204-BDC4-5F2631CD93E5}"/>
                </c:ext>
              </c:extLst>
            </c:dLbl>
            <c:dLbl>
              <c:idx val="8"/>
              <c:layout>
                <c:manualLayout>
                  <c:x val="-3.6290354330708562E-2"/>
                  <c:y val="2.8729950422863807E-2"/>
                </c:manualLayout>
              </c:layout>
              <c:spPr>
                <a:solidFill>
                  <a:srgbClr val="FF0000"/>
                </a:solidFill>
                <a:ln w="25400">
                  <a:solidFill>
                    <a:schemeClr val="tx1"/>
                  </a:solidFill>
                </a:ln>
              </c:spPr>
              <c:txPr>
                <a:bodyPr/>
                <a:lstStyle/>
                <a:p>
                  <a:pPr>
                    <a:defRPr sz="1400" b="1">
                      <a:solidFill>
                        <a:srgbClr val="FFFF00"/>
                      </a:solidFill>
                    </a:defRPr>
                  </a:pPr>
                  <a:endParaRPr lang="en-US"/>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3-2506-4204-BDC4-5F2631CD93E5}"/>
                </c:ext>
              </c:extLst>
            </c:dLbl>
            <c:dLbl>
              <c:idx val="9"/>
              <c:layout>
                <c:manualLayout>
                  <c:x val="-1.517224409448819E-2"/>
                  <c:y val="-2.1902158063575386E-2"/>
                </c:manualLayout>
              </c:layout>
              <c:spPr>
                <a:solidFill>
                  <a:srgbClr val="FF0000"/>
                </a:solidFill>
                <a:ln w="25400">
                  <a:solidFill>
                    <a:schemeClr val="tx1"/>
                  </a:solidFill>
                </a:ln>
              </c:spPr>
              <c:txPr>
                <a:bodyPr/>
                <a:lstStyle/>
                <a:p>
                  <a:pPr>
                    <a:defRPr sz="1400" b="1">
                      <a:solidFill>
                        <a:srgbClr val="FFFF00"/>
                      </a:solidFill>
                    </a:defRPr>
                  </a:pPr>
                  <a:endParaRPr lang="en-US"/>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4-2506-4204-BDC4-5F2631CD93E5}"/>
                </c:ext>
              </c:extLst>
            </c:dLbl>
            <c:spPr>
              <a:solidFill>
                <a:srgbClr val="FF0000"/>
              </a:solidFill>
            </c:spPr>
            <c:txPr>
              <a:bodyPr/>
              <a:lstStyle/>
              <a:p>
                <a:pPr>
                  <a:defRPr sz="1400" b="1">
                    <a:solidFill>
                      <a:srgbClr val="FFFF00"/>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val>
            <c:numRef>
              <c:f>Sheet9!$J$697:$S$697</c:f>
              <c:numCache>
                <c:formatCode>0.00%</c:formatCode>
                <c:ptCount val="10"/>
                <c:pt idx="0">
                  <c:v>1.812688821752266E-2</c:v>
                </c:pt>
                <c:pt idx="1">
                  <c:v>3.0211480362537763E-2</c:v>
                </c:pt>
                <c:pt idx="2">
                  <c:v>5.1359516616314195E-2</c:v>
                </c:pt>
                <c:pt idx="3">
                  <c:v>7.8549848942598199E-2</c:v>
                </c:pt>
                <c:pt idx="4">
                  <c:v>0.13293051359516617</c:v>
                </c:pt>
                <c:pt idx="5">
                  <c:v>0.19033232628398791</c:v>
                </c:pt>
                <c:pt idx="6">
                  <c:v>0.20845921450151056</c:v>
                </c:pt>
                <c:pt idx="7">
                  <c:v>0.18731117824773413</c:v>
                </c:pt>
                <c:pt idx="8">
                  <c:v>9.0634441087613302E-2</c:v>
                </c:pt>
                <c:pt idx="9">
                  <c:v>1.2084592145015106E-2</c:v>
                </c:pt>
              </c:numCache>
            </c:numRef>
          </c:val>
          <c:smooth val="1"/>
          <c:extLst xmlns:c16r2="http://schemas.microsoft.com/office/drawing/2015/06/chart">
            <c:ext xmlns:c16="http://schemas.microsoft.com/office/drawing/2014/chart" uri="{C3380CC4-5D6E-409C-BE32-E72D297353CC}">
              <c16:uniqueId val="{00000015-2506-4204-BDC4-5F2631CD93E5}"/>
            </c:ext>
          </c:extLst>
        </c:ser>
        <c:dLbls>
          <c:showLegendKey val="0"/>
          <c:showVal val="0"/>
          <c:showCatName val="0"/>
          <c:showSerName val="0"/>
          <c:showPercent val="0"/>
          <c:showBubbleSize val="0"/>
        </c:dLbls>
        <c:marker val="1"/>
        <c:smooth val="0"/>
        <c:axId val="56709888"/>
        <c:axId val="56711424"/>
      </c:lineChart>
      <c:catAx>
        <c:axId val="56709888"/>
        <c:scaling>
          <c:orientation val="minMax"/>
        </c:scaling>
        <c:delete val="0"/>
        <c:axPos val="b"/>
        <c:numFmt formatCode="General" sourceLinked="0"/>
        <c:majorTickMark val="out"/>
        <c:minorTickMark val="none"/>
        <c:tickLblPos val="nextTo"/>
        <c:txPr>
          <a:bodyPr/>
          <a:lstStyle/>
          <a:p>
            <a:pPr>
              <a:defRPr b="1"/>
            </a:pPr>
            <a:endParaRPr lang="en-US"/>
          </a:p>
        </c:txPr>
        <c:crossAx val="56711424"/>
        <c:crosses val="autoZero"/>
        <c:auto val="1"/>
        <c:lblAlgn val="ctr"/>
        <c:lblOffset val="100"/>
        <c:noMultiLvlLbl val="0"/>
      </c:catAx>
      <c:valAx>
        <c:axId val="56711424"/>
        <c:scaling>
          <c:orientation val="minMax"/>
        </c:scaling>
        <c:delete val="0"/>
        <c:axPos val="l"/>
        <c:majorGridlines/>
        <c:numFmt formatCode="0.00%" sourceLinked="1"/>
        <c:majorTickMark val="out"/>
        <c:minorTickMark val="none"/>
        <c:tickLblPos val="nextTo"/>
        <c:spPr>
          <a:solidFill>
            <a:schemeClr val="bg1"/>
          </a:solidFill>
          <a:ln w="25400">
            <a:noFill/>
          </a:ln>
        </c:spPr>
        <c:txPr>
          <a:bodyPr/>
          <a:lstStyle/>
          <a:p>
            <a:pPr>
              <a:defRPr b="1"/>
            </a:pPr>
            <a:endParaRPr lang="en-US"/>
          </a:p>
        </c:txPr>
        <c:crossAx val="56709888"/>
        <c:crosses val="autoZero"/>
        <c:crossBetween val="between"/>
      </c:valAx>
      <c:valAx>
        <c:axId val="56717312"/>
        <c:scaling>
          <c:orientation val="minMax"/>
        </c:scaling>
        <c:delete val="1"/>
        <c:axPos val="r"/>
        <c:numFmt formatCode="0.00%" sourceLinked="1"/>
        <c:majorTickMark val="out"/>
        <c:minorTickMark val="none"/>
        <c:tickLblPos val="nextTo"/>
        <c:crossAx val="56718848"/>
        <c:crosses val="max"/>
        <c:crossBetween val="between"/>
      </c:valAx>
      <c:catAx>
        <c:axId val="56718848"/>
        <c:scaling>
          <c:orientation val="minMax"/>
        </c:scaling>
        <c:delete val="1"/>
        <c:axPos val="b"/>
        <c:majorTickMark val="out"/>
        <c:minorTickMark val="none"/>
        <c:tickLblPos val="nextTo"/>
        <c:crossAx val="56717312"/>
        <c:crosses val="autoZero"/>
        <c:auto val="1"/>
        <c:lblAlgn val="ctr"/>
        <c:lblOffset val="100"/>
        <c:noMultiLvlLbl val="0"/>
      </c:catAx>
    </c:plotArea>
    <c:plotVisOnly val="1"/>
    <c:dispBlanksAs val="gap"/>
    <c:showDLblsOverMax val="0"/>
  </c:chart>
  <c: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c:sp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DA0F9A-9F4E-4270-8215-99265670A9DB}" type="doc">
      <dgm:prSet loTypeId="urn:microsoft.com/office/officeart/2008/layout/VerticalCurvedList" loCatId="list" qsTypeId="urn:microsoft.com/office/officeart/2005/8/quickstyle/simple1" qsCatId="simple" csTypeId="urn:microsoft.com/office/officeart/2005/8/colors/accent1_2" csCatId="accent1" phldr="1"/>
      <dgm:spPr/>
    </dgm:pt>
    <dgm:pt modelId="{3139AA7E-7C3F-4B2C-A785-0D67B42FB3EB}">
      <dgm:prSet phldrT="[Testo]" custT="1"/>
      <dgm:spPr/>
      <dgm:t>
        <a:bodyPr/>
        <a:lstStyle/>
        <a:p>
          <a:pPr algn="l"/>
          <a:r>
            <a:rPr lang="it-IT" sz="2800" b="1" dirty="0"/>
            <a:t>Geographic</a:t>
          </a:r>
          <a:r>
            <a:rPr lang="it-IT" sz="2800" b="1" baseline="0" dirty="0"/>
            <a:t> Variation in Health Care</a:t>
          </a:r>
          <a:endParaRPr lang="it-IT" sz="2800" b="1" dirty="0"/>
        </a:p>
      </dgm:t>
    </dgm:pt>
    <dgm:pt modelId="{1212F26E-7E81-431E-86C0-BFEC8249EA7A}" type="parTrans" cxnId="{7F3BB03F-F48D-4719-8D96-94D9EBA5AF45}">
      <dgm:prSet/>
      <dgm:spPr/>
      <dgm:t>
        <a:bodyPr/>
        <a:lstStyle/>
        <a:p>
          <a:endParaRPr lang="it-IT"/>
        </a:p>
      </dgm:t>
    </dgm:pt>
    <dgm:pt modelId="{026EC01D-E86B-4C72-A782-6C01E30A6576}" type="sibTrans" cxnId="{7F3BB03F-F48D-4719-8D96-94D9EBA5AF45}">
      <dgm:prSet/>
      <dgm:spPr/>
      <dgm:t>
        <a:bodyPr/>
        <a:lstStyle/>
        <a:p>
          <a:endParaRPr lang="it-IT"/>
        </a:p>
      </dgm:t>
    </dgm:pt>
    <dgm:pt modelId="{12C6AA01-A2C0-4C8F-88B8-5F22122FA572}">
      <dgm:prSet phldrT="[Testo]" custT="1"/>
      <dgm:spPr/>
      <dgm:t>
        <a:bodyPr/>
        <a:lstStyle/>
        <a:p>
          <a:pPr algn="ctr"/>
          <a:r>
            <a:rPr lang="it-IT" sz="2800" b="1" dirty="0"/>
            <a:t> Need to define appropriate geography for analysis</a:t>
          </a:r>
        </a:p>
      </dgm:t>
    </dgm:pt>
    <dgm:pt modelId="{92042F94-17B8-4D9B-85EF-BFF68C1234A7}" type="parTrans" cxnId="{AA50B77F-2299-4340-A91D-9E870AFCDCCD}">
      <dgm:prSet/>
      <dgm:spPr/>
      <dgm:t>
        <a:bodyPr/>
        <a:lstStyle/>
        <a:p>
          <a:endParaRPr lang="it-IT"/>
        </a:p>
      </dgm:t>
    </dgm:pt>
    <dgm:pt modelId="{D1F8851F-80F7-49D6-8A42-F64638A9D76D}" type="sibTrans" cxnId="{AA50B77F-2299-4340-A91D-9E870AFCDCCD}">
      <dgm:prSet/>
      <dgm:spPr/>
      <dgm:t>
        <a:bodyPr/>
        <a:lstStyle/>
        <a:p>
          <a:endParaRPr lang="it-IT"/>
        </a:p>
      </dgm:t>
    </dgm:pt>
    <dgm:pt modelId="{063816C8-0A46-4A74-80FD-D90FAA0CF0CA}">
      <dgm:prSet phldrT="[Testo]"/>
      <dgm:spPr>
        <a:ln w="28575">
          <a:solidFill>
            <a:srgbClr val="8E0152"/>
          </a:solidFill>
        </a:ln>
      </dgm:spPr>
      <dgm:t>
        <a:bodyPr/>
        <a:lstStyle/>
        <a:p>
          <a:r>
            <a:rPr lang="it-IT" b="1" dirty="0">
              <a:solidFill>
                <a:srgbClr val="FFFF00"/>
              </a:solidFill>
              <a:effectLst>
                <a:outerShdw blurRad="38100" dist="38100" dir="2700000" algn="tl">
                  <a:srgbClr val="000000">
                    <a:alpha val="43137"/>
                  </a:srgbClr>
                </a:outerShdw>
              </a:effectLst>
            </a:rPr>
            <a:t>Need to define groups of geographies that are comparable to each other</a:t>
          </a:r>
        </a:p>
      </dgm:t>
    </dgm:pt>
    <dgm:pt modelId="{38E5288A-4F49-4724-B238-6A0423476352}" type="parTrans" cxnId="{35AD859C-A901-44AD-A596-62282CFD05A4}">
      <dgm:prSet/>
      <dgm:spPr/>
      <dgm:t>
        <a:bodyPr/>
        <a:lstStyle/>
        <a:p>
          <a:endParaRPr lang="en-US"/>
        </a:p>
      </dgm:t>
    </dgm:pt>
    <dgm:pt modelId="{A7CD2445-91B0-4D71-A819-08B03148E10D}" type="sibTrans" cxnId="{35AD859C-A901-44AD-A596-62282CFD05A4}">
      <dgm:prSet/>
      <dgm:spPr/>
      <dgm:t>
        <a:bodyPr/>
        <a:lstStyle/>
        <a:p>
          <a:endParaRPr lang="en-US"/>
        </a:p>
      </dgm:t>
    </dgm:pt>
    <dgm:pt modelId="{D35AD873-74A1-4B71-BEF5-859DD97A9A78}" type="pres">
      <dgm:prSet presAssocID="{A0DA0F9A-9F4E-4270-8215-99265670A9DB}" presName="Name0" presStyleCnt="0">
        <dgm:presLayoutVars>
          <dgm:chMax val="7"/>
          <dgm:chPref val="7"/>
          <dgm:dir/>
        </dgm:presLayoutVars>
      </dgm:prSet>
      <dgm:spPr/>
    </dgm:pt>
    <dgm:pt modelId="{5C2AA8E5-FCE4-4146-B710-12B110F27AA3}" type="pres">
      <dgm:prSet presAssocID="{A0DA0F9A-9F4E-4270-8215-99265670A9DB}" presName="Name1" presStyleCnt="0"/>
      <dgm:spPr/>
    </dgm:pt>
    <dgm:pt modelId="{78AD2FC4-E28D-474A-AF6A-BFFF2D9839F9}" type="pres">
      <dgm:prSet presAssocID="{A0DA0F9A-9F4E-4270-8215-99265670A9DB}" presName="cycle" presStyleCnt="0"/>
      <dgm:spPr/>
    </dgm:pt>
    <dgm:pt modelId="{D6C74DA1-5B76-4A2D-82E9-155783E851BD}" type="pres">
      <dgm:prSet presAssocID="{A0DA0F9A-9F4E-4270-8215-99265670A9DB}" presName="srcNode" presStyleLbl="node1" presStyleIdx="0" presStyleCnt="3"/>
      <dgm:spPr/>
    </dgm:pt>
    <dgm:pt modelId="{EB2193C0-1F6C-4572-A16A-FAD5367C8030}" type="pres">
      <dgm:prSet presAssocID="{A0DA0F9A-9F4E-4270-8215-99265670A9DB}" presName="conn" presStyleLbl="parChTrans1D2" presStyleIdx="0" presStyleCnt="1"/>
      <dgm:spPr/>
      <dgm:t>
        <a:bodyPr/>
        <a:lstStyle/>
        <a:p>
          <a:endParaRPr lang="en-AU"/>
        </a:p>
      </dgm:t>
    </dgm:pt>
    <dgm:pt modelId="{3599CE8C-6A3C-44B3-83C3-AEEE0514A779}" type="pres">
      <dgm:prSet presAssocID="{A0DA0F9A-9F4E-4270-8215-99265670A9DB}" presName="extraNode" presStyleLbl="node1" presStyleIdx="0" presStyleCnt="3"/>
      <dgm:spPr/>
    </dgm:pt>
    <dgm:pt modelId="{A4305A7A-35DD-443A-B63B-5F3D5EF4D042}" type="pres">
      <dgm:prSet presAssocID="{A0DA0F9A-9F4E-4270-8215-99265670A9DB}" presName="dstNode" presStyleLbl="node1" presStyleIdx="0" presStyleCnt="3"/>
      <dgm:spPr/>
    </dgm:pt>
    <dgm:pt modelId="{3D86B677-6609-4DED-8940-EB7189774068}" type="pres">
      <dgm:prSet presAssocID="{3139AA7E-7C3F-4B2C-A785-0D67B42FB3EB}" presName="text_1" presStyleLbl="node1" presStyleIdx="0" presStyleCnt="3" custLinFactNeighborY="11404">
        <dgm:presLayoutVars>
          <dgm:bulletEnabled val="1"/>
        </dgm:presLayoutVars>
      </dgm:prSet>
      <dgm:spPr/>
      <dgm:t>
        <a:bodyPr/>
        <a:lstStyle/>
        <a:p>
          <a:endParaRPr lang="en-AU"/>
        </a:p>
      </dgm:t>
    </dgm:pt>
    <dgm:pt modelId="{D72EC5D8-B2DA-4AA5-B01D-A0E4C2684FED}" type="pres">
      <dgm:prSet presAssocID="{3139AA7E-7C3F-4B2C-A785-0D67B42FB3EB}" presName="accent_1" presStyleCnt="0"/>
      <dgm:spPr/>
    </dgm:pt>
    <dgm:pt modelId="{1D35A410-6946-4945-86B3-E76653EDC0CA}" type="pres">
      <dgm:prSet presAssocID="{3139AA7E-7C3F-4B2C-A785-0D67B42FB3EB}" presName="accentRepeatNode" presStyleLbl="solidFgAcc1" presStyleIdx="0" presStyleCnt="3" custLinFactNeighborX="-6728"/>
      <dgm:spPr/>
    </dgm:pt>
    <dgm:pt modelId="{C1CFFEEF-101D-4D4D-A248-877C49341688}" type="pres">
      <dgm:prSet presAssocID="{12C6AA01-A2C0-4C8F-88B8-5F22122FA572}" presName="text_2" presStyleLbl="node1" presStyleIdx="1" presStyleCnt="3" custScaleX="100684" custLinFactNeighborX="-56" custLinFactNeighborY="14199">
        <dgm:presLayoutVars>
          <dgm:bulletEnabled val="1"/>
        </dgm:presLayoutVars>
      </dgm:prSet>
      <dgm:spPr/>
      <dgm:t>
        <a:bodyPr/>
        <a:lstStyle/>
        <a:p>
          <a:endParaRPr lang="en-AU"/>
        </a:p>
      </dgm:t>
    </dgm:pt>
    <dgm:pt modelId="{3C43231A-4901-4D64-8BCE-D1C0696CAA4D}" type="pres">
      <dgm:prSet presAssocID="{12C6AA01-A2C0-4C8F-88B8-5F22122FA572}" presName="accent_2" presStyleCnt="0"/>
      <dgm:spPr/>
    </dgm:pt>
    <dgm:pt modelId="{2AC899A4-7814-4093-99F8-3C715481C667}" type="pres">
      <dgm:prSet presAssocID="{12C6AA01-A2C0-4C8F-88B8-5F22122FA572}" presName="accentRepeatNode" presStyleLbl="solidFgAcc1" presStyleIdx="1" presStyleCnt="3" custLinFactNeighborX="-29032" custLinFactNeighborY="10228"/>
      <dgm:spPr/>
    </dgm:pt>
    <dgm:pt modelId="{49DA1744-4CA4-4185-AE1F-95ADD9D8B9D5}" type="pres">
      <dgm:prSet presAssocID="{063816C8-0A46-4A74-80FD-D90FAA0CF0CA}" presName="text_3" presStyleLbl="node1" presStyleIdx="2" presStyleCnt="3" custLinFactNeighborX="533" custLinFactNeighborY="31676">
        <dgm:presLayoutVars>
          <dgm:bulletEnabled val="1"/>
        </dgm:presLayoutVars>
      </dgm:prSet>
      <dgm:spPr/>
      <dgm:t>
        <a:bodyPr/>
        <a:lstStyle/>
        <a:p>
          <a:endParaRPr lang="en-AU"/>
        </a:p>
      </dgm:t>
    </dgm:pt>
    <dgm:pt modelId="{8083FD92-9FBD-4312-BFCD-1D57B50BC24B}" type="pres">
      <dgm:prSet presAssocID="{063816C8-0A46-4A74-80FD-D90FAA0CF0CA}" presName="accent_3" presStyleCnt="0"/>
      <dgm:spPr/>
    </dgm:pt>
    <dgm:pt modelId="{9F511763-1A68-4509-A99A-DAB2C1FC6C0E}" type="pres">
      <dgm:prSet presAssocID="{063816C8-0A46-4A74-80FD-D90FAA0CF0CA}" presName="accentRepeatNode" presStyleLbl="solidFgAcc1" presStyleIdx="2" presStyleCnt="3" custLinFactNeighborX="1163" custLinFactNeighborY="15810"/>
      <dgm:spPr>
        <a:solidFill>
          <a:srgbClr val="FFFF00"/>
        </a:solidFill>
      </dgm:spPr>
    </dgm:pt>
  </dgm:ptLst>
  <dgm:cxnLst>
    <dgm:cxn modelId="{7B59228C-DECC-41E0-845C-19D4B8ABB579}" type="presOf" srcId="{063816C8-0A46-4A74-80FD-D90FAA0CF0CA}" destId="{49DA1744-4CA4-4185-AE1F-95ADD9D8B9D5}" srcOrd="0" destOrd="0" presId="urn:microsoft.com/office/officeart/2008/layout/VerticalCurvedList"/>
    <dgm:cxn modelId="{86C01DC2-F7AE-42EE-97B1-700EE0F047E6}" type="presOf" srcId="{3139AA7E-7C3F-4B2C-A785-0D67B42FB3EB}" destId="{3D86B677-6609-4DED-8940-EB7189774068}" srcOrd="0" destOrd="0" presId="urn:microsoft.com/office/officeart/2008/layout/VerticalCurvedList"/>
    <dgm:cxn modelId="{7F3BB03F-F48D-4719-8D96-94D9EBA5AF45}" srcId="{A0DA0F9A-9F4E-4270-8215-99265670A9DB}" destId="{3139AA7E-7C3F-4B2C-A785-0D67B42FB3EB}" srcOrd="0" destOrd="0" parTransId="{1212F26E-7E81-431E-86C0-BFEC8249EA7A}" sibTransId="{026EC01D-E86B-4C72-A782-6C01E30A6576}"/>
    <dgm:cxn modelId="{AA50B77F-2299-4340-A91D-9E870AFCDCCD}" srcId="{A0DA0F9A-9F4E-4270-8215-99265670A9DB}" destId="{12C6AA01-A2C0-4C8F-88B8-5F22122FA572}" srcOrd="1" destOrd="0" parTransId="{92042F94-17B8-4D9B-85EF-BFF68C1234A7}" sibTransId="{D1F8851F-80F7-49D6-8A42-F64638A9D76D}"/>
    <dgm:cxn modelId="{35AD859C-A901-44AD-A596-62282CFD05A4}" srcId="{A0DA0F9A-9F4E-4270-8215-99265670A9DB}" destId="{063816C8-0A46-4A74-80FD-D90FAA0CF0CA}" srcOrd="2" destOrd="0" parTransId="{38E5288A-4F49-4724-B238-6A0423476352}" sibTransId="{A7CD2445-91B0-4D71-A819-08B03148E10D}"/>
    <dgm:cxn modelId="{1E6FDDB6-BF96-4774-8C50-7633AA89C358}" type="presOf" srcId="{12C6AA01-A2C0-4C8F-88B8-5F22122FA572}" destId="{C1CFFEEF-101D-4D4D-A248-877C49341688}" srcOrd="0" destOrd="0" presId="urn:microsoft.com/office/officeart/2008/layout/VerticalCurvedList"/>
    <dgm:cxn modelId="{60CF7CDD-957C-47A5-9DF5-D2613F3EF826}" type="presOf" srcId="{A0DA0F9A-9F4E-4270-8215-99265670A9DB}" destId="{D35AD873-74A1-4B71-BEF5-859DD97A9A78}" srcOrd="0" destOrd="0" presId="urn:microsoft.com/office/officeart/2008/layout/VerticalCurvedList"/>
    <dgm:cxn modelId="{B360C6ED-E95A-49A3-8111-DF5DE7D11AC4}" type="presOf" srcId="{026EC01D-E86B-4C72-A782-6C01E30A6576}" destId="{EB2193C0-1F6C-4572-A16A-FAD5367C8030}" srcOrd="0" destOrd="0" presId="urn:microsoft.com/office/officeart/2008/layout/VerticalCurvedList"/>
    <dgm:cxn modelId="{01F20268-41AD-460D-B88E-1A268D47EAD1}" type="presParOf" srcId="{D35AD873-74A1-4B71-BEF5-859DD97A9A78}" destId="{5C2AA8E5-FCE4-4146-B710-12B110F27AA3}" srcOrd="0" destOrd="0" presId="urn:microsoft.com/office/officeart/2008/layout/VerticalCurvedList"/>
    <dgm:cxn modelId="{DE481DFF-5730-4EDE-A24A-70A24EB6B2FE}" type="presParOf" srcId="{5C2AA8E5-FCE4-4146-B710-12B110F27AA3}" destId="{78AD2FC4-E28D-474A-AF6A-BFFF2D9839F9}" srcOrd="0" destOrd="0" presId="urn:microsoft.com/office/officeart/2008/layout/VerticalCurvedList"/>
    <dgm:cxn modelId="{963D8B28-0B61-416F-9883-D79BFD8BCF33}" type="presParOf" srcId="{78AD2FC4-E28D-474A-AF6A-BFFF2D9839F9}" destId="{D6C74DA1-5B76-4A2D-82E9-155783E851BD}" srcOrd="0" destOrd="0" presId="urn:microsoft.com/office/officeart/2008/layout/VerticalCurvedList"/>
    <dgm:cxn modelId="{EEE6F2AC-A199-4431-8E3B-EC5C58E91058}" type="presParOf" srcId="{78AD2FC4-E28D-474A-AF6A-BFFF2D9839F9}" destId="{EB2193C0-1F6C-4572-A16A-FAD5367C8030}" srcOrd="1" destOrd="0" presId="urn:microsoft.com/office/officeart/2008/layout/VerticalCurvedList"/>
    <dgm:cxn modelId="{12584729-B6AD-423A-9AE2-979914BF0395}" type="presParOf" srcId="{78AD2FC4-E28D-474A-AF6A-BFFF2D9839F9}" destId="{3599CE8C-6A3C-44B3-83C3-AEEE0514A779}" srcOrd="2" destOrd="0" presId="urn:microsoft.com/office/officeart/2008/layout/VerticalCurvedList"/>
    <dgm:cxn modelId="{3E2E7A51-28BE-4BB7-AAE4-4BC98B277981}" type="presParOf" srcId="{78AD2FC4-E28D-474A-AF6A-BFFF2D9839F9}" destId="{A4305A7A-35DD-443A-B63B-5F3D5EF4D042}" srcOrd="3" destOrd="0" presId="urn:microsoft.com/office/officeart/2008/layout/VerticalCurvedList"/>
    <dgm:cxn modelId="{4187A7C8-161F-4A02-B488-400D5CAB0897}" type="presParOf" srcId="{5C2AA8E5-FCE4-4146-B710-12B110F27AA3}" destId="{3D86B677-6609-4DED-8940-EB7189774068}" srcOrd="1" destOrd="0" presId="urn:microsoft.com/office/officeart/2008/layout/VerticalCurvedList"/>
    <dgm:cxn modelId="{EF68D101-3247-41B3-90E9-DB28DFF3383C}" type="presParOf" srcId="{5C2AA8E5-FCE4-4146-B710-12B110F27AA3}" destId="{D72EC5D8-B2DA-4AA5-B01D-A0E4C2684FED}" srcOrd="2" destOrd="0" presId="urn:microsoft.com/office/officeart/2008/layout/VerticalCurvedList"/>
    <dgm:cxn modelId="{C8A352CC-B4F7-4538-8DE0-86B5ED5C4E40}" type="presParOf" srcId="{D72EC5D8-B2DA-4AA5-B01D-A0E4C2684FED}" destId="{1D35A410-6946-4945-86B3-E76653EDC0CA}" srcOrd="0" destOrd="0" presId="urn:microsoft.com/office/officeart/2008/layout/VerticalCurvedList"/>
    <dgm:cxn modelId="{E8A8F818-9812-4EA8-8ADB-587382C702EF}" type="presParOf" srcId="{5C2AA8E5-FCE4-4146-B710-12B110F27AA3}" destId="{C1CFFEEF-101D-4D4D-A248-877C49341688}" srcOrd="3" destOrd="0" presId="urn:microsoft.com/office/officeart/2008/layout/VerticalCurvedList"/>
    <dgm:cxn modelId="{F3BBD12A-F3BD-40F5-962D-4AD11327E1C6}" type="presParOf" srcId="{5C2AA8E5-FCE4-4146-B710-12B110F27AA3}" destId="{3C43231A-4901-4D64-8BCE-D1C0696CAA4D}" srcOrd="4" destOrd="0" presId="urn:microsoft.com/office/officeart/2008/layout/VerticalCurvedList"/>
    <dgm:cxn modelId="{CB253DD5-0FE1-4EDA-952F-29F6C65DA9D9}" type="presParOf" srcId="{3C43231A-4901-4D64-8BCE-D1C0696CAA4D}" destId="{2AC899A4-7814-4093-99F8-3C715481C667}" srcOrd="0" destOrd="0" presId="urn:microsoft.com/office/officeart/2008/layout/VerticalCurvedList"/>
    <dgm:cxn modelId="{2C8B6C37-396E-42D5-A95B-55E712E2CDCD}" type="presParOf" srcId="{5C2AA8E5-FCE4-4146-B710-12B110F27AA3}" destId="{49DA1744-4CA4-4185-AE1F-95ADD9D8B9D5}" srcOrd="5" destOrd="0" presId="urn:microsoft.com/office/officeart/2008/layout/VerticalCurvedList"/>
    <dgm:cxn modelId="{A99B9333-172D-44A9-B5D2-630FC615B801}" type="presParOf" srcId="{5C2AA8E5-FCE4-4146-B710-12B110F27AA3}" destId="{8083FD92-9FBD-4312-BFCD-1D57B50BC24B}" srcOrd="6" destOrd="0" presId="urn:microsoft.com/office/officeart/2008/layout/VerticalCurvedList"/>
    <dgm:cxn modelId="{B65E6431-6065-412E-BABE-2B949794CCE4}" type="presParOf" srcId="{8083FD92-9FBD-4312-BFCD-1D57B50BC24B}" destId="{9F511763-1A68-4509-A99A-DAB2C1FC6C0E}"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DA0F9A-9F4E-4270-8215-99265670A9DB}" type="doc">
      <dgm:prSet loTypeId="urn:microsoft.com/office/officeart/2008/layout/VerticalCurvedList" loCatId="list" qsTypeId="urn:microsoft.com/office/officeart/2005/8/quickstyle/simple1" qsCatId="simple" csTypeId="urn:microsoft.com/office/officeart/2005/8/colors/accent1_2" csCatId="accent1" phldr="1"/>
      <dgm:spPr/>
    </dgm:pt>
    <dgm:pt modelId="{3139AA7E-7C3F-4B2C-A785-0D67B42FB3EB}">
      <dgm:prSet phldrT="[Testo]" custT="1"/>
      <dgm:spPr>
        <a:solidFill>
          <a:srgbClr val="00B0F0"/>
        </a:solidFill>
        <a:ln>
          <a:solidFill>
            <a:schemeClr val="tx1"/>
          </a:solidFill>
        </a:ln>
      </dgm:spPr>
      <dgm:t>
        <a:bodyPr/>
        <a:lstStyle/>
        <a:p>
          <a:pPr algn="l"/>
          <a:r>
            <a:rPr lang="it-IT" sz="3600" b="1" dirty="0">
              <a:effectLst>
                <a:outerShdw blurRad="38100" dist="38100" dir="2700000" algn="tl">
                  <a:srgbClr val="000000">
                    <a:alpha val="43137"/>
                  </a:srgbClr>
                </a:outerShdw>
              </a:effectLst>
            </a:rPr>
            <a:t>    POPULATION SIZE</a:t>
          </a:r>
        </a:p>
      </dgm:t>
    </dgm:pt>
    <dgm:pt modelId="{1212F26E-7E81-431E-86C0-BFEC8249EA7A}" type="parTrans" cxnId="{7F3BB03F-F48D-4719-8D96-94D9EBA5AF45}">
      <dgm:prSet/>
      <dgm:spPr/>
      <dgm:t>
        <a:bodyPr/>
        <a:lstStyle/>
        <a:p>
          <a:endParaRPr lang="it-IT"/>
        </a:p>
      </dgm:t>
    </dgm:pt>
    <dgm:pt modelId="{026EC01D-E86B-4C72-A782-6C01E30A6576}" type="sibTrans" cxnId="{7F3BB03F-F48D-4719-8D96-94D9EBA5AF45}">
      <dgm:prSet/>
      <dgm:spPr/>
      <dgm:t>
        <a:bodyPr/>
        <a:lstStyle/>
        <a:p>
          <a:endParaRPr lang="it-IT"/>
        </a:p>
      </dgm:t>
    </dgm:pt>
    <dgm:pt modelId="{C794E041-9103-46D8-9B28-FFBBE8F16829}">
      <dgm:prSet phldrT="[Testo]" custT="1"/>
      <dgm:spPr>
        <a:solidFill>
          <a:srgbClr val="00B0F0"/>
        </a:solidFill>
        <a:ln>
          <a:solidFill>
            <a:schemeClr val="tx1"/>
          </a:solidFill>
        </a:ln>
      </dgm:spPr>
      <dgm:t>
        <a:bodyPr/>
        <a:lstStyle/>
        <a:p>
          <a:pPr algn="ctr"/>
          <a:r>
            <a:rPr lang="it-IT" sz="4000" b="1" dirty="0">
              <a:effectLst>
                <a:outerShdw blurRad="38100" dist="38100" dir="2700000" algn="tl">
                  <a:srgbClr val="000000">
                    <a:alpha val="43137"/>
                  </a:srgbClr>
                </a:outerShdw>
              </a:effectLst>
            </a:rPr>
            <a:t>SIZE &amp; SHAPE</a:t>
          </a:r>
        </a:p>
      </dgm:t>
    </dgm:pt>
    <dgm:pt modelId="{9A0EF38D-F985-4F72-84B2-4015C28A5AA5}" type="parTrans" cxnId="{A7451C8A-C1CB-4A6D-A82A-35ED8F414543}">
      <dgm:prSet/>
      <dgm:spPr/>
      <dgm:t>
        <a:bodyPr/>
        <a:lstStyle/>
        <a:p>
          <a:endParaRPr lang="en-US"/>
        </a:p>
      </dgm:t>
    </dgm:pt>
    <dgm:pt modelId="{E67F465A-7CEE-4044-BE86-4AA3E0196E66}" type="sibTrans" cxnId="{A7451C8A-C1CB-4A6D-A82A-35ED8F414543}">
      <dgm:prSet/>
      <dgm:spPr/>
      <dgm:t>
        <a:bodyPr/>
        <a:lstStyle/>
        <a:p>
          <a:endParaRPr lang="en-US"/>
        </a:p>
      </dgm:t>
    </dgm:pt>
    <dgm:pt modelId="{D35AD873-74A1-4B71-BEF5-859DD97A9A78}" type="pres">
      <dgm:prSet presAssocID="{A0DA0F9A-9F4E-4270-8215-99265670A9DB}" presName="Name0" presStyleCnt="0">
        <dgm:presLayoutVars>
          <dgm:chMax val="7"/>
          <dgm:chPref val="7"/>
          <dgm:dir/>
        </dgm:presLayoutVars>
      </dgm:prSet>
      <dgm:spPr/>
    </dgm:pt>
    <dgm:pt modelId="{5C2AA8E5-FCE4-4146-B710-12B110F27AA3}" type="pres">
      <dgm:prSet presAssocID="{A0DA0F9A-9F4E-4270-8215-99265670A9DB}" presName="Name1" presStyleCnt="0"/>
      <dgm:spPr/>
    </dgm:pt>
    <dgm:pt modelId="{78AD2FC4-E28D-474A-AF6A-BFFF2D9839F9}" type="pres">
      <dgm:prSet presAssocID="{A0DA0F9A-9F4E-4270-8215-99265670A9DB}" presName="cycle" presStyleCnt="0"/>
      <dgm:spPr/>
    </dgm:pt>
    <dgm:pt modelId="{D6C74DA1-5B76-4A2D-82E9-155783E851BD}" type="pres">
      <dgm:prSet presAssocID="{A0DA0F9A-9F4E-4270-8215-99265670A9DB}" presName="srcNode" presStyleLbl="node1" presStyleIdx="0" presStyleCnt="2"/>
      <dgm:spPr/>
    </dgm:pt>
    <dgm:pt modelId="{EB2193C0-1F6C-4572-A16A-FAD5367C8030}" type="pres">
      <dgm:prSet presAssocID="{A0DA0F9A-9F4E-4270-8215-99265670A9DB}" presName="conn" presStyleLbl="parChTrans1D2" presStyleIdx="0" presStyleCnt="1" custLinFactNeighborX="-609" custLinFactNeighborY="-84"/>
      <dgm:spPr/>
      <dgm:t>
        <a:bodyPr/>
        <a:lstStyle/>
        <a:p>
          <a:endParaRPr lang="en-AU"/>
        </a:p>
      </dgm:t>
    </dgm:pt>
    <dgm:pt modelId="{3599CE8C-6A3C-44B3-83C3-AEEE0514A779}" type="pres">
      <dgm:prSet presAssocID="{A0DA0F9A-9F4E-4270-8215-99265670A9DB}" presName="extraNode" presStyleLbl="node1" presStyleIdx="0" presStyleCnt="2"/>
      <dgm:spPr/>
    </dgm:pt>
    <dgm:pt modelId="{A4305A7A-35DD-443A-B63B-5F3D5EF4D042}" type="pres">
      <dgm:prSet presAssocID="{A0DA0F9A-9F4E-4270-8215-99265670A9DB}" presName="dstNode" presStyleLbl="node1" presStyleIdx="0" presStyleCnt="2"/>
      <dgm:spPr/>
    </dgm:pt>
    <dgm:pt modelId="{3D86B677-6609-4DED-8940-EB7189774068}" type="pres">
      <dgm:prSet presAssocID="{3139AA7E-7C3F-4B2C-A785-0D67B42FB3EB}" presName="text_1" presStyleLbl="node1" presStyleIdx="0" presStyleCnt="2" custLinFactNeighborX="-303" custLinFactNeighborY="-19128">
        <dgm:presLayoutVars>
          <dgm:bulletEnabled val="1"/>
        </dgm:presLayoutVars>
      </dgm:prSet>
      <dgm:spPr/>
      <dgm:t>
        <a:bodyPr/>
        <a:lstStyle/>
        <a:p>
          <a:endParaRPr lang="en-AU"/>
        </a:p>
      </dgm:t>
    </dgm:pt>
    <dgm:pt modelId="{D72EC5D8-B2DA-4AA5-B01D-A0E4C2684FED}" type="pres">
      <dgm:prSet presAssocID="{3139AA7E-7C3F-4B2C-A785-0D67B42FB3EB}" presName="accent_1" presStyleCnt="0"/>
      <dgm:spPr/>
    </dgm:pt>
    <dgm:pt modelId="{1D35A410-6946-4945-86B3-E76653EDC0CA}" type="pres">
      <dgm:prSet presAssocID="{3139AA7E-7C3F-4B2C-A785-0D67B42FB3EB}" presName="accentRepeatNode" presStyleLbl="solidFgAcc1" presStyleIdx="0" presStyleCnt="2" custLinFactNeighborX="-2963" custLinFactNeighborY="-19981"/>
      <dgm:spPr>
        <a:ln>
          <a:solidFill>
            <a:schemeClr val="tx1"/>
          </a:solidFill>
        </a:ln>
      </dgm:spPr>
    </dgm:pt>
    <dgm:pt modelId="{CC352382-F69C-4849-9224-D0867665C68C}" type="pres">
      <dgm:prSet presAssocID="{C794E041-9103-46D8-9B28-FFBBE8F16829}" presName="text_2" presStyleLbl="node1" presStyleIdx="1" presStyleCnt="2">
        <dgm:presLayoutVars>
          <dgm:bulletEnabled val="1"/>
        </dgm:presLayoutVars>
      </dgm:prSet>
      <dgm:spPr/>
      <dgm:t>
        <a:bodyPr/>
        <a:lstStyle/>
        <a:p>
          <a:endParaRPr lang="en-AU"/>
        </a:p>
      </dgm:t>
    </dgm:pt>
    <dgm:pt modelId="{E66AE402-B87B-4600-BD6D-7074A53C3F75}" type="pres">
      <dgm:prSet presAssocID="{C794E041-9103-46D8-9B28-FFBBE8F16829}" presName="accent_2" presStyleCnt="0"/>
      <dgm:spPr/>
    </dgm:pt>
    <dgm:pt modelId="{A2727427-AE62-4746-9E5E-8FF159012A87}" type="pres">
      <dgm:prSet presAssocID="{C794E041-9103-46D8-9B28-FFBBE8F16829}" presName="accentRepeatNode" presStyleLbl="solidFgAcc1" presStyleIdx="1" presStyleCnt="2" custLinFactNeighborX="-2462" custLinFactNeighborY="2826"/>
      <dgm:spPr/>
    </dgm:pt>
  </dgm:ptLst>
  <dgm:cxnLst>
    <dgm:cxn modelId="{D252339F-A8BB-4B84-B5B1-3994CF99D9FB}" type="presOf" srcId="{C794E041-9103-46D8-9B28-FFBBE8F16829}" destId="{CC352382-F69C-4849-9224-D0867665C68C}" srcOrd="0" destOrd="0" presId="urn:microsoft.com/office/officeart/2008/layout/VerticalCurvedList"/>
    <dgm:cxn modelId="{B360C6ED-E95A-49A3-8111-DF5DE7D11AC4}" type="presOf" srcId="{026EC01D-E86B-4C72-A782-6C01E30A6576}" destId="{EB2193C0-1F6C-4572-A16A-FAD5367C8030}" srcOrd="0" destOrd="0" presId="urn:microsoft.com/office/officeart/2008/layout/VerticalCurvedList"/>
    <dgm:cxn modelId="{7F3BB03F-F48D-4719-8D96-94D9EBA5AF45}" srcId="{A0DA0F9A-9F4E-4270-8215-99265670A9DB}" destId="{3139AA7E-7C3F-4B2C-A785-0D67B42FB3EB}" srcOrd="0" destOrd="0" parTransId="{1212F26E-7E81-431E-86C0-BFEC8249EA7A}" sibTransId="{026EC01D-E86B-4C72-A782-6C01E30A6576}"/>
    <dgm:cxn modelId="{A7451C8A-C1CB-4A6D-A82A-35ED8F414543}" srcId="{A0DA0F9A-9F4E-4270-8215-99265670A9DB}" destId="{C794E041-9103-46D8-9B28-FFBBE8F16829}" srcOrd="1" destOrd="0" parTransId="{9A0EF38D-F985-4F72-84B2-4015C28A5AA5}" sibTransId="{E67F465A-7CEE-4044-BE86-4AA3E0196E66}"/>
    <dgm:cxn modelId="{86C01DC2-F7AE-42EE-97B1-700EE0F047E6}" type="presOf" srcId="{3139AA7E-7C3F-4B2C-A785-0D67B42FB3EB}" destId="{3D86B677-6609-4DED-8940-EB7189774068}" srcOrd="0" destOrd="0" presId="urn:microsoft.com/office/officeart/2008/layout/VerticalCurvedList"/>
    <dgm:cxn modelId="{60CF7CDD-957C-47A5-9DF5-D2613F3EF826}" type="presOf" srcId="{A0DA0F9A-9F4E-4270-8215-99265670A9DB}" destId="{D35AD873-74A1-4B71-BEF5-859DD97A9A78}" srcOrd="0" destOrd="0" presId="urn:microsoft.com/office/officeart/2008/layout/VerticalCurvedList"/>
    <dgm:cxn modelId="{01F20268-41AD-460D-B88E-1A268D47EAD1}" type="presParOf" srcId="{D35AD873-74A1-4B71-BEF5-859DD97A9A78}" destId="{5C2AA8E5-FCE4-4146-B710-12B110F27AA3}" srcOrd="0" destOrd="0" presId="urn:microsoft.com/office/officeart/2008/layout/VerticalCurvedList"/>
    <dgm:cxn modelId="{DE481DFF-5730-4EDE-A24A-70A24EB6B2FE}" type="presParOf" srcId="{5C2AA8E5-FCE4-4146-B710-12B110F27AA3}" destId="{78AD2FC4-E28D-474A-AF6A-BFFF2D9839F9}" srcOrd="0" destOrd="0" presId="urn:microsoft.com/office/officeart/2008/layout/VerticalCurvedList"/>
    <dgm:cxn modelId="{963D8B28-0B61-416F-9883-D79BFD8BCF33}" type="presParOf" srcId="{78AD2FC4-E28D-474A-AF6A-BFFF2D9839F9}" destId="{D6C74DA1-5B76-4A2D-82E9-155783E851BD}" srcOrd="0" destOrd="0" presId="urn:microsoft.com/office/officeart/2008/layout/VerticalCurvedList"/>
    <dgm:cxn modelId="{EEE6F2AC-A199-4431-8E3B-EC5C58E91058}" type="presParOf" srcId="{78AD2FC4-E28D-474A-AF6A-BFFF2D9839F9}" destId="{EB2193C0-1F6C-4572-A16A-FAD5367C8030}" srcOrd="1" destOrd="0" presId="urn:microsoft.com/office/officeart/2008/layout/VerticalCurvedList"/>
    <dgm:cxn modelId="{12584729-B6AD-423A-9AE2-979914BF0395}" type="presParOf" srcId="{78AD2FC4-E28D-474A-AF6A-BFFF2D9839F9}" destId="{3599CE8C-6A3C-44B3-83C3-AEEE0514A779}" srcOrd="2" destOrd="0" presId="urn:microsoft.com/office/officeart/2008/layout/VerticalCurvedList"/>
    <dgm:cxn modelId="{3E2E7A51-28BE-4BB7-AAE4-4BC98B277981}" type="presParOf" srcId="{78AD2FC4-E28D-474A-AF6A-BFFF2D9839F9}" destId="{A4305A7A-35DD-443A-B63B-5F3D5EF4D042}" srcOrd="3" destOrd="0" presId="urn:microsoft.com/office/officeart/2008/layout/VerticalCurvedList"/>
    <dgm:cxn modelId="{4187A7C8-161F-4A02-B488-400D5CAB0897}" type="presParOf" srcId="{5C2AA8E5-FCE4-4146-B710-12B110F27AA3}" destId="{3D86B677-6609-4DED-8940-EB7189774068}" srcOrd="1" destOrd="0" presId="urn:microsoft.com/office/officeart/2008/layout/VerticalCurvedList"/>
    <dgm:cxn modelId="{EF68D101-3247-41B3-90E9-DB28DFF3383C}" type="presParOf" srcId="{5C2AA8E5-FCE4-4146-B710-12B110F27AA3}" destId="{D72EC5D8-B2DA-4AA5-B01D-A0E4C2684FED}" srcOrd="2" destOrd="0" presId="urn:microsoft.com/office/officeart/2008/layout/VerticalCurvedList"/>
    <dgm:cxn modelId="{C8A352CC-B4F7-4538-8DE0-86B5ED5C4E40}" type="presParOf" srcId="{D72EC5D8-B2DA-4AA5-B01D-A0E4C2684FED}" destId="{1D35A410-6946-4945-86B3-E76653EDC0CA}" srcOrd="0" destOrd="0" presId="urn:microsoft.com/office/officeart/2008/layout/VerticalCurvedList"/>
    <dgm:cxn modelId="{FB0EF952-540C-4553-B03C-232B32879B5E}" type="presParOf" srcId="{5C2AA8E5-FCE4-4146-B710-12B110F27AA3}" destId="{CC352382-F69C-4849-9224-D0867665C68C}" srcOrd="3" destOrd="0" presId="urn:microsoft.com/office/officeart/2008/layout/VerticalCurvedList"/>
    <dgm:cxn modelId="{D11BA34A-5D70-475C-8E29-88E376D2DBDA}" type="presParOf" srcId="{5C2AA8E5-FCE4-4146-B710-12B110F27AA3}" destId="{E66AE402-B87B-4600-BD6D-7074A53C3F75}" srcOrd="4" destOrd="0" presId="urn:microsoft.com/office/officeart/2008/layout/VerticalCurvedList"/>
    <dgm:cxn modelId="{F55B5606-0A9B-4BA7-B17F-82BF4A1F4D3E}" type="presParOf" srcId="{E66AE402-B87B-4600-BD6D-7074A53C3F75}" destId="{A2727427-AE62-4746-9E5E-8FF159012A87}"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8ED97E5-83D6-4437-A735-9BD747383903}"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F1A96EAF-F726-484B-BDF7-CD83CBD8D13E}">
      <dgm:prSet phldrT="[Text]"/>
      <dgm:spPr>
        <a:ln>
          <a:solidFill>
            <a:schemeClr val="tx1"/>
          </a:solidFill>
        </a:ln>
      </dgm:spPr>
      <dgm:t>
        <a:bodyPr/>
        <a:lstStyle/>
        <a:p>
          <a:r>
            <a:rPr lang="en-US" b="1" dirty="0">
              <a:effectLst>
                <a:outerShdw blurRad="38100" dist="38100" dir="2700000" algn="tl">
                  <a:srgbClr val="000000">
                    <a:alpha val="43137"/>
                  </a:srgbClr>
                </a:outerShdw>
              </a:effectLst>
            </a:rPr>
            <a:t>NUMBER OF CLUSTER</a:t>
          </a:r>
        </a:p>
      </dgm:t>
    </dgm:pt>
    <dgm:pt modelId="{B802CE9D-0A55-40A4-9AE0-2C1736C4420F}" type="parTrans" cxnId="{5CFAC2BA-F3BB-433F-9556-6289DDA41D1F}">
      <dgm:prSet/>
      <dgm:spPr/>
      <dgm:t>
        <a:bodyPr/>
        <a:lstStyle/>
        <a:p>
          <a:endParaRPr lang="en-US"/>
        </a:p>
      </dgm:t>
    </dgm:pt>
    <dgm:pt modelId="{8352DBC9-968F-46CF-8394-20C79F1F9F21}" type="sibTrans" cxnId="{5CFAC2BA-F3BB-433F-9556-6289DDA41D1F}">
      <dgm:prSet/>
      <dgm:spPr/>
      <dgm:t>
        <a:bodyPr/>
        <a:lstStyle/>
        <a:p>
          <a:endParaRPr lang="en-US"/>
        </a:p>
      </dgm:t>
    </dgm:pt>
    <dgm:pt modelId="{9E253126-EC35-4E7A-B4FF-F358FA536423}">
      <dgm:prSet phldrT="[Text]"/>
      <dgm:spPr>
        <a:ln>
          <a:solidFill>
            <a:schemeClr val="tx1"/>
          </a:solidFill>
        </a:ln>
      </dgm:spPr>
      <dgm:t>
        <a:bodyPr/>
        <a:lstStyle/>
        <a:p>
          <a:r>
            <a:rPr lang="en-US" b="1" dirty="0">
              <a:effectLst>
                <a:outerShdw blurRad="38100" dist="38100" dir="2700000" algn="tl">
                  <a:srgbClr val="000000">
                    <a:alpha val="43137"/>
                  </a:srgbClr>
                </a:outerShdw>
              </a:effectLst>
            </a:rPr>
            <a:t>PAM ALGORITHM</a:t>
          </a:r>
        </a:p>
      </dgm:t>
    </dgm:pt>
    <dgm:pt modelId="{B553C0BE-73E6-40D4-A9A9-86BA057DFE00}" type="parTrans" cxnId="{2D4D9014-3D78-4D75-9991-4D5458E78A44}">
      <dgm:prSet/>
      <dgm:spPr/>
      <dgm:t>
        <a:bodyPr/>
        <a:lstStyle/>
        <a:p>
          <a:endParaRPr lang="en-US"/>
        </a:p>
      </dgm:t>
    </dgm:pt>
    <dgm:pt modelId="{51A102D4-0F96-4326-9E32-6366FB317441}" type="sibTrans" cxnId="{2D4D9014-3D78-4D75-9991-4D5458E78A44}">
      <dgm:prSet/>
      <dgm:spPr/>
      <dgm:t>
        <a:bodyPr/>
        <a:lstStyle/>
        <a:p>
          <a:endParaRPr lang="en-US"/>
        </a:p>
      </dgm:t>
    </dgm:pt>
    <dgm:pt modelId="{135766BA-8DE5-4D60-B24F-3F1387EDB619}">
      <dgm:prSet phldrT="[Text]"/>
      <dgm:spPr>
        <a:ln>
          <a:solidFill>
            <a:schemeClr val="tx1"/>
          </a:solidFill>
        </a:ln>
      </dgm:spPr>
      <dgm:t>
        <a:bodyPr/>
        <a:lstStyle/>
        <a:p>
          <a:r>
            <a:rPr lang="en-US" b="1" dirty="0">
              <a:effectLst>
                <a:outerShdw blurRad="38100" dist="38100" dir="2700000" algn="tl">
                  <a:srgbClr val="000000">
                    <a:alpha val="43137"/>
                  </a:srgbClr>
                </a:outerShdw>
              </a:effectLst>
            </a:rPr>
            <a:t>CLUSTER ANALYSIS</a:t>
          </a:r>
        </a:p>
      </dgm:t>
    </dgm:pt>
    <dgm:pt modelId="{DF28B54B-7A83-403A-BB32-08271E4E7B09}" type="sibTrans" cxnId="{868FB361-A91D-41FA-9B1D-7CC12B0FA63F}">
      <dgm:prSet/>
      <dgm:spPr/>
      <dgm:t>
        <a:bodyPr/>
        <a:lstStyle/>
        <a:p>
          <a:endParaRPr lang="en-US"/>
        </a:p>
      </dgm:t>
    </dgm:pt>
    <dgm:pt modelId="{1CA91E14-FAE6-486F-AAB4-99468DCAFD38}" type="parTrans" cxnId="{868FB361-A91D-41FA-9B1D-7CC12B0FA63F}">
      <dgm:prSet/>
      <dgm:spPr/>
      <dgm:t>
        <a:bodyPr/>
        <a:lstStyle/>
        <a:p>
          <a:endParaRPr lang="en-US"/>
        </a:p>
      </dgm:t>
    </dgm:pt>
    <dgm:pt modelId="{5D7593EB-282D-4518-A98E-3317C142C40C}" type="pres">
      <dgm:prSet presAssocID="{18ED97E5-83D6-4437-A735-9BD747383903}" presName="outerComposite" presStyleCnt="0">
        <dgm:presLayoutVars>
          <dgm:chMax val="5"/>
          <dgm:dir/>
          <dgm:resizeHandles val="exact"/>
        </dgm:presLayoutVars>
      </dgm:prSet>
      <dgm:spPr/>
      <dgm:t>
        <a:bodyPr/>
        <a:lstStyle/>
        <a:p>
          <a:endParaRPr lang="en-AU"/>
        </a:p>
      </dgm:t>
    </dgm:pt>
    <dgm:pt modelId="{C48C3D2C-5EC8-4B69-9536-532B7B7F179E}" type="pres">
      <dgm:prSet presAssocID="{18ED97E5-83D6-4437-A735-9BD747383903}" presName="dummyMaxCanvas" presStyleCnt="0">
        <dgm:presLayoutVars/>
      </dgm:prSet>
      <dgm:spPr/>
    </dgm:pt>
    <dgm:pt modelId="{98DB8D2B-F3BE-45C9-8E5A-6841CF5B8020}" type="pres">
      <dgm:prSet presAssocID="{18ED97E5-83D6-4437-A735-9BD747383903}" presName="ThreeNodes_1" presStyleLbl="node1" presStyleIdx="0" presStyleCnt="3" custLinFactNeighborX="-2612" custLinFactNeighborY="-2535">
        <dgm:presLayoutVars>
          <dgm:bulletEnabled val="1"/>
        </dgm:presLayoutVars>
      </dgm:prSet>
      <dgm:spPr/>
      <dgm:t>
        <a:bodyPr/>
        <a:lstStyle/>
        <a:p>
          <a:endParaRPr lang="en-AU"/>
        </a:p>
      </dgm:t>
    </dgm:pt>
    <dgm:pt modelId="{A3A08095-3B3D-4473-B639-1B359855A005}" type="pres">
      <dgm:prSet presAssocID="{18ED97E5-83D6-4437-A735-9BD747383903}" presName="ThreeNodes_2" presStyleLbl="node1" presStyleIdx="1" presStyleCnt="3">
        <dgm:presLayoutVars>
          <dgm:bulletEnabled val="1"/>
        </dgm:presLayoutVars>
      </dgm:prSet>
      <dgm:spPr/>
      <dgm:t>
        <a:bodyPr/>
        <a:lstStyle/>
        <a:p>
          <a:endParaRPr lang="en-AU"/>
        </a:p>
      </dgm:t>
    </dgm:pt>
    <dgm:pt modelId="{D512C4F4-DADD-4BC2-9B6B-1DC4012451CF}" type="pres">
      <dgm:prSet presAssocID="{18ED97E5-83D6-4437-A735-9BD747383903}" presName="ThreeNodes_3" presStyleLbl="node1" presStyleIdx="2" presStyleCnt="3">
        <dgm:presLayoutVars>
          <dgm:bulletEnabled val="1"/>
        </dgm:presLayoutVars>
      </dgm:prSet>
      <dgm:spPr/>
      <dgm:t>
        <a:bodyPr/>
        <a:lstStyle/>
        <a:p>
          <a:endParaRPr lang="en-AU"/>
        </a:p>
      </dgm:t>
    </dgm:pt>
    <dgm:pt modelId="{DD3137DA-8D71-42AB-96A9-0AC0243E202F}" type="pres">
      <dgm:prSet presAssocID="{18ED97E5-83D6-4437-A735-9BD747383903}" presName="ThreeConn_1-2" presStyleLbl="fgAccFollowNode1" presStyleIdx="0" presStyleCnt="2">
        <dgm:presLayoutVars>
          <dgm:bulletEnabled val="1"/>
        </dgm:presLayoutVars>
      </dgm:prSet>
      <dgm:spPr/>
      <dgm:t>
        <a:bodyPr/>
        <a:lstStyle/>
        <a:p>
          <a:endParaRPr lang="en-AU"/>
        </a:p>
      </dgm:t>
    </dgm:pt>
    <dgm:pt modelId="{886AAC6B-CB02-4B6A-9919-428E0987F3AA}" type="pres">
      <dgm:prSet presAssocID="{18ED97E5-83D6-4437-A735-9BD747383903}" presName="ThreeConn_2-3" presStyleLbl="fgAccFollowNode1" presStyleIdx="1" presStyleCnt="2">
        <dgm:presLayoutVars>
          <dgm:bulletEnabled val="1"/>
        </dgm:presLayoutVars>
      </dgm:prSet>
      <dgm:spPr/>
      <dgm:t>
        <a:bodyPr/>
        <a:lstStyle/>
        <a:p>
          <a:endParaRPr lang="en-AU"/>
        </a:p>
      </dgm:t>
    </dgm:pt>
    <dgm:pt modelId="{C290B486-2411-4416-B4FE-6D22E56E577A}" type="pres">
      <dgm:prSet presAssocID="{18ED97E5-83D6-4437-A735-9BD747383903}" presName="ThreeNodes_1_text" presStyleLbl="node1" presStyleIdx="2" presStyleCnt="3">
        <dgm:presLayoutVars>
          <dgm:bulletEnabled val="1"/>
        </dgm:presLayoutVars>
      </dgm:prSet>
      <dgm:spPr/>
      <dgm:t>
        <a:bodyPr/>
        <a:lstStyle/>
        <a:p>
          <a:endParaRPr lang="en-AU"/>
        </a:p>
      </dgm:t>
    </dgm:pt>
    <dgm:pt modelId="{D3153790-0CE0-4361-8A84-D4CBF75DBC73}" type="pres">
      <dgm:prSet presAssocID="{18ED97E5-83D6-4437-A735-9BD747383903}" presName="ThreeNodes_2_text" presStyleLbl="node1" presStyleIdx="2" presStyleCnt="3">
        <dgm:presLayoutVars>
          <dgm:bulletEnabled val="1"/>
        </dgm:presLayoutVars>
      </dgm:prSet>
      <dgm:spPr/>
      <dgm:t>
        <a:bodyPr/>
        <a:lstStyle/>
        <a:p>
          <a:endParaRPr lang="en-AU"/>
        </a:p>
      </dgm:t>
    </dgm:pt>
    <dgm:pt modelId="{69FB9FA8-366A-453D-9CBA-A7F5DE6D90BC}" type="pres">
      <dgm:prSet presAssocID="{18ED97E5-83D6-4437-A735-9BD747383903}" presName="ThreeNodes_3_text" presStyleLbl="node1" presStyleIdx="2" presStyleCnt="3">
        <dgm:presLayoutVars>
          <dgm:bulletEnabled val="1"/>
        </dgm:presLayoutVars>
      </dgm:prSet>
      <dgm:spPr/>
      <dgm:t>
        <a:bodyPr/>
        <a:lstStyle/>
        <a:p>
          <a:endParaRPr lang="en-AU"/>
        </a:p>
      </dgm:t>
    </dgm:pt>
  </dgm:ptLst>
  <dgm:cxnLst>
    <dgm:cxn modelId="{93AD0E53-6257-482A-BC5C-630120995D06}" type="presOf" srcId="{51A102D4-0F96-4326-9E32-6366FB317441}" destId="{886AAC6B-CB02-4B6A-9919-428E0987F3AA}" srcOrd="0" destOrd="0" presId="urn:microsoft.com/office/officeart/2005/8/layout/vProcess5"/>
    <dgm:cxn modelId="{312CF4C1-8B81-47C7-8FBA-C098916614EB}" type="presOf" srcId="{135766BA-8DE5-4D60-B24F-3F1387EDB619}" destId="{D512C4F4-DADD-4BC2-9B6B-1DC4012451CF}" srcOrd="0" destOrd="0" presId="urn:microsoft.com/office/officeart/2005/8/layout/vProcess5"/>
    <dgm:cxn modelId="{12557B94-F30F-43D1-A7E0-7CE1599D533B}" type="presOf" srcId="{135766BA-8DE5-4D60-B24F-3F1387EDB619}" destId="{69FB9FA8-366A-453D-9CBA-A7F5DE6D90BC}" srcOrd="1" destOrd="0" presId="urn:microsoft.com/office/officeart/2005/8/layout/vProcess5"/>
    <dgm:cxn modelId="{868FB361-A91D-41FA-9B1D-7CC12B0FA63F}" srcId="{18ED97E5-83D6-4437-A735-9BD747383903}" destId="{135766BA-8DE5-4D60-B24F-3F1387EDB619}" srcOrd="2" destOrd="0" parTransId="{1CA91E14-FAE6-486F-AAB4-99468DCAFD38}" sibTransId="{DF28B54B-7A83-403A-BB32-08271E4E7B09}"/>
    <dgm:cxn modelId="{0A20C799-BD2F-41E2-AB01-71259B862E31}" type="presOf" srcId="{9E253126-EC35-4E7A-B4FF-F358FA536423}" destId="{D3153790-0CE0-4361-8A84-D4CBF75DBC73}" srcOrd="1" destOrd="0" presId="urn:microsoft.com/office/officeart/2005/8/layout/vProcess5"/>
    <dgm:cxn modelId="{5CFAC2BA-F3BB-433F-9556-6289DDA41D1F}" srcId="{18ED97E5-83D6-4437-A735-9BD747383903}" destId="{F1A96EAF-F726-484B-BDF7-CD83CBD8D13E}" srcOrd="0" destOrd="0" parTransId="{B802CE9D-0A55-40A4-9AE0-2C1736C4420F}" sibTransId="{8352DBC9-968F-46CF-8394-20C79F1F9F21}"/>
    <dgm:cxn modelId="{2D4D9014-3D78-4D75-9991-4D5458E78A44}" srcId="{18ED97E5-83D6-4437-A735-9BD747383903}" destId="{9E253126-EC35-4E7A-B4FF-F358FA536423}" srcOrd="1" destOrd="0" parTransId="{B553C0BE-73E6-40D4-A9A9-86BA057DFE00}" sibTransId="{51A102D4-0F96-4326-9E32-6366FB317441}"/>
    <dgm:cxn modelId="{58AEEFDB-6329-4D58-8264-383B2BF16E79}" type="presOf" srcId="{9E253126-EC35-4E7A-B4FF-F358FA536423}" destId="{A3A08095-3B3D-4473-B639-1B359855A005}" srcOrd="0" destOrd="0" presId="urn:microsoft.com/office/officeart/2005/8/layout/vProcess5"/>
    <dgm:cxn modelId="{363821B7-E533-4025-B0B8-DBE9A4C301E6}" type="presOf" srcId="{18ED97E5-83D6-4437-A735-9BD747383903}" destId="{5D7593EB-282D-4518-A98E-3317C142C40C}" srcOrd="0" destOrd="0" presId="urn:microsoft.com/office/officeart/2005/8/layout/vProcess5"/>
    <dgm:cxn modelId="{542DA581-2859-43B1-A2B4-12130ED51C65}" type="presOf" srcId="{F1A96EAF-F726-484B-BDF7-CD83CBD8D13E}" destId="{C290B486-2411-4416-B4FE-6D22E56E577A}" srcOrd="1" destOrd="0" presId="urn:microsoft.com/office/officeart/2005/8/layout/vProcess5"/>
    <dgm:cxn modelId="{3D44A419-6E03-4A26-A798-535B0E40AEDC}" type="presOf" srcId="{F1A96EAF-F726-484B-BDF7-CD83CBD8D13E}" destId="{98DB8D2B-F3BE-45C9-8E5A-6841CF5B8020}" srcOrd="0" destOrd="0" presId="urn:microsoft.com/office/officeart/2005/8/layout/vProcess5"/>
    <dgm:cxn modelId="{174D36F0-3055-4ADA-8DA1-13B562C5A80B}" type="presOf" srcId="{8352DBC9-968F-46CF-8394-20C79F1F9F21}" destId="{DD3137DA-8D71-42AB-96A9-0AC0243E202F}" srcOrd="0" destOrd="0" presId="urn:microsoft.com/office/officeart/2005/8/layout/vProcess5"/>
    <dgm:cxn modelId="{D22439F4-5CB6-45A0-9ED1-06DBAA1560EC}" type="presParOf" srcId="{5D7593EB-282D-4518-A98E-3317C142C40C}" destId="{C48C3D2C-5EC8-4B69-9536-532B7B7F179E}" srcOrd="0" destOrd="0" presId="urn:microsoft.com/office/officeart/2005/8/layout/vProcess5"/>
    <dgm:cxn modelId="{8C432219-CB31-491D-89BC-8B42172738A2}" type="presParOf" srcId="{5D7593EB-282D-4518-A98E-3317C142C40C}" destId="{98DB8D2B-F3BE-45C9-8E5A-6841CF5B8020}" srcOrd="1" destOrd="0" presId="urn:microsoft.com/office/officeart/2005/8/layout/vProcess5"/>
    <dgm:cxn modelId="{5BBD722D-91E0-4E3E-B37F-9F381AA66CB1}" type="presParOf" srcId="{5D7593EB-282D-4518-A98E-3317C142C40C}" destId="{A3A08095-3B3D-4473-B639-1B359855A005}" srcOrd="2" destOrd="0" presId="urn:microsoft.com/office/officeart/2005/8/layout/vProcess5"/>
    <dgm:cxn modelId="{71C777DD-4CF4-48D4-99FF-7CF0396514E7}" type="presParOf" srcId="{5D7593EB-282D-4518-A98E-3317C142C40C}" destId="{D512C4F4-DADD-4BC2-9B6B-1DC4012451CF}" srcOrd="3" destOrd="0" presId="urn:microsoft.com/office/officeart/2005/8/layout/vProcess5"/>
    <dgm:cxn modelId="{C1E15933-888C-4CD7-AC2C-F31B492E37EC}" type="presParOf" srcId="{5D7593EB-282D-4518-A98E-3317C142C40C}" destId="{DD3137DA-8D71-42AB-96A9-0AC0243E202F}" srcOrd="4" destOrd="0" presId="urn:microsoft.com/office/officeart/2005/8/layout/vProcess5"/>
    <dgm:cxn modelId="{4C1D85BC-C4C0-4F78-8627-3741D3118D2C}" type="presParOf" srcId="{5D7593EB-282D-4518-A98E-3317C142C40C}" destId="{886AAC6B-CB02-4B6A-9919-428E0987F3AA}" srcOrd="5" destOrd="0" presId="urn:microsoft.com/office/officeart/2005/8/layout/vProcess5"/>
    <dgm:cxn modelId="{C6048051-EFFC-4E7C-A927-1BF3004240E7}" type="presParOf" srcId="{5D7593EB-282D-4518-A98E-3317C142C40C}" destId="{C290B486-2411-4416-B4FE-6D22E56E577A}" srcOrd="6" destOrd="0" presId="urn:microsoft.com/office/officeart/2005/8/layout/vProcess5"/>
    <dgm:cxn modelId="{F71E8A1C-8B90-4E12-BDDB-F28292488CE3}" type="presParOf" srcId="{5D7593EB-282D-4518-A98E-3317C142C40C}" destId="{D3153790-0CE0-4361-8A84-D4CBF75DBC73}" srcOrd="7" destOrd="0" presId="urn:microsoft.com/office/officeart/2005/8/layout/vProcess5"/>
    <dgm:cxn modelId="{4AA84BDD-1FC2-47D5-B615-367E594E18AD}" type="presParOf" srcId="{5D7593EB-282D-4518-A98E-3317C142C40C}" destId="{69FB9FA8-366A-453D-9CBA-A7F5DE6D90BC}" srcOrd="8" destOrd="0" presId="urn:microsoft.com/office/officeart/2005/8/layout/vProcess5"/>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2193C0-1F6C-4572-A16A-FAD5367C8030}">
      <dsp:nvSpPr>
        <dsp:cNvPr id="0" name=""/>
        <dsp:cNvSpPr/>
      </dsp:nvSpPr>
      <dsp:spPr>
        <a:xfrm>
          <a:off x="-5764133" y="-880886"/>
          <a:ext cx="6851811" cy="6851811"/>
        </a:xfrm>
        <a:prstGeom prst="blockArc">
          <a:avLst>
            <a:gd name="adj1" fmla="val 18900000"/>
            <a:gd name="adj2" fmla="val 2700000"/>
            <a:gd name="adj3" fmla="val 315"/>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D86B677-6609-4DED-8940-EB7189774068}">
      <dsp:nvSpPr>
        <dsp:cNvPr id="0" name=""/>
        <dsp:cNvSpPr/>
      </dsp:nvSpPr>
      <dsp:spPr>
        <a:xfrm>
          <a:off x="696391" y="625097"/>
          <a:ext cx="6280044" cy="101800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8044" tIns="71120" rIns="71120" bIns="71120" numCol="1" spcCol="1270" anchor="ctr" anchorCtr="0">
          <a:noAutofit/>
        </a:bodyPr>
        <a:lstStyle/>
        <a:p>
          <a:pPr lvl="0" algn="l" defTabSz="1244600">
            <a:lnSpc>
              <a:spcPct val="90000"/>
            </a:lnSpc>
            <a:spcBef>
              <a:spcPct val="0"/>
            </a:spcBef>
            <a:spcAft>
              <a:spcPct val="35000"/>
            </a:spcAft>
          </a:pPr>
          <a:r>
            <a:rPr lang="it-IT" sz="2800" b="1" kern="1200" dirty="0"/>
            <a:t>Geographic</a:t>
          </a:r>
          <a:r>
            <a:rPr lang="it-IT" sz="2800" b="1" kern="1200" baseline="0" dirty="0"/>
            <a:t> Variation in Health Care</a:t>
          </a:r>
          <a:endParaRPr lang="it-IT" sz="2800" b="1" kern="1200" dirty="0"/>
        </a:p>
      </dsp:txBody>
      <dsp:txXfrm>
        <a:off x="696391" y="625097"/>
        <a:ext cx="6280044" cy="1018007"/>
      </dsp:txXfrm>
    </dsp:sp>
    <dsp:sp modelId="{1D35A410-6946-4945-86B3-E76653EDC0CA}">
      <dsp:nvSpPr>
        <dsp:cNvPr id="0" name=""/>
        <dsp:cNvSpPr/>
      </dsp:nvSpPr>
      <dsp:spPr>
        <a:xfrm>
          <a:off x="0" y="381752"/>
          <a:ext cx="1272509" cy="1272509"/>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1CFFEEF-101D-4D4D-A248-877C49341688}">
      <dsp:nvSpPr>
        <dsp:cNvPr id="0" name=""/>
        <dsp:cNvSpPr/>
      </dsp:nvSpPr>
      <dsp:spPr>
        <a:xfrm>
          <a:off x="1042915" y="2180562"/>
          <a:ext cx="5950422" cy="101800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8044" tIns="71120" rIns="71120" bIns="71120" numCol="1" spcCol="1270" anchor="ctr" anchorCtr="0">
          <a:noAutofit/>
        </a:bodyPr>
        <a:lstStyle/>
        <a:p>
          <a:pPr lvl="0" algn="ctr" defTabSz="1244600">
            <a:lnSpc>
              <a:spcPct val="90000"/>
            </a:lnSpc>
            <a:spcBef>
              <a:spcPct val="0"/>
            </a:spcBef>
            <a:spcAft>
              <a:spcPct val="35000"/>
            </a:spcAft>
          </a:pPr>
          <a:r>
            <a:rPr lang="it-IT" sz="2800" b="1" kern="1200" dirty="0"/>
            <a:t> Need to define appropriate geography for analysis</a:t>
          </a:r>
        </a:p>
      </dsp:txBody>
      <dsp:txXfrm>
        <a:off x="1042915" y="2180562"/>
        <a:ext cx="5950422" cy="1018007"/>
      </dsp:txXfrm>
    </dsp:sp>
    <dsp:sp modelId="{2AC899A4-7814-4093-99F8-3C715481C667}">
      <dsp:nvSpPr>
        <dsp:cNvPr id="0" name=""/>
        <dsp:cNvSpPr/>
      </dsp:nvSpPr>
      <dsp:spPr>
        <a:xfrm>
          <a:off x="60747" y="2038916"/>
          <a:ext cx="1272509" cy="1272509"/>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9DA1744-4CA4-4185-AE1F-95ADD9D8B9D5}">
      <dsp:nvSpPr>
        <dsp:cNvPr id="0" name=""/>
        <dsp:cNvSpPr/>
      </dsp:nvSpPr>
      <dsp:spPr>
        <a:xfrm>
          <a:off x="729863" y="3885490"/>
          <a:ext cx="6280044" cy="1018007"/>
        </a:xfrm>
        <a:prstGeom prst="rect">
          <a:avLst/>
        </a:prstGeom>
        <a:solidFill>
          <a:schemeClr val="accent1">
            <a:hueOff val="0"/>
            <a:satOff val="0"/>
            <a:lumOff val="0"/>
            <a:alphaOff val="0"/>
          </a:schemeClr>
        </a:solidFill>
        <a:ln w="28575" cap="flat" cmpd="sng" algn="ctr">
          <a:solidFill>
            <a:srgbClr val="8E015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8044" tIns="68580" rIns="68580" bIns="68580" numCol="1" spcCol="1270" anchor="ctr" anchorCtr="0">
          <a:noAutofit/>
        </a:bodyPr>
        <a:lstStyle/>
        <a:p>
          <a:pPr lvl="0" algn="l" defTabSz="1200150">
            <a:lnSpc>
              <a:spcPct val="90000"/>
            </a:lnSpc>
            <a:spcBef>
              <a:spcPct val="0"/>
            </a:spcBef>
            <a:spcAft>
              <a:spcPct val="35000"/>
            </a:spcAft>
          </a:pPr>
          <a:r>
            <a:rPr lang="it-IT" sz="2700" b="1" kern="1200" dirty="0">
              <a:solidFill>
                <a:srgbClr val="FFFF00"/>
              </a:solidFill>
              <a:effectLst>
                <a:outerShdw blurRad="38100" dist="38100" dir="2700000" algn="tl">
                  <a:srgbClr val="000000">
                    <a:alpha val="43137"/>
                  </a:srgbClr>
                </a:outerShdw>
              </a:effectLst>
            </a:rPr>
            <a:t>Need to define groups of geographies that are comparable to each other</a:t>
          </a:r>
        </a:p>
      </dsp:txBody>
      <dsp:txXfrm>
        <a:off x="729863" y="3885490"/>
        <a:ext cx="6280044" cy="1018007"/>
      </dsp:txXfrm>
    </dsp:sp>
    <dsp:sp modelId="{9F511763-1A68-4509-A99A-DAB2C1FC6C0E}">
      <dsp:nvSpPr>
        <dsp:cNvPr id="0" name=""/>
        <dsp:cNvSpPr/>
      </dsp:nvSpPr>
      <dsp:spPr>
        <a:xfrm>
          <a:off x="74935" y="3636959"/>
          <a:ext cx="1272509" cy="1272509"/>
        </a:xfrm>
        <a:prstGeom prst="ellipse">
          <a:avLst/>
        </a:prstGeom>
        <a:solidFill>
          <a:srgbClr val="FFFF0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2193C0-1F6C-4572-A16A-FAD5367C8030}">
      <dsp:nvSpPr>
        <dsp:cNvPr id="0" name=""/>
        <dsp:cNvSpPr/>
      </dsp:nvSpPr>
      <dsp:spPr>
        <a:xfrm>
          <a:off x="-3576448" y="-556994"/>
          <a:ext cx="4292759" cy="4292759"/>
        </a:xfrm>
        <a:prstGeom prst="blockArc">
          <a:avLst>
            <a:gd name="adj1" fmla="val 18900000"/>
            <a:gd name="adj2" fmla="val 2700000"/>
            <a:gd name="adj3" fmla="val 503"/>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D86B677-6609-4DED-8940-EB7189774068}">
      <dsp:nvSpPr>
        <dsp:cNvPr id="0" name=""/>
        <dsp:cNvSpPr/>
      </dsp:nvSpPr>
      <dsp:spPr>
        <a:xfrm>
          <a:off x="567415" y="281051"/>
          <a:ext cx="6022266" cy="910171"/>
        </a:xfrm>
        <a:prstGeom prst="rect">
          <a:avLst/>
        </a:prstGeom>
        <a:solidFill>
          <a:srgbClr val="00B0F0"/>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2448" tIns="91440" rIns="91440" bIns="91440" numCol="1" spcCol="1270" anchor="ctr" anchorCtr="0">
          <a:noAutofit/>
        </a:bodyPr>
        <a:lstStyle/>
        <a:p>
          <a:pPr lvl="0" algn="l" defTabSz="1600200">
            <a:lnSpc>
              <a:spcPct val="90000"/>
            </a:lnSpc>
            <a:spcBef>
              <a:spcPct val="0"/>
            </a:spcBef>
            <a:spcAft>
              <a:spcPct val="35000"/>
            </a:spcAft>
          </a:pPr>
          <a:r>
            <a:rPr lang="it-IT" sz="3600" b="1" kern="1200" dirty="0">
              <a:effectLst>
                <a:outerShdw blurRad="38100" dist="38100" dir="2700000" algn="tl">
                  <a:srgbClr val="000000">
                    <a:alpha val="43137"/>
                  </a:srgbClr>
                </a:outerShdw>
              </a:effectLst>
            </a:rPr>
            <a:t>    POPULATION SIZE</a:t>
          </a:r>
        </a:p>
      </dsp:txBody>
      <dsp:txXfrm>
        <a:off x="567415" y="281051"/>
        <a:ext cx="6022266" cy="910171"/>
      </dsp:txXfrm>
    </dsp:sp>
    <dsp:sp modelId="{1D35A410-6946-4945-86B3-E76653EDC0CA}">
      <dsp:nvSpPr>
        <dsp:cNvPr id="0" name=""/>
        <dsp:cNvSpPr/>
      </dsp:nvSpPr>
      <dsp:spPr>
        <a:xfrm>
          <a:off x="0" y="114051"/>
          <a:ext cx="1137714" cy="1137714"/>
        </a:xfrm>
        <a:prstGeom prst="ellipse">
          <a:avLst/>
        </a:prstGeom>
        <a:solidFill>
          <a:schemeClr val="lt1">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sp>
    <dsp:sp modelId="{CC352382-F69C-4849-9224-D0867665C68C}">
      <dsp:nvSpPr>
        <dsp:cNvPr id="0" name=""/>
        <dsp:cNvSpPr/>
      </dsp:nvSpPr>
      <dsp:spPr>
        <a:xfrm>
          <a:off x="585663" y="1820661"/>
          <a:ext cx="6022266" cy="910171"/>
        </a:xfrm>
        <a:prstGeom prst="rect">
          <a:avLst/>
        </a:prstGeom>
        <a:solidFill>
          <a:srgbClr val="00B0F0"/>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2448" tIns="101600" rIns="101600" bIns="101600" numCol="1" spcCol="1270" anchor="ctr" anchorCtr="0">
          <a:noAutofit/>
        </a:bodyPr>
        <a:lstStyle/>
        <a:p>
          <a:pPr lvl="0" algn="ctr" defTabSz="1778000">
            <a:lnSpc>
              <a:spcPct val="90000"/>
            </a:lnSpc>
            <a:spcBef>
              <a:spcPct val="0"/>
            </a:spcBef>
            <a:spcAft>
              <a:spcPct val="35000"/>
            </a:spcAft>
          </a:pPr>
          <a:r>
            <a:rPr lang="it-IT" sz="4000" b="1" kern="1200" dirty="0">
              <a:effectLst>
                <a:outerShdw blurRad="38100" dist="38100" dir="2700000" algn="tl">
                  <a:srgbClr val="000000">
                    <a:alpha val="43137"/>
                  </a:srgbClr>
                </a:outerShdw>
              </a:effectLst>
            </a:rPr>
            <a:t>SIZE &amp; SHAPE</a:t>
          </a:r>
        </a:p>
      </dsp:txBody>
      <dsp:txXfrm>
        <a:off x="585663" y="1820661"/>
        <a:ext cx="6022266" cy="910171"/>
      </dsp:txXfrm>
    </dsp:sp>
    <dsp:sp modelId="{A2727427-AE62-4746-9E5E-8FF159012A87}">
      <dsp:nvSpPr>
        <dsp:cNvPr id="0" name=""/>
        <dsp:cNvSpPr/>
      </dsp:nvSpPr>
      <dsp:spPr>
        <a:xfrm>
          <a:off x="0" y="1739041"/>
          <a:ext cx="1137714" cy="1137714"/>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DB8D2B-F3BE-45C9-8E5A-6841CF5B8020}">
      <dsp:nvSpPr>
        <dsp:cNvPr id="0" name=""/>
        <dsp:cNvSpPr/>
      </dsp:nvSpPr>
      <dsp:spPr>
        <a:xfrm>
          <a:off x="0" y="0"/>
          <a:ext cx="4143009" cy="759603"/>
        </a:xfrm>
        <a:prstGeom prst="roundRect">
          <a:avLst>
            <a:gd name="adj" fmla="val 10000"/>
          </a:avLst>
        </a:prstGeom>
        <a:solidFill>
          <a:schemeClr val="accent1">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b="1" kern="1200" dirty="0">
              <a:effectLst>
                <a:outerShdw blurRad="38100" dist="38100" dir="2700000" algn="tl">
                  <a:srgbClr val="000000">
                    <a:alpha val="43137"/>
                  </a:srgbClr>
                </a:outerShdw>
              </a:effectLst>
            </a:rPr>
            <a:t>NUMBER OF CLUSTER</a:t>
          </a:r>
        </a:p>
      </dsp:txBody>
      <dsp:txXfrm>
        <a:off x="22248" y="22248"/>
        <a:ext cx="3323337" cy="715107"/>
      </dsp:txXfrm>
    </dsp:sp>
    <dsp:sp modelId="{A3A08095-3B3D-4473-B639-1B359855A005}">
      <dsp:nvSpPr>
        <dsp:cNvPr id="0" name=""/>
        <dsp:cNvSpPr/>
      </dsp:nvSpPr>
      <dsp:spPr>
        <a:xfrm>
          <a:off x="365559" y="886204"/>
          <a:ext cx="4143009" cy="759603"/>
        </a:xfrm>
        <a:prstGeom prst="roundRect">
          <a:avLst>
            <a:gd name="adj" fmla="val 10000"/>
          </a:avLst>
        </a:prstGeom>
        <a:solidFill>
          <a:schemeClr val="accent1">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b="1" kern="1200" dirty="0">
              <a:effectLst>
                <a:outerShdw blurRad="38100" dist="38100" dir="2700000" algn="tl">
                  <a:srgbClr val="000000">
                    <a:alpha val="43137"/>
                  </a:srgbClr>
                </a:outerShdw>
              </a:effectLst>
            </a:rPr>
            <a:t>PAM ALGORITHM</a:t>
          </a:r>
        </a:p>
      </dsp:txBody>
      <dsp:txXfrm>
        <a:off x="387807" y="908452"/>
        <a:ext cx="3239211" cy="715107"/>
      </dsp:txXfrm>
    </dsp:sp>
    <dsp:sp modelId="{D512C4F4-DADD-4BC2-9B6B-1DC4012451CF}">
      <dsp:nvSpPr>
        <dsp:cNvPr id="0" name=""/>
        <dsp:cNvSpPr/>
      </dsp:nvSpPr>
      <dsp:spPr>
        <a:xfrm>
          <a:off x="731119" y="1772409"/>
          <a:ext cx="4143009" cy="759603"/>
        </a:xfrm>
        <a:prstGeom prst="roundRect">
          <a:avLst>
            <a:gd name="adj" fmla="val 10000"/>
          </a:avLst>
        </a:prstGeom>
        <a:solidFill>
          <a:schemeClr val="accent1">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b="1" kern="1200" dirty="0">
              <a:effectLst>
                <a:outerShdw blurRad="38100" dist="38100" dir="2700000" algn="tl">
                  <a:srgbClr val="000000">
                    <a:alpha val="43137"/>
                  </a:srgbClr>
                </a:outerShdw>
              </a:effectLst>
            </a:rPr>
            <a:t>CLUSTER ANALYSIS</a:t>
          </a:r>
        </a:p>
      </dsp:txBody>
      <dsp:txXfrm>
        <a:off x="753367" y="1794657"/>
        <a:ext cx="3239211" cy="715107"/>
      </dsp:txXfrm>
    </dsp:sp>
    <dsp:sp modelId="{DD3137DA-8D71-42AB-96A9-0AC0243E202F}">
      <dsp:nvSpPr>
        <dsp:cNvPr id="0" name=""/>
        <dsp:cNvSpPr/>
      </dsp:nvSpPr>
      <dsp:spPr>
        <a:xfrm>
          <a:off x="3649267" y="576032"/>
          <a:ext cx="493742" cy="493742"/>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endParaRPr lang="en-US" sz="2200" kern="1200"/>
        </a:p>
      </dsp:txBody>
      <dsp:txXfrm>
        <a:off x="3760359" y="576032"/>
        <a:ext cx="271558" cy="371541"/>
      </dsp:txXfrm>
    </dsp:sp>
    <dsp:sp modelId="{886AAC6B-CB02-4B6A-9919-428E0987F3AA}">
      <dsp:nvSpPr>
        <dsp:cNvPr id="0" name=""/>
        <dsp:cNvSpPr/>
      </dsp:nvSpPr>
      <dsp:spPr>
        <a:xfrm>
          <a:off x="4014826" y="1457173"/>
          <a:ext cx="493742" cy="493742"/>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endParaRPr lang="en-US" sz="2200" kern="1200"/>
        </a:p>
      </dsp:txBody>
      <dsp:txXfrm>
        <a:off x="4125918" y="1457173"/>
        <a:ext cx="271558" cy="371541"/>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0.84453</cdr:x>
      <cdr:y>0</cdr:y>
    </cdr:from>
    <cdr:to>
      <cdr:x>0.9507</cdr:x>
      <cdr:y>0.05882</cdr:y>
    </cdr:to>
    <cdr:sp macro="" textlink="">
      <cdr:nvSpPr>
        <cdr:cNvPr id="63503" name="Text Box 15">
          <a:extLst xmlns:a="http://schemas.openxmlformats.org/drawingml/2006/main">
            <a:ext uri="{FF2B5EF4-FFF2-40B4-BE49-F238E27FC236}">
              <a16:creationId xmlns:a16="http://schemas.microsoft.com/office/drawing/2014/main" xmlns="" id="{006A7875-A885-4B45-B4FD-EC00DA6C2827}"/>
            </a:ext>
          </a:extLst>
        </cdr:cNvPr>
        <cdr:cNvSpPr txBox="1">
          <a:spLocks xmlns:a="http://schemas.openxmlformats.org/drawingml/2006/main" noChangeArrowheads="1"/>
        </cdr:cNvSpPr>
      </cdr:nvSpPr>
      <cdr:spPr bwMode="auto">
        <a:xfrm xmlns:a="http://schemas.openxmlformats.org/drawingml/2006/main">
          <a:off x="5473151" y="0"/>
          <a:ext cx="688058" cy="177872"/>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wrap="none" lIns="18288" tIns="22860" rIns="0" bIns="0" anchor="t" upright="1">
          <a:spAutoFit/>
        </a:bodyPr>
        <a:lstStyle xmlns:a="http://schemas.openxmlformats.org/drawingml/2006/main"/>
        <a:p xmlns:a="http://schemas.openxmlformats.org/drawingml/2006/main">
          <a:pPr algn="l" rtl="0">
            <a:defRPr sz="1000"/>
          </a:pPr>
          <a:r>
            <a:rPr lang="en-AU" sz="1400" b="1" i="0" u="none" strike="noStrike" baseline="0" dirty="0">
              <a:solidFill>
                <a:srgbClr val="000000"/>
              </a:solidFill>
              <a:latin typeface="Arial"/>
              <a:cs typeface="Arial"/>
            </a:rPr>
            <a:t>% people</a:t>
          </a:r>
          <a:endParaRPr lang="en-AU" sz="1400" b="1" dirty="0"/>
        </a:p>
      </cdr:txBody>
    </cdr:sp>
  </cdr:relSizeAnchor>
  <cdr:relSizeAnchor xmlns:cdr="http://schemas.openxmlformats.org/drawingml/2006/chartDrawing">
    <cdr:from>
      <cdr:x>0.00942</cdr:x>
      <cdr:y>0.01709</cdr:y>
    </cdr:from>
    <cdr:to>
      <cdr:x>0.0959</cdr:x>
      <cdr:y>0.07591</cdr:y>
    </cdr:to>
    <cdr:sp macro="" textlink="">
      <cdr:nvSpPr>
        <cdr:cNvPr id="8" name="Text Box 15">
          <a:extLst xmlns:a="http://schemas.openxmlformats.org/drawingml/2006/main">
            <a:ext uri="{FF2B5EF4-FFF2-40B4-BE49-F238E27FC236}">
              <a16:creationId xmlns:a16="http://schemas.microsoft.com/office/drawing/2014/main" xmlns="" id="{9907A605-3781-4E15-BA67-6B77ADB3C0CF}"/>
            </a:ext>
          </a:extLst>
        </cdr:cNvPr>
        <cdr:cNvSpPr txBox="1">
          <a:spLocks xmlns:a="http://schemas.openxmlformats.org/drawingml/2006/main" noChangeArrowheads="1"/>
        </cdr:cNvSpPr>
      </cdr:nvSpPr>
      <cdr:spPr bwMode="auto">
        <a:xfrm xmlns:a="http://schemas.openxmlformats.org/drawingml/2006/main">
          <a:off x="71558" y="70384"/>
          <a:ext cx="656975" cy="242246"/>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wrap="none" lIns="18288" tIns="22860" rIns="0" bIns="0" anchor="t" upright="1">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rtl="0">
            <a:defRPr sz="1000"/>
          </a:pPr>
          <a:r>
            <a:rPr lang="en-AU" sz="1400" b="1" i="0" u="none" strike="noStrike" baseline="0">
              <a:solidFill>
                <a:srgbClr val="000000"/>
              </a:solidFill>
              <a:latin typeface="Arial"/>
              <a:cs typeface="Arial"/>
            </a:rPr>
            <a:t>SCORE</a:t>
          </a:r>
          <a:endParaRPr lang="en-AU" sz="1400" b="1"/>
        </a:p>
      </cdr:txBody>
    </cdr:sp>
  </cdr:relSizeAnchor>
</c:userShapes>
</file>

<file path=ppt/drawings/drawing2.xml><?xml version="1.0" encoding="utf-8"?>
<c:userShapes xmlns:c="http://schemas.openxmlformats.org/drawingml/2006/chart">
  <cdr:relSizeAnchor xmlns:cdr="http://schemas.openxmlformats.org/drawingml/2006/chartDrawing">
    <cdr:from>
      <cdr:x>0.8472</cdr:x>
      <cdr:y>0</cdr:y>
    </cdr:from>
    <cdr:to>
      <cdr:x>0.95337</cdr:x>
      <cdr:y>0.05882</cdr:y>
    </cdr:to>
    <cdr:sp macro="" textlink="">
      <cdr:nvSpPr>
        <cdr:cNvPr id="63503" name="Text Box 15">
          <a:extLst xmlns:a="http://schemas.openxmlformats.org/drawingml/2006/main">
            <a:ext uri="{FF2B5EF4-FFF2-40B4-BE49-F238E27FC236}">
              <a16:creationId xmlns:a16="http://schemas.microsoft.com/office/drawing/2014/main" xmlns="" id="{81D33FE7-6AE6-4BD7-AAC3-8BC2E27E4E52}"/>
            </a:ext>
          </a:extLst>
        </cdr:cNvPr>
        <cdr:cNvSpPr txBox="1">
          <a:spLocks xmlns:a="http://schemas.openxmlformats.org/drawingml/2006/main" noChangeArrowheads="1"/>
        </cdr:cNvSpPr>
      </cdr:nvSpPr>
      <cdr:spPr bwMode="auto">
        <a:xfrm xmlns:a="http://schemas.openxmlformats.org/drawingml/2006/main">
          <a:off x="5490462" y="0"/>
          <a:ext cx="688058" cy="177870"/>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wrap="none" lIns="18288" tIns="22860" rIns="0" bIns="0" anchor="t" upright="1">
          <a:spAutoFit/>
        </a:bodyPr>
        <a:lstStyle xmlns:a="http://schemas.openxmlformats.org/drawingml/2006/main"/>
        <a:p xmlns:a="http://schemas.openxmlformats.org/drawingml/2006/main">
          <a:pPr algn="l" rtl="0">
            <a:defRPr sz="1000"/>
          </a:pPr>
          <a:r>
            <a:rPr lang="en-AU" sz="1400" b="1" i="0" u="none" strike="noStrike" baseline="0" dirty="0">
              <a:solidFill>
                <a:srgbClr val="000000"/>
              </a:solidFill>
              <a:latin typeface="Arial"/>
              <a:cs typeface="Arial"/>
            </a:rPr>
            <a:t>% people</a:t>
          </a:r>
          <a:endParaRPr lang="en-AU" sz="1400" b="1" dirty="0"/>
        </a:p>
      </cdr:txBody>
    </cdr:sp>
  </cdr:relSizeAnchor>
  <cdr:relSizeAnchor xmlns:cdr="http://schemas.openxmlformats.org/drawingml/2006/chartDrawing">
    <cdr:from>
      <cdr:x>0.00942</cdr:x>
      <cdr:y>0.01709</cdr:y>
    </cdr:from>
    <cdr:to>
      <cdr:x>0.0959</cdr:x>
      <cdr:y>0.07591</cdr:y>
    </cdr:to>
    <cdr:sp macro="" textlink="">
      <cdr:nvSpPr>
        <cdr:cNvPr id="8" name="Text Box 15">
          <a:extLst xmlns:a="http://schemas.openxmlformats.org/drawingml/2006/main">
            <a:ext uri="{FF2B5EF4-FFF2-40B4-BE49-F238E27FC236}">
              <a16:creationId xmlns:a16="http://schemas.microsoft.com/office/drawing/2014/main" xmlns="" id="{6F84793B-EB7D-4292-9402-8ECFA43819B6}"/>
            </a:ext>
          </a:extLst>
        </cdr:cNvPr>
        <cdr:cNvSpPr txBox="1">
          <a:spLocks xmlns:a="http://schemas.openxmlformats.org/drawingml/2006/main" noChangeArrowheads="1"/>
        </cdr:cNvSpPr>
      </cdr:nvSpPr>
      <cdr:spPr bwMode="auto">
        <a:xfrm xmlns:a="http://schemas.openxmlformats.org/drawingml/2006/main">
          <a:off x="71558" y="70384"/>
          <a:ext cx="656975" cy="242246"/>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wrap="none" lIns="18288" tIns="22860" rIns="0" bIns="0" anchor="t" upright="1">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rtl="0">
            <a:defRPr sz="1000"/>
          </a:pPr>
          <a:r>
            <a:rPr lang="en-AU" sz="1400" b="1" i="0" u="none" strike="noStrike" baseline="0">
              <a:solidFill>
                <a:srgbClr val="000000"/>
              </a:solidFill>
              <a:latin typeface="Arial"/>
              <a:cs typeface="Arial"/>
            </a:rPr>
            <a:t>SCORE</a:t>
          </a:r>
          <a:endParaRPr lang="en-AU" sz="1400" b="1"/>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49C6A056-262B-46DC-A8B2-483AE1C1B47E}" type="datetimeFigureOut">
              <a:rPr lang="en-AU" smtClean="0"/>
              <a:t>17/05/2017</a:t>
            </a:fld>
            <a:endParaRPr lang="en-AU"/>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450" y="4714875"/>
            <a:ext cx="5438775" cy="44672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a:defRPr sz="1200"/>
            </a:lvl1pPr>
          </a:lstStyle>
          <a:p>
            <a:fld id="{1C4D310A-9F9D-4B54-825F-74C3318F1AB8}" type="slidenum">
              <a:rPr lang="en-AU" smtClean="0"/>
              <a:t>‹#›</a:t>
            </a:fld>
            <a:endParaRPr lang="en-AU"/>
          </a:p>
        </p:txBody>
      </p:sp>
    </p:spTree>
    <p:extLst>
      <p:ext uri="{BB962C8B-B14F-4D97-AF65-F5344CB8AC3E}">
        <p14:creationId xmlns:p14="http://schemas.microsoft.com/office/powerpoint/2010/main" val="2715971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First of all,</a:t>
            </a:r>
            <a:r>
              <a:rPr lang="it-IT" baseline="0" dirty="0"/>
              <a:t> I’d like to welcome everyone and thank you very much for being here. I’m Ludovico Pinzari a PhD student of Western Sydney University and researcher at Capital Market CRC. Today I’m going to give you a brief overview of the project we have been working so far with the AIHW.</a:t>
            </a:r>
          </a:p>
          <a:p>
            <a:r>
              <a:rPr lang="it-IT" baseline="0" dirty="0"/>
              <a:t>Basically, the problem that we want to solve is the identification and classification of areas suitable to study the geographic variation in health care delivery.</a:t>
            </a:r>
          </a:p>
          <a:p>
            <a:r>
              <a:rPr lang="it-IT" baseline="0" dirty="0"/>
              <a:t>The scope is to develop tools and methods for use in reporting on the performance of primary helath care. </a:t>
            </a:r>
          </a:p>
          <a:p>
            <a:pPr marL="0" indent="0">
              <a:buFontTx/>
              <a:buNone/>
            </a:pPr>
            <a:endParaRPr lang="it-IT" dirty="0"/>
          </a:p>
        </p:txBody>
      </p:sp>
      <p:sp>
        <p:nvSpPr>
          <p:cNvPr id="4" name="Segnaposto numero diapositiva 3"/>
          <p:cNvSpPr>
            <a:spLocks noGrp="1"/>
          </p:cNvSpPr>
          <p:nvPr>
            <p:ph type="sldNum" sz="quarter" idx="10"/>
          </p:nvPr>
        </p:nvSpPr>
        <p:spPr/>
        <p:txBody>
          <a:bodyPr/>
          <a:lstStyle/>
          <a:p>
            <a:fld id="{52433D3E-F54C-48E8-A022-6F7354A2C323}" type="slidenum">
              <a:rPr lang="it-IT" smtClean="0"/>
              <a:t>1</a:t>
            </a:fld>
            <a:endParaRPr lang="it-IT"/>
          </a:p>
        </p:txBody>
      </p:sp>
    </p:spTree>
    <p:extLst>
      <p:ext uri="{BB962C8B-B14F-4D97-AF65-F5344CB8AC3E}">
        <p14:creationId xmlns:p14="http://schemas.microsoft.com/office/powerpoint/2010/main" val="11475208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Therefore,</a:t>
            </a:r>
            <a:r>
              <a:rPr lang="en-US" baseline="0" dirty="0"/>
              <a:t> AIHW requested that CRC explore possible ways of identifying comparable SA3.</a:t>
            </a:r>
            <a:endParaRPr lang="en-US" dirty="0"/>
          </a:p>
          <a:p>
            <a:r>
              <a:rPr lang="en-US" dirty="0"/>
              <a:t>In order to achieve</a:t>
            </a:r>
            <a:r>
              <a:rPr lang="en-US" baseline="0" dirty="0"/>
              <a:t> this result we developed an Index to analyze the Diversity of a Geographic Area.</a:t>
            </a:r>
          </a:p>
          <a:p>
            <a:r>
              <a:rPr lang="en-US" baseline="0" dirty="0"/>
              <a:t>But above all, Today, we are proud to introduce you The SA3 Browser: The first Toll able to compare any two geographic areas and cluster them .. That is to divide a set of geographies into groups with similar characteristics. Namely peer groups.</a:t>
            </a:r>
          </a:p>
          <a:p>
            <a:r>
              <a:rPr lang="en-US" baseline="0" dirty="0"/>
              <a:t>But before describing the capabilities of this tool We still need to understand what homogeneity actually means</a:t>
            </a:r>
          </a:p>
        </p:txBody>
      </p:sp>
      <p:sp>
        <p:nvSpPr>
          <p:cNvPr id="4" name="Slide Number Placeholder 3"/>
          <p:cNvSpPr>
            <a:spLocks noGrp="1"/>
          </p:cNvSpPr>
          <p:nvPr>
            <p:ph type="sldNum" sz="quarter" idx="10"/>
          </p:nvPr>
        </p:nvSpPr>
        <p:spPr/>
        <p:txBody>
          <a:bodyPr/>
          <a:lstStyle/>
          <a:p>
            <a:fld id="{1C4D310A-9F9D-4B54-825F-74C3318F1AB8}" type="slidenum">
              <a:rPr lang="en-AU" smtClean="0"/>
              <a:t>10</a:t>
            </a:fld>
            <a:endParaRPr lang="en-AU"/>
          </a:p>
        </p:txBody>
      </p:sp>
    </p:spTree>
    <p:extLst>
      <p:ext uri="{BB962C8B-B14F-4D97-AF65-F5344CB8AC3E}">
        <p14:creationId xmlns:p14="http://schemas.microsoft.com/office/powerpoint/2010/main" val="17678502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For example if we want</a:t>
            </a:r>
            <a:r>
              <a:rPr lang="en-AU" baseline="0" dirty="0"/>
              <a:t> to compare these two SA3s in terms of the Socio-economic index. By looking at these maps, where the purple colour represents the areas with the most disadvantaged conditions whereas  the dark green depicts the wealthy ones, can we tell if Lake Macquarie is similar to West Torrens?</a:t>
            </a:r>
          </a:p>
          <a:p>
            <a:endParaRPr lang="en-AU" baseline="0" dirty="0"/>
          </a:p>
          <a:p>
            <a:r>
              <a:rPr lang="en-AU" baseline="0" dirty="0"/>
              <a:t>A common approach is to create a score from the population weighted average of the areas scores within the larger area. And we can see that the computed values are not so different.</a:t>
            </a:r>
          </a:p>
          <a:p>
            <a:r>
              <a:rPr lang="en-AU" baseline="0" dirty="0"/>
              <a:t>Does it make sense?</a:t>
            </a:r>
          </a:p>
          <a:p>
            <a:r>
              <a:rPr lang="en-AU" baseline="0" dirty="0"/>
              <a:t>Are they really similar?</a:t>
            </a:r>
            <a:endParaRPr lang="en-AU" dirty="0"/>
          </a:p>
        </p:txBody>
      </p:sp>
      <p:sp>
        <p:nvSpPr>
          <p:cNvPr id="4" name="Slide Number Placeholder 3"/>
          <p:cNvSpPr>
            <a:spLocks noGrp="1"/>
          </p:cNvSpPr>
          <p:nvPr>
            <p:ph type="sldNum" sz="quarter" idx="10"/>
          </p:nvPr>
        </p:nvSpPr>
        <p:spPr/>
        <p:txBody>
          <a:bodyPr/>
          <a:lstStyle/>
          <a:p>
            <a:fld id="{1C4D310A-9F9D-4B54-825F-74C3318F1AB8}" type="slidenum">
              <a:rPr lang="en-AU" smtClean="0"/>
              <a:t>11</a:t>
            </a:fld>
            <a:endParaRPr lang="en-AU"/>
          </a:p>
        </p:txBody>
      </p:sp>
    </p:spTree>
    <p:extLst>
      <p:ext uri="{BB962C8B-B14F-4D97-AF65-F5344CB8AC3E}">
        <p14:creationId xmlns:p14="http://schemas.microsoft.com/office/powerpoint/2010/main" val="2322692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If we look at the Lake Macquarie distribution , approximately 75% of the population live in areas with a score between 751 and 1075. </a:t>
            </a:r>
            <a:r>
              <a:rPr lang="en-AU" baseline="0" dirty="0"/>
              <a:t> On the other hand the chart of West Torrens shows that the same percentage is concentrated in a smaller range indicating that the Homogeneity of this SA3 should be  greater compared to the other one.</a:t>
            </a:r>
          </a:p>
          <a:p>
            <a:r>
              <a:rPr lang="en-AU" baseline="0" dirty="0"/>
              <a:t>This means that information on distribution provides additional insights on the diversity of a geographic area.</a:t>
            </a:r>
          </a:p>
          <a:p>
            <a:r>
              <a:rPr lang="en-AU" baseline="0" dirty="0"/>
              <a:t>But How do we define the Homogeneity of a distribution ?</a:t>
            </a:r>
            <a:endParaRPr lang="en-AU" b="1" baseline="0" dirty="0"/>
          </a:p>
          <a:p>
            <a:endParaRPr lang="en-AU" b="1" baseline="0" dirty="0"/>
          </a:p>
          <a:p>
            <a:endParaRPr lang="en-AU" dirty="0"/>
          </a:p>
        </p:txBody>
      </p:sp>
      <p:sp>
        <p:nvSpPr>
          <p:cNvPr id="4" name="Slide Number Placeholder 3"/>
          <p:cNvSpPr>
            <a:spLocks noGrp="1"/>
          </p:cNvSpPr>
          <p:nvPr>
            <p:ph type="sldNum" sz="quarter" idx="10"/>
          </p:nvPr>
        </p:nvSpPr>
        <p:spPr/>
        <p:txBody>
          <a:bodyPr/>
          <a:lstStyle/>
          <a:p>
            <a:fld id="{1C4D310A-9F9D-4B54-825F-74C3318F1AB8}" type="slidenum">
              <a:rPr lang="en-AU" smtClean="0"/>
              <a:t>12</a:t>
            </a:fld>
            <a:endParaRPr lang="en-AU"/>
          </a:p>
        </p:txBody>
      </p:sp>
    </p:spTree>
    <p:extLst>
      <p:ext uri="{BB962C8B-B14F-4D97-AF65-F5344CB8AC3E}">
        <p14:creationId xmlns:p14="http://schemas.microsoft.com/office/powerpoint/2010/main" val="9713338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not going too much into the details but basically is a generalization of the Gini Index.</a:t>
            </a:r>
          </a:p>
          <a:p>
            <a:r>
              <a:rPr lang="en-US" dirty="0"/>
              <a:t>Like the Gini Index is a number between Zero and One.</a:t>
            </a:r>
          </a:p>
          <a:p>
            <a:r>
              <a:rPr lang="en-US" dirty="0"/>
              <a:t> - One denotes complete Homogeneity (for, example in the SEIFA decile distributions all cases falling in the same category)</a:t>
            </a:r>
          </a:p>
          <a:p>
            <a:r>
              <a:rPr lang="en-US" dirty="0"/>
              <a:t> - Whereas it is zero when there is a uniform distribution of cases across all categories.</a:t>
            </a:r>
          </a:p>
          <a:p>
            <a:r>
              <a:rPr lang="en-US" dirty="0"/>
              <a:t>However, this index solves typical drawbacks of Gini’s Index:</a:t>
            </a:r>
          </a:p>
          <a:p>
            <a:pPr marL="171450" indent="-171450">
              <a:buFontTx/>
              <a:buChar char="-"/>
            </a:pPr>
            <a:r>
              <a:rPr lang="en-US" dirty="0"/>
              <a:t>For example, if we look at the </a:t>
            </a:r>
            <a:r>
              <a:rPr lang="en-US" dirty="0" err="1"/>
              <a:t>Seifa</a:t>
            </a:r>
            <a:r>
              <a:rPr lang="en-US" dirty="0"/>
              <a:t> deciles distributions in the middle they have the same set of probabilities. The population is evenly distributed in the middle deciles or in the first and last deciles. So if we compute the Gini’s we get the same value although the one below is more dispersed.</a:t>
            </a:r>
          </a:p>
          <a:p>
            <a:pPr marL="171450" indent="-171450">
              <a:buFontTx/>
              <a:buChar char="-"/>
            </a:pPr>
            <a:r>
              <a:rPr lang="en-US" dirty="0"/>
              <a:t>On the other hand, the Homogeneity takes into account not only the probabilities concentration but also the variance of the distribution.</a:t>
            </a:r>
          </a:p>
          <a:p>
            <a:endParaRPr lang="en-US" dirty="0"/>
          </a:p>
          <a:p>
            <a:r>
              <a:rPr lang="en-US" dirty="0"/>
              <a:t>In other words this index considers the order of the variables. This special property allows to classify a larger classes of distribution.</a:t>
            </a:r>
          </a:p>
          <a:p>
            <a:pPr marL="0" indent="0">
              <a:buFontTx/>
              <a:buNone/>
            </a:pPr>
            <a:r>
              <a:rPr lang="en-US" dirty="0"/>
              <a:t>Moreover, the definition can be extended to more variables simultaneously and decompose the individual contribution of the variables. I’ve indicated just the main differences but we proved many other properties and compared these results to other indices in the working paper.</a:t>
            </a:r>
          </a:p>
          <a:p>
            <a:pPr marL="0" indent="0">
              <a:buFontTx/>
              <a:buNone/>
            </a:pPr>
            <a:r>
              <a:rPr lang="en-US" dirty="0"/>
              <a:t>However a single value is not enough to describe the entire data set’s of values in a distribution. </a:t>
            </a:r>
          </a:p>
          <a:p>
            <a:pPr marL="0" indent="0">
              <a:buFontTx/>
              <a:buNone/>
            </a:pPr>
            <a:r>
              <a:rPr lang="en-US" dirty="0"/>
              <a:t>Therefore, we defined a function: The Location Index</a:t>
            </a:r>
          </a:p>
        </p:txBody>
      </p:sp>
      <p:sp>
        <p:nvSpPr>
          <p:cNvPr id="4" name="Slide Number Placeholder 3"/>
          <p:cNvSpPr>
            <a:spLocks noGrp="1"/>
          </p:cNvSpPr>
          <p:nvPr>
            <p:ph type="sldNum" sz="quarter" idx="10"/>
          </p:nvPr>
        </p:nvSpPr>
        <p:spPr/>
        <p:txBody>
          <a:bodyPr/>
          <a:lstStyle/>
          <a:p>
            <a:fld id="{1C4D310A-9F9D-4B54-825F-74C3318F1AB8}" type="slidenum">
              <a:rPr lang="en-AU" smtClean="0"/>
              <a:t>13</a:t>
            </a:fld>
            <a:endParaRPr lang="en-AU"/>
          </a:p>
        </p:txBody>
      </p:sp>
    </p:spTree>
    <p:extLst>
      <p:ext uri="{BB962C8B-B14F-4D97-AF65-F5344CB8AC3E}">
        <p14:creationId xmlns:p14="http://schemas.microsoft.com/office/powerpoint/2010/main" val="38813606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case of the SEIFA decile distribution this index assumes a value between one (the most disadvantaged area) and 10 ( the least disadvantaged)</a:t>
            </a:r>
          </a:p>
          <a:p>
            <a:r>
              <a:rPr lang="en-US" dirty="0"/>
              <a:t>Basically is an equivalent form of the median:</a:t>
            </a:r>
          </a:p>
          <a:p>
            <a:r>
              <a:rPr lang="en-US" dirty="0"/>
              <a:t>Like the median is not influenced by outliers. For example, this SA3 has a mean around the fourth and third decile and Location Index in the first decile. Clearly the first decile is more representative since it contains more than 60 % of the population. Moreover, computing fractional values for categorical variables is not very meaningful.</a:t>
            </a:r>
          </a:p>
          <a:p>
            <a:r>
              <a:rPr lang="en-US" dirty="0"/>
              <a:t>Then, it is Easy to understand. It is The middle value of the distribution. </a:t>
            </a:r>
          </a:p>
          <a:p>
            <a:r>
              <a:rPr lang="en-US" dirty="0"/>
              <a:t>For example, in the </a:t>
            </a:r>
            <a:r>
              <a:rPr lang="en-US" dirty="0" err="1"/>
              <a:t>Seifa</a:t>
            </a:r>
            <a:r>
              <a:rPr lang="en-US" dirty="0"/>
              <a:t> decile distribution of this SA3 there is a predominant peak in the last decile but there are also high concentrations of values near the eight decile. So the LI identifies the position of the bin where the values in the surrounding area are noticeably higher than others.</a:t>
            </a:r>
          </a:p>
          <a:p>
            <a:r>
              <a:rPr lang="en-US" dirty="0"/>
              <a:t>But, What is the main difference compare to the median?</a:t>
            </a:r>
          </a:p>
          <a:p>
            <a:r>
              <a:rPr lang="en-US" dirty="0"/>
              <a:t>The definition is based on an algebraic form, so it is easier to calculate and can be easily extended to more variables. In the working paper we have done several comparisons with the mean, mode and </a:t>
            </a:r>
            <a:r>
              <a:rPr lang="en-US" dirty="0" err="1"/>
              <a:t>seifa</a:t>
            </a:r>
            <a:r>
              <a:rPr lang="en-US" dirty="0"/>
              <a:t> score decile and we proved that this index minimizes the absolute deviation of the scores from the Location center and therefore more appropriate to describe skewed and asymmetric distribution typical shapes of the Homogeneous SA3s.</a:t>
            </a:r>
          </a:p>
          <a:p>
            <a:r>
              <a:rPr lang="en-US" dirty="0"/>
              <a:t>But what makes the combination of the Location and Homogeneity Index a good descriptive statistic to classify a geographic area?</a:t>
            </a:r>
          </a:p>
          <a:p>
            <a:endParaRPr lang="en-US" dirty="0"/>
          </a:p>
        </p:txBody>
      </p:sp>
      <p:sp>
        <p:nvSpPr>
          <p:cNvPr id="4" name="Slide Number Placeholder 3"/>
          <p:cNvSpPr>
            <a:spLocks noGrp="1"/>
          </p:cNvSpPr>
          <p:nvPr>
            <p:ph type="sldNum" sz="quarter" idx="10"/>
          </p:nvPr>
        </p:nvSpPr>
        <p:spPr/>
        <p:txBody>
          <a:bodyPr/>
          <a:lstStyle/>
          <a:p>
            <a:fld id="{1C4D310A-9F9D-4B54-825F-74C3318F1AB8}" type="slidenum">
              <a:rPr lang="en-AU" smtClean="0"/>
              <a:t>14</a:t>
            </a:fld>
            <a:endParaRPr lang="en-AU"/>
          </a:p>
        </p:txBody>
      </p:sp>
    </p:spTree>
    <p:extLst>
      <p:ext uri="{BB962C8B-B14F-4D97-AF65-F5344CB8AC3E}">
        <p14:creationId xmlns:p14="http://schemas.microsoft.com/office/powerpoint/2010/main" val="34424968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For example, by looking at the Homogeneity index of these SA3s we can immediately see that the ones on the left are more homogeneous compared to the </a:t>
            </a:r>
            <a:r>
              <a:rPr lang="en-AU" dirty="0" smtClean="0"/>
              <a:t>ones </a:t>
            </a:r>
            <a:r>
              <a:rPr lang="en-AU" dirty="0"/>
              <a:t>on the right.</a:t>
            </a:r>
          </a:p>
          <a:p>
            <a:r>
              <a:rPr lang="en-AU" dirty="0"/>
              <a:t>However, using the homogeneity index in isolation will not give a complete picture. So to better classify the geographic area, we calculated the Location Index.</a:t>
            </a:r>
          </a:p>
          <a:p>
            <a:r>
              <a:rPr lang="en-AU" dirty="0"/>
              <a:t>But does it really make sense to compute this value for the heterogeneous group?</a:t>
            </a:r>
          </a:p>
          <a:p>
            <a:r>
              <a:rPr lang="en-AU" dirty="0"/>
              <a:t>If we look at the shape of these distributions it is hard to give an answer!</a:t>
            </a:r>
          </a:p>
          <a:p>
            <a:r>
              <a:rPr lang="en-AU" dirty="0"/>
              <a:t>On the other hand, this value is more representative for the Homogeneous SA3s.</a:t>
            </a:r>
          </a:p>
          <a:p>
            <a:r>
              <a:rPr lang="en-AU" dirty="0"/>
              <a:t>So we computed the Homogeneity of the SA3s SEIFA variable, and proved some sufficient conditions to accept or not a geographic region, in order to make them suitable for the analysis. And it turned out that more than 50% of these regions cannot be easily classified and only 21 % can be considered reasonably homogeneous, therefore a reassignment of the smaller geographic units is needed to improve the homogeneity degree in the study area so they are not an appropriate geography for the SEIFA.</a:t>
            </a:r>
          </a:p>
          <a:p>
            <a:r>
              <a:rPr lang="en-AU" dirty="0"/>
              <a:t>Now that we know how to classify a geographic area, we may want to know how to compare SA3s..</a:t>
            </a:r>
          </a:p>
        </p:txBody>
      </p:sp>
      <p:sp>
        <p:nvSpPr>
          <p:cNvPr id="4" name="Slide Number Placeholder 3"/>
          <p:cNvSpPr>
            <a:spLocks noGrp="1"/>
          </p:cNvSpPr>
          <p:nvPr>
            <p:ph type="sldNum" sz="quarter" idx="10"/>
          </p:nvPr>
        </p:nvSpPr>
        <p:spPr/>
        <p:txBody>
          <a:bodyPr/>
          <a:lstStyle/>
          <a:p>
            <a:fld id="{1C4D310A-9F9D-4B54-825F-74C3318F1AB8}" type="slidenum">
              <a:rPr lang="en-AU" smtClean="0"/>
              <a:t>15</a:t>
            </a:fld>
            <a:endParaRPr lang="en-AU"/>
          </a:p>
        </p:txBody>
      </p:sp>
    </p:spTree>
    <p:extLst>
      <p:ext uri="{BB962C8B-B14F-4D97-AF65-F5344CB8AC3E}">
        <p14:creationId xmlns:p14="http://schemas.microsoft.com/office/powerpoint/2010/main" val="42183150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possible solution would be to define a distance which tells us the degree of dissimilarity between any two SA3s.</a:t>
            </a:r>
          </a:p>
          <a:p>
            <a:r>
              <a:rPr lang="en-US" dirty="0"/>
              <a:t>A basic approach is to compare the distributions of the SA3s SEIFA. </a:t>
            </a:r>
          </a:p>
          <a:p>
            <a:r>
              <a:rPr lang="en-US" dirty="0"/>
              <a:t>For example, assume we want to compare the SA3s in the area of Paramatta to the SA3 in the area of Far West, just by looking at the </a:t>
            </a:r>
            <a:r>
              <a:rPr lang="en-US" dirty="0" err="1"/>
              <a:t>Seifa</a:t>
            </a:r>
            <a:r>
              <a:rPr lang="en-US" dirty="0"/>
              <a:t> decile distributions, then they look quite similar to each other. So if we compare the individual bins distributions with the classical L1 distance we would probably say that they belong to the same group.</a:t>
            </a:r>
          </a:p>
          <a:p>
            <a:r>
              <a:rPr lang="en-US" dirty="0"/>
              <a:t>Moreover, it seems that Auburn and Bourke are the most similar.</a:t>
            </a:r>
          </a:p>
          <a:p>
            <a:r>
              <a:rPr lang="en-US" dirty="0"/>
              <a:t>However, if we are interested in the comparison of indicators across regions with similar population it is not probably the best idea.</a:t>
            </a:r>
          </a:p>
        </p:txBody>
      </p:sp>
      <p:sp>
        <p:nvSpPr>
          <p:cNvPr id="4" name="Slide Number Placeholder 3"/>
          <p:cNvSpPr>
            <a:spLocks noGrp="1"/>
          </p:cNvSpPr>
          <p:nvPr>
            <p:ph type="sldNum" sz="quarter" idx="10"/>
          </p:nvPr>
        </p:nvSpPr>
        <p:spPr/>
        <p:txBody>
          <a:bodyPr/>
          <a:lstStyle/>
          <a:p>
            <a:fld id="{1C4D310A-9F9D-4B54-825F-74C3318F1AB8}" type="slidenum">
              <a:rPr lang="en-AU" smtClean="0"/>
              <a:t>16</a:t>
            </a:fld>
            <a:endParaRPr lang="en-AU"/>
          </a:p>
        </p:txBody>
      </p:sp>
    </p:spTree>
    <p:extLst>
      <p:ext uri="{BB962C8B-B14F-4D97-AF65-F5344CB8AC3E}">
        <p14:creationId xmlns:p14="http://schemas.microsoft.com/office/powerpoint/2010/main" val="25421400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other hand, if we look at the total population in each SA3 and compare the number of people in each deciles we get completely different results</a:t>
            </a:r>
          </a:p>
          <a:p>
            <a:r>
              <a:rPr lang="en-US" dirty="0"/>
              <a:t>And It is not difficult to see that Auburn and Merryland have similar population compared to Bourke and therefore they are in a different group.</a:t>
            </a:r>
          </a:p>
          <a:p>
            <a:r>
              <a:rPr lang="en-US" dirty="0"/>
              <a:t>However, comparing the Sa3s just by looking at the individual bins is not enough.</a:t>
            </a:r>
          </a:p>
        </p:txBody>
      </p:sp>
      <p:sp>
        <p:nvSpPr>
          <p:cNvPr id="4" name="Slide Number Placeholder 3"/>
          <p:cNvSpPr>
            <a:spLocks noGrp="1"/>
          </p:cNvSpPr>
          <p:nvPr>
            <p:ph type="sldNum" sz="quarter" idx="10"/>
          </p:nvPr>
        </p:nvSpPr>
        <p:spPr/>
        <p:txBody>
          <a:bodyPr/>
          <a:lstStyle/>
          <a:p>
            <a:fld id="{1C4D310A-9F9D-4B54-825F-74C3318F1AB8}" type="slidenum">
              <a:rPr lang="en-AU" smtClean="0"/>
              <a:t>17</a:t>
            </a:fld>
            <a:endParaRPr lang="en-AU"/>
          </a:p>
        </p:txBody>
      </p:sp>
    </p:spTree>
    <p:extLst>
      <p:ext uri="{BB962C8B-B14F-4D97-AF65-F5344CB8AC3E}">
        <p14:creationId xmlns:p14="http://schemas.microsoft.com/office/powerpoint/2010/main" val="7353846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example, if we compare </a:t>
            </a:r>
          </a:p>
          <a:p>
            <a:r>
              <a:rPr lang="en-US" dirty="0"/>
              <a:t>these SA3s in ACT with Lord </a:t>
            </a:r>
            <a:r>
              <a:rPr lang="en-US" dirty="0" err="1"/>
              <a:t>howe</a:t>
            </a:r>
            <a:r>
              <a:rPr lang="en-US" dirty="0"/>
              <a:t> Island, and we look at the population in each deciles, the Bins are not overlapping.</a:t>
            </a:r>
          </a:p>
          <a:p>
            <a:r>
              <a:rPr lang="en-US" dirty="0"/>
              <a:t>Therefore the comparison based on the previous distances reveals they are totally different to each other, although the residents of the red SA3 are more disadvantaged.</a:t>
            </a:r>
          </a:p>
        </p:txBody>
      </p:sp>
      <p:sp>
        <p:nvSpPr>
          <p:cNvPr id="4" name="Slide Number Placeholder 3"/>
          <p:cNvSpPr>
            <a:spLocks noGrp="1"/>
          </p:cNvSpPr>
          <p:nvPr>
            <p:ph type="sldNum" sz="quarter" idx="10"/>
          </p:nvPr>
        </p:nvSpPr>
        <p:spPr/>
        <p:txBody>
          <a:bodyPr/>
          <a:lstStyle/>
          <a:p>
            <a:fld id="{1C4D310A-9F9D-4B54-825F-74C3318F1AB8}" type="slidenum">
              <a:rPr lang="en-AU" smtClean="0"/>
              <a:t>18</a:t>
            </a:fld>
            <a:endParaRPr lang="en-AU"/>
          </a:p>
        </p:txBody>
      </p:sp>
    </p:spTree>
    <p:extLst>
      <p:ext uri="{BB962C8B-B14F-4D97-AF65-F5344CB8AC3E}">
        <p14:creationId xmlns:p14="http://schemas.microsoft.com/office/powerpoint/2010/main" val="8931114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to overcome this issue, we defined a distance that look at the overall shape of the curves and takes the similarity of the non-overlapping parts into account as well as that of overlapping parts.</a:t>
            </a:r>
          </a:p>
          <a:p>
            <a:r>
              <a:rPr lang="en-US" dirty="0"/>
              <a:t>So in this case the SA3s in the middle are more similar.</a:t>
            </a:r>
          </a:p>
          <a:p>
            <a:r>
              <a:rPr lang="en-US" dirty="0"/>
              <a:t>Now, that we know how to classify and compare geographies we may want to know how to group them.</a:t>
            </a:r>
          </a:p>
        </p:txBody>
      </p:sp>
      <p:sp>
        <p:nvSpPr>
          <p:cNvPr id="4" name="Slide Number Placeholder 3"/>
          <p:cNvSpPr>
            <a:spLocks noGrp="1"/>
          </p:cNvSpPr>
          <p:nvPr>
            <p:ph type="sldNum" sz="quarter" idx="10"/>
          </p:nvPr>
        </p:nvSpPr>
        <p:spPr/>
        <p:txBody>
          <a:bodyPr/>
          <a:lstStyle/>
          <a:p>
            <a:fld id="{1C4D310A-9F9D-4B54-825F-74C3318F1AB8}" type="slidenum">
              <a:rPr lang="en-AU" smtClean="0"/>
              <a:t>19</a:t>
            </a:fld>
            <a:endParaRPr lang="en-AU"/>
          </a:p>
        </p:txBody>
      </p:sp>
    </p:spTree>
    <p:extLst>
      <p:ext uri="{BB962C8B-B14F-4D97-AF65-F5344CB8AC3E}">
        <p14:creationId xmlns:p14="http://schemas.microsoft.com/office/powerpoint/2010/main" val="1570089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aseline="0" dirty="0"/>
              <a:t> </a:t>
            </a:r>
            <a:endParaRPr lang="en-AU" dirty="0"/>
          </a:p>
          <a:p>
            <a:r>
              <a:rPr lang="en-AU" dirty="0"/>
              <a:t>People want to study Geographic</a:t>
            </a:r>
            <a:r>
              <a:rPr lang="en-AU" baseline="0" dirty="0"/>
              <a:t> variation, in order to do that you need to define appropriate geographies </a:t>
            </a:r>
          </a:p>
          <a:p>
            <a:r>
              <a:rPr lang="en-AU" baseline="0" dirty="0"/>
              <a:t>This is a Challenging problem that we do not discuss  in detailed today, but once you have chosen a particular geography you still need to explain why it makes sense to compare geographies</a:t>
            </a:r>
            <a:endParaRPr lang="en-AU" dirty="0"/>
          </a:p>
        </p:txBody>
      </p:sp>
      <p:sp>
        <p:nvSpPr>
          <p:cNvPr id="4" name="Slide Number Placeholder 3"/>
          <p:cNvSpPr>
            <a:spLocks noGrp="1"/>
          </p:cNvSpPr>
          <p:nvPr>
            <p:ph type="sldNum" sz="quarter" idx="10"/>
          </p:nvPr>
        </p:nvSpPr>
        <p:spPr/>
        <p:txBody>
          <a:bodyPr/>
          <a:lstStyle/>
          <a:p>
            <a:fld id="{1C4D310A-9F9D-4B54-825F-74C3318F1AB8}" type="slidenum">
              <a:rPr lang="en-AU" smtClean="0"/>
              <a:t>2</a:t>
            </a:fld>
            <a:endParaRPr lang="en-AU"/>
          </a:p>
        </p:txBody>
      </p:sp>
    </p:spTree>
    <p:extLst>
      <p:ext uri="{BB962C8B-B14F-4D97-AF65-F5344CB8AC3E}">
        <p14:creationId xmlns:p14="http://schemas.microsoft.com/office/powerpoint/2010/main" val="18151329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aseline="0" dirty="0"/>
              <a:t>We computed the Dissimilarity distance in terms of Population size (Canberra distance) and the new distance for the SA3 geography.</a:t>
            </a:r>
          </a:p>
          <a:p>
            <a:r>
              <a:rPr lang="en-AU" baseline="0" dirty="0"/>
              <a:t>Then we evaluated different number of clusters. The clustering Algorithm used was the Partitioning Around Medoids.</a:t>
            </a:r>
          </a:p>
          <a:p>
            <a:r>
              <a:rPr lang="en-AU" baseline="0" dirty="0"/>
              <a:t>A cluster Analysis based on these metrics have been provided. And it turned out that a reasonable number of clusters for the SEIFA index is between 5 and 7 Peer groups. </a:t>
            </a:r>
          </a:p>
          <a:p>
            <a:endParaRPr lang="en-AU" baseline="0" dirty="0"/>
          </a:p>
          <a:p>
            <a:endParaRPr lang="en-AU" baseline="0" dirty="0"/>
          </a:p>
          <a:p>
            <a:r>
              <a:rPr lang="en-AU" baseline="0" dirty="0"/>
              <a:t>However, as several clustering have been considered, it is advised that the users consider each option and decide which one is more suitable for their analysis. But how can we assess the goodness of a given solution?</a:t>
            </a:r>
            <a:endParaRPr lang="en-AU" dirty="0"/>
          </a:p>
          <a:p>
            <a:endParaRPr lang="en-AU" baseline="0" dirty="0"/>
          </a:p>
        </p:txBody>
      </p:sp>
      <p:sp>
        <p:nvSpPr>
          <p:cNvPr id="4" name="Slide Number Placeholder 3"/>
          <p:cNvSpPr>
            <a:spLocks noGrp="1"/>
          </p:cNvSpPr>
          <p:nvPr>
            <p:ph type="sldNum" sz="quarter" idx="10"/>
          </p:nvPr>
        </p:nvSpPr>
        <p:spPr/>
        <p:txBody>
          <a:bodyPr/>
          <a:lstStyle/>
          <a:p>
            <a:fld id="{1C4D310A-9F9D-4B54-825F-74C3318F1AB8}" type="slidenum">
              <a:rPr lang="en-AU" smtClean="0"/>
              <a:t>20</a:t>
            </a:fld>
            <a:endParaRPr lang="en-AU"/>
          </a:p>
        </p:txBody>
      </p:sp>
    </p:spTree>
    <p:extLst>
      <p:ext uri="{BB962C8B-B14F-4D97-AF65-F5344CB8AC3E}">
        <p14:creationId xmlns:p14="http://schemas.microsoft.com/office/powerpoint/2010/main" val="6051962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these figure shows the shapes of the clusters for the 5 Peer Grouping solution in the case of the simple population size and the proposed distance Size &amp; heterogeneity. </a:t>
            </a:r>
          </a:p>
          <a:p>
            <a:r>
              <a:rPr lang="en-US" dirty="0"/>
              <a:t>If we simply compare the shapes and dimension of the clusters, we observe that in the case of the proposed distance the clusters are not as big as the population size and the overlapping parts are clearly less.</a:t>
            </a:r>
          </a:p>
          <a:p>
            <a:r>
              <a:rPr lang="en-US" dirty="0"/>
              <a:t>This difference is even more evident in the case of the 7 Peer groups clustering.</a:t>
            </a:r>
          </a:p>
          <a:p>
            <a:r>
              <a:rPr lang="en-US" dirty="0"/>
              <a:t>We also observe that the 7 Peer groups solution is better compared to the other. </a:t>
            </a:r>
          </a:p>
          <a:p>
            <a:r>
              <a:rPr lang="en-US" dirty="0"/>
              <a:t>Now I want to show you the mapping of the best solution.</a:t>
            </a:r>
          </a:p>
        </p:txBody>
      </p:sp>
      <p:sp>
        <p:nvSpPr>
          <p:cNvPr id="4" name="Slide Number Placeholder 3"/>
          <p:cNvSpPr>
            <a:spLocks noGrp="1"/>
          </p:cNvSpPr>
          <p:nvPr>
            <p:ph type="sldNum" sz="quarter" idx="10"/>
          </p:nvPr>
        </p:nvSpPr>
        <p:spPr/>
        <p:txBody>
          <a:bodyPr/>
          <a:lstStyle/>
          <a:p>
            <a:fld id="{1C4D310A-9F9D-4B54-825F-74C3318F1AB8}" type="slidenum">
              <a:rPr lang="en-AU" smtClean="0"/>
              <a:t>21</a:t>
            </a:fld>
            <a:endParaRPr lang="en-AU"/>
          </a:p>
        </p:txBody>
      </p:sp>
    </p:spTree>
    <p:extLst>
      <p:ext uri="{BB962C8B-B14F-4D97-AF65-F5344CB8AC3E}">
        <p14:creationId xmlns:p14="http://schemas.microsoft.com/office/powerpoint/2010/main" val="40273872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map</a:t>
            </a:r>
            <a:r>
              <a:rPr lang="en-AU" baseline="0" dirty="0"/>
              <a:t> shows the geographic distribution of the SA3 clustering.   The first column of the table represents the number of SA3s in each cluster and the last two represent the Homogeneity and the socio-economic classification of the cluster . We see that the percentage of SA3s in the first three clusters is more than 50 % and belong to cluster with a low value of Homogeneity.</a:t>
            </a:r>
          </a:p>
          <a:p>
            <a:r>
              <a:rPr lang="en-AU" baseline="0" dirty="0"/>
              <a:t>Whereas the last three clusters are more Homogeneous with only 22% of SA3s.</a:t>
            </a:r>
          </a:p>
          <a:p>
            <a:r>
              <a:rPr lang="en-AU" baseline="0" dirty="0"/>
              <a:t>However, reporting on variation across similar SA3s aims to reduce the heterogeneity of the PHN and help to compare any indicators across and within these geographic areas.</a:t>
            </a:r>
          </a:p>
          <a:p>
            <a:endParaRPr lang="en-AU" dirty="0"/>
          </a:p>
        </p:txBody>
      </p:sp>
      <p:sp>
        <p:nvSpPr>
          <p:cNvPr id="4" name="Slide Number Placeholder 3"/>
          <p:cNvSpPr>
            <a:spLocks noGrp="1"/>
          </p:cNvSpPr>
          <p:nvPr>
            <p:ph type="sldNum" sz="quarter" idx="10"/>
          </p:nvPr>
        </p:nvSpPr>
        <p:spPr/>
        <p:txBody>
          <a:bodyPr/>
          <a:lstStyle/>
          <a:p>
            <a:fld id="{1C4D310A-9F9D-4B54-825F-74C3318F1AB8}" type="slidenum">
              <a:rPr lang="en-AU" smtClean="0"/>
              <a:t>22</a:t>
            </a:fld>
            <a:endParaRPr lang="en-AU"/>
          </a:p>
        </p:txBody>
      </p:sp>
    </p:spTree>
    <p:extLst>
      <p:ext uri="{BB962C8B-B14F-4D97-AF65-F5344CB8AC3E}">
        <p14:creationId xmlns:p14="http://schemas.microsoft.com/office/powerpoint/2010/main" val="38673838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For example, looking at these two PHNs,</a:t>
            </a:r>
            <a:r>
              <a:rPr lang="en-AU" baseline="0" dirty="0"/>
              <a:t> we observe that the homogeneity of the SEIFA distribution in ACT is much greater compared to Sydney.</a:t>
            </a:r>
          </a:p>
          <a:p>
            <a:r>
              <a:rPr lang="en-AU" baseline="0" dirty="0"/>
              <a:t>As a matter of fact, the SA3s of ACT are more homogeneous compared to those of Sydney. </a:t>
            </a:r>
          </a:p>
          <a:p>
            <a:r>
              <a:rPr lang="en-AU" baseline="0" dirty="0"/>
              <a:t>And it is only meaningful to compare the two PHN’s performance only by looking at the SA3s in  the same clusters.</a:t>
            </a:r>
          </a:p>
          <a:p>
            <a:r>
              <a:rPr lang="en-AU" baseline="0" dirty="0"/>
              <a:t>Now, as I promised, I’d like give an overview of the tool.</a:t>
            </a:r>
            <a:endParaRPr lang="en-AU" dirty="0"/>
          </a:p>
          <a:p>
            <a:endParaRPr lang="en-AU" dirty="0"/>
          </a:p>
        </p:txBody>
      </p:sp>
      <p:sp>
        <p:nvSpPr>
          <p:cNvPr id="4" name="Slide Number Placeholder 3"/>
          <p:cNvSpPr>
            <a:spLocks noGrp="1"/>
          </p:cNvSpPr>
          <p:nvPr>
            <p:ph type="sldNum" sz="quarter" idx="10"/>
          </p:nvPr>
        </p:nvSpPr>
        <p:spPr/>
        <p:txBody>
          <a:bodyPr/>
          <a:lstStyle/>
          <a:p>
            <a:fld id="{1C4D310A-9F9D-4B54-825F-74C3318F1AB8}" type="slidenum">
              <a:rPr lang="en-AU" smtClean="0"/>
              <a:t>23</a:t>
            </a:fld>
            <a:endParaRPr lang="en-AU"/>
          </a:p>
        </p:txBody>
      </p:sp>
    </p:spTree>
    <p:extLst>
      <p:ext uri="{BB962C8B-B14F-4D97-AF65-F5344CB8AC3E}">
        <p14:creationId xmlns:p14="http://schemas.microsoft.com/office/powerpoint/2010/main" val="39934816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r>
              <a:rPr lang="en-AU" dirty="0"/>
              <a:t>The primary data</a:t>
            </a:r>
            <a:r>
              <a:rPr lang="en-AU" baseline="0" dirty="0"/>
              <a:t> source for the tool is the Census but additional data will be included to provide for more robust analysis. The tool is composed of 4 modules. The SA3 compare is used to answer basic questions about human population such as: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aseline="0" dirty="0"/>
              <a:t>-  How many women/men live in this area?</a:t>
            </a:r>
          </a:p>
          <a:p>
            <a:pPr marL="171450" indent="-171450">
              <a:buFontTx/>
              <a:buChar char="-"/>
            </a:pPr>
            <a:r>
              <a:rPr lang="en-AU" baseline="0" dirty="0"/>
              <a:t>What are their characteristics?</a:t>
            </a:r>
          </a:p>
          <a:p>
            <a:pPr marL="171450" indent="-171450">
              <a:buFontTx/>
              <a:buChar char="-"/>
            </a:pPr>
            <a:r>
              <a:rPr lang="en-AU" baseline="0" dirty="0"/>
              <a:t>What is the age structure of this population?</a:t>
            </a:r>
          </a:p>
          <a:p>
            <a:pPr marL="0" indent="0">
              <a:buFontTx/>
              <a:buNone/>
            </a:pPr>
            <a:r>
              <a:rPr lang="en-AU" baseline="0" dirty="0"/>
              <a:t>But also information about the geography of the area such as:</a:t>
            </a:r>
          </a:p>
          <a:p>
            <a:pPr marL="0" indent="0">
              <a:buFontTx/>
              <a:buNone/>
            </a:pPr>
            <a:r>
              <a:rPr lang="en-AU" baseline="0" dirty="0"/>
              <a:t>The access to public transportation.</a:t>
            </a:r>
          </a:p>
          <a:p>
            <a:pPr marL="0" indent="0">
              <a:buFontTx/>
              <a:buNone/>
            </a:pPr>
            <a:r>
              <a:rPr lang="en-AU" baseline="0" dirty="0"/>
              <a:t>The proximity to public/private hospitals.</a:t>
            </a:r>
          </a:p>
          <a:p>
            <a:pPr marL="0" indent="0">
              <a:buFontTx/>
              <a:buNone/>
            </a:pPr>
            <a:r>
              <a:rPr lang="en-AU" baseline="0" dirty="0"/>
              <a:t>Access to GP.</a:t>
            </a:r>
          </a:p>
          <a:p>
            <a:pPr marL="0" indent="0">
              <a:buFontTx/>
              <a:buNone/>
            </a:pPr>
            <a:endParaRPr lang="en-AU" baseline="0" dirty="0"/>
          </a:p>
          <a:p>
            <a:pPr marL="0" indent="0">
              <a:buFontTx/>
              <a:buNone/>
            </a:pPr>
            <a:r>
              <a:rPr lang="en-AU" baseline="0" dirty="0"/>
              <a:t>These questions can be asked at a country level, state,PHN,ML,LHN,SA3 and soon POA.</a:t>
            </a:r>
          </a:p>
          <a:p>
            <a:pPr marL="0" indent="0">
              <a:buFontTx/>
              <a:buNone/>
            </a:pPr>
            <a:endParaRPr lang="en-AU" baseline="0" dirty="0"/>
          </a:p>
          <a:p>
            <a:pPr marL="0" indent="0">
              <a:buFontTx/>
              <a:buNone/>
            </a:pPr>
            <a:r>
              <a:rPr lang="en-AU" baseline="0" dirty="0"/>
              <a:t>But most importantly, The toll is </a:t>
            </a:r>
            <a:r>
              <a:rPr lang="en-AU" b="1" baseline="0" dirty="0"/>
              <a:t>customizable:</a:t>
            </a:r>
            <a:r>
              <a:rPr lang="en-AU" baseline="0" dirty="0"/>
              <a:t> meaning that we can rank or compare any geography in terms of the single variable or any combination of other variables.</a:t>
            </a:r>
          </a:p>
          <a:p>
            <a:pPr marL="0" indent="0">
              <a:buFontTx/>
              <a:buNone/>
            </a:pPr>
            <a:endParaRPr lang="en-AU" baseline="0" dirty="0"/>
          </a:p>
          <a:p>
            <a:pPr marL="0" indent="0">
              <a:buFontTx/>
              <a:buNone/>
            </a:pPr>
            <a:r>
              <a:rPr lang="en-AU" baseline="0" dirty="0"/>
              <a:t>In addition to being able to process data, In the Cluster Atlas and Cluster Analysis we  can view and dive into the data by regions or focus on a specific cluster across all regions.</a:t>
            </a:r>
          </a:p>
          <a:p>
            <a:pPr marL="0" indent="0">
              <a:buFontTx/>
              <a:buNone/>
            </a:pPr>
            <a:r>
              <a:rPr lang="en-AU" baseline="0" dirty="0"/>
              <a:t>Finally in the SA3 distance Database the user can query the DB and sort all the distances for each SA3 and determine the most similar or different SA3.</a:t>
            </a:r>
          </a:p>
          <a:p>
            <a:pPr marL="0" indent="0">
              <a:buFontTx/>
              <a:buNone/>
            </a:pPr>
            <a:endParaRPr lang="en-AU" baseline="0" dirty="0"/>
          </a:p>
          <a:p>
            <a:pPr marL="0" indent="0">
              <a:buFontTx/>
              <a:buNone/>
            </a:pPr>
            <a:endParaRPr lang="en-AU" baseline="0" dirty="0"/>
          </a:p>
          <a:p>
            <a:pPr marL="0" indent="0">
              <a:buFontTx/>
              <a:buNone/>
            </a:pPr>
            <a:endParaRPr lang="en-AU" baseline="0" dirty="0"/>
          </a:p>
          <a:p>
            <a:pPr marL="0" indent="0">
              <a:buFontTx/>
              <a:buNone/>
            </a:pPr>
            <a:endParaRPr lang="en-AU" baseline="0" dirty="0"/>
          </a:p>
        </p:txBody>
      </p:sp>
      <p:sp>
        <p:nvSpPr>
          <p:cNvPr id="4" name="Slide Number Placeholder 3"/>
          <p:cNvSpPr>
            <a:spLocks noGrp="1"/>
          </p:cNvSpPr>
          <p:nvPr>
            <p:ph type="sldNum" sz="quarter" idx="10"/>
          </p:nvPr>
        </p:nvSpPr>
        <p:spPr/>
        <p:txBody>
          <a:bodyPr/>
          <a:lstStyle/>
          <a:p>
            <a:fld id="{1C4D310A-9F9D-4B54-825F-74C3318F1AB8}" type="slidenum">
              <a:rPr lang="en-AU" smtClean="0"/>
              <a:t>24</a:t>
            </a:fld>
            <a:endParaRPr lang="en-AU"/>
          </a:p>
        </p:txBody>
      </p:sp>
    </p:spTree>
    <p:extLst>
      <p:ext uri="{BB962C8B-B14F-4D97-AF65-F5344CB8AC3E}">
        <p14:creationId xmlns:p14="http://schemas.microsoft.com/office/powerpoint/2010/main" val="23797962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Unfortunately, I haven’t explored</a:t>
            </a:r>
            <a:r>
              <a:rPr lang="en-AU" baseline="0" dirty="0"/>
              <a:t> </a:t>
            </a:r>
            <a:r>
              <a:rPr lang="en-AU" dirty="0"/>
              <a:t>all facets of the tool today but for any information about the tool you can contact me at the following e-mail address.</a:t>
            </a:r>
          </a:p>
          <a:p>
            <a:r>
              <a:rPr lang="en-AU" dirty="0"/>
              <a:t>Currently the tool is in demo version and we are writing user documentation and there is a draft paper about the methodology and we are working on the usability testing and hoping to make it available in the next few months.</a:t>
            </a:r>
          </a:p>
          <a:p>
            <a:r>
              <a:rPr lang="en-AU" dirty="0"/>
              <a:t>Thank You for your attention.</a:t>
            </a:r>
          </a:p>
        </p:txBody>
      </p:sp>
      <p:sp>
        <p:nvSpPr>
          <p:cNvPr id="4" name="Slide Number Placeholder 3"/>
          <p:cNvSpPr>
            <a:spLocks noGrp="1"/>
          </p:cNvSpPr>
          <p:nvPr>
            <p:ph type="sldNum" sz="quarter" idx="10"/>
          </p:nvPr>
        </p:nvSpPr>
        <p:spPr/>
        <p:txBody>
          <a:bodyPr/>
          <a:lstStyle/>
          <a:p>
            <a:fld id="{1C4D310A-9F9D-4B54-825F-74C3318F1AB8}" type="slidenum">
              <a:rPr lang="en-AU" smtClean="0"/>
              <a:t>25</a:t>
            </a:fld>
            <a:endParaRPr lang="en-AU"/>
          </a:p>
        </p:txBody>
      </p:sp>
    </p:spTree>
    <p:extLst>
      <p:ext uri="{BB962C8B-B14F-4D97-AF65-F5344CB8AC3E}">
        <p14:creationId xmlns:p14="http://schemas.microsoft.com/office/powerpoint/2010/main" val="1357426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For</a:t>
            </a:r>
            <a:r>
              <a:rPr lang="en-AU" baseline="0" dirty="0"/>
              <a:t> example, if we consider the Medicare Local and look at the Big variation among GP attenders between Western Sydney and Australian Capital Territory ..</a:t>
            </a:r>
          </a:p>
          <a:p>
            <a:r>
              <a:rPr lang="en-AU" baseline="0" dirty="0"/>
              <a:t>You may probably asking yourself:</a:t>
            </a:r>
          </a:p>
          <a:p>
            <a:r>
              <a:rPr lang="en-AU" baseline="0" dirty="0"/>
              <a:t>What does it mean ?</a:t>
            </a:r>
          </a:p>
          <a:p>
            <a:r>
              <a:rPr lang="en-AU" baseline="0" dirty="0"/>
              <a:t>Are they even comparable ?</a:t>
            </a:r>
          </a:p>
          <a:p>
            <a:endParaRPr lang="en-AU" baseline="0" dirty="0"/>
          </a:p>
        </p:txBody>
      </p:sp>
      <p:sp>
        <p:nvSpPr>
          <p:cNvPr id="4" name="Slide Number Placeholder 3"/>
          <p:cNvSpPr>
            <a:spLocks noGrp="1"/>
          </p:cNvSpPr>
          <p:nvPr>
            <p:ph type="sldNum" sz="quarter" idx="10"/>
          </p:nvPr>
        </p:nvSpPr>
        <p:spPr/>
        <p:txBody>
          <a:bodyPr/>
          <a:lstStyle/>
          <a:p>
            <a:fld id="{1C4D310A-9F9D-4B54-825F-74C3318F1AB8}" type="slidenum">
              <a:rPr lang="en-AU" smtClean="0"/>
              <a:t>3</a:t>
            </a:fld>
            <a:endParaRPr lang="en-AU"/>
          </a:p>
        </p:txBody>
      </p:sp>
    </p:spTree>
    <p:extLst>
      <p:ext uri="{BB962C8B-B14F-4D97-AF65-F5344CB8AC3E}">
        <p14:creationId xmlns:p14="http://schemas.microsoft.com/office/powerpoint/2010/main" val="231910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a:t>
            </a:r>
            <a:r>
              <a:rPr lang="en-US" baseline="0" dirty="0"/>
              <a:t> Medicare Local are gone and they have been replaced by a smaller number of Primary Health Networks.</a:t>
            </a:r>
            <a:endParaRPr lang="en-US" dirty="0"/>
          </a:p>
        </p:txBody>
      </p:sp>
      <p:sp>
        <p:nvSpPr>
          <p:cNvPr id="4" name="Slide Number Placeholder 3"/>
          <p:cNvSpPr>
            <a:spLocks noGrp="1"/>
          </p:cNvSpPr>
          <p:nvPr>
            <p:ph type="sldNum" sz="quarter" idx="10"/>
          </p:nvPr>
        </p:nvSpPr>
        <p:spPr/>
        <p:txBody>
          <a:bodyPr/>
          <a:lstStyle/>
          <a:p>
            <a:fld id="{1C4D310A-9F9D-4B54-825F-74C3318F1AB8}" type="slidenum">
              <a:rPr lang="en-AU" smtClean="0"/>
              <a:t>4</a:t>
            </a:fld>
            <a:endParaRPr lang="en-AU"/>
          </a:p>
        </p:txBody>
      </p:sp>
    </p:spTree>
    <p:extLst>
      <p:ext uri="{BB962C8B-B14F-4D97-AF65-F5344CB8AC3E}">
        <p14:creationId xmlns:p14="http://schemas.microsoft.com/office/powerpoint/2010/main" val="34835542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aseline="0" dirty="0"/>
              <a:t>The 31 PHNs areas are much larger in size and have greater diversity in their populations’ characteristics, socioeconomic status and geographic area. </a:t>
            </a:r>
            <a:endParaRPr lang="en-AU" dirty="0"/>
          </a:p>
        </p:txBody>
      </p:sp>
      <p:sp>
        <p:nvSpPr>
          <p:cNvPr id="4" name="Slide Number Placeholder 3"/>
          <p:cNvSpPr>
            <a:spLocks noGrp="1"/>
          </p:cNvSpPr>
          <p:nvPr>
            <p:ph type="sldNum" sz="quarter" idx="10"/>
          </p:nvPr>
        </p:nvSpPr>
        <p:spPr/>
        <p:txBody>
          <a:bodyPr/>
          <a:lstStyle/>
          <a:p>
            <a:fld id="{1C4D310A-9F9D-4B54-825F-74C3318F1AB8}" type="slidenum">
              <a:rPr lang="en-AU" smtClean="0"/>
              <a:t>5</a:t>
            </a:fld>
            <a:endParaRPr lang="en-AU"/>
          </a:p>
        </p:txBody>
      </p:sp>
    </p:spTree>
    <p:extLst>
      <p:ext uri="{BB962C8B-B14F-4D97-AF65-F5344CB8AC3E}">
        <p14:creationId xmlns:p14="http://schemas.microsoft.com/office/powerpoint/2010/main" val="21296842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a:t>
            </a:r>
            <a:r>
              <a:rPr lang="en-AU" baseline="0" dirty="0"/>
              <a:t> we decided to look at a smaller geographic unit called  Statistical </a:t>
            </a:r>
            <a:r>
              <a:rPr lang="en-AU" dirty="0"/>
              <a:t>local</a:t>
            </a:r>
            <a:r>
              <a:rPr lang="en-AU" baseline="0" dirty="0"/>
              <a:t> area Level 3 (SA3) that is an intermediate level in the ABS geography.</a:t>
            </a:r>
            <a:endParaRPr lang="en-AU" dirty="0"/>
          </a:p>
        </p:txBody>
      </p:sp>
      <p:sp>
        <p:nvSpPr>
          <p:cNvPr id="4" name="Slide Number Placeholder 3"/>
          <p:cNvSpPr>
            <a:spLocks noGrp="1"/>
          </p:cNvSpPr>
          <p:nvPr>
            <p:ph type="sldNum" sz="quarter" idx="10"/>
          </p:nvPr>
        </p:nvSpPr>
        <p:spPr/>
        <p:txBody>
          <a:bodyPr/>
          <a:lstStyle/>
          <a:p>
            <a:fld id="{1C4D310A-9F9D-4B54-825F-74C3318F1AB8}" type="slidenum">
              <a:rPr lang="en-AU" smtClean="0"/>
              <a:t>6</a:t>
            </a:fld>
            <a:endParaRPr lang="en-AU"/>
          </a:p>
        </p:txBody>
      </p:sp>
    </p:spTree>
    <p:extLst>
      <p:ext uri="{BB962C8B-B14F-4D97-AF65-F5344CB8AC3E}">
        <p14:creationId xmlns:p14="http://schemas.microsoft.com/office/powerpoint/2010/main" val="3539087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what does it mean that two SA3 are similar</a:t>
            </a:r>
            <a:r>
              <a:rPr lang="en-US" baseline="0" dirty="0"/>
              <a:t> and comparable ?</a:t>
            </a:r>
          </a:p>
          <a:p>
            <a:r>
              <a:rPr lang="en-US" baseline="0" dirty="0"/>
              <a:t>How do we define the notion of similarity?</a:t>
            </a:r>
          </a:p>
          <a:p>
            <a:r>
              <a:rPr lang="en-US" baseline="0" dirty="0"/>
              <a:t>But above all: is the SA3 an appropriate geography or not?</a:t>
            </a:r>
          </a:p>
          <a:p>
            <a:endParaRPr lang="en-US" baseline="0" dirty="0"/>
          </a:p>
          <a:p>
            <a:r>
              <a:rPr lang="en-US" baseline="0" dirty="0"/>
              <a:t>Clearly, the answer depends on the variables we want to analyze.</a:t>
            </a:r>
          </a:p>
          <a:p>
            <a:endParaRPr lang="en-US" baseline="0" dirty="0"/>
          </a:p>
          <a:p>
            <a:r>
              <a:rPr lang="en-US" baseline="0" dirty="0"/>
              <a:t>The basic indicators are the  demographic composition of the population such as Age and gender.  </a:t>
            </a:r>
          </a:p>
          <a:p>
            <a:r>
              <a:rPr lang="en-US" baseline="0" dirty="0"/>
              <a:t>the socio-economic status such as the SEIFA </a:t>
            </a:r>
          </a:p>
          <a:p>
            <a:r>
              <a:rPr lang="en-US" baseline="0" dirty="0"/>
              <a:t>The number of people living in that area.</a:t>
            </a:r>
          </a:p>
          <a:p>
            <a:r>
              <a:rPr lang="en-US" baseline="0" dirty="0"/>
              <a:t>And Finally the remoteness distribution: How much distance, cost, time and effort are involved in reaching the service facilities</a:t>
            </a:r>
            <a:r>
              <a:rPr lang="en-US" baseline="0" dirty="0" smtClean="0"/>
              <a:t>.</a:t>
            </a:r>
            <a:endParaRPr lang="en-AU"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1C4D310A-9F9D-4B54-825F-74C3318F1AB8}" type="slidenum">
              <a:rPr lang="en-AU" smtClean="0"/>
              <a:t>7</a:t>
            </a:fld>
            <a:endParaRPr lang="en-AU"/>
          </a:p>
        </p:txBody>
      </p:sp>
    </p:spTree>
    <p:extLst>
      <p:ext uri="{BB962C8B-B14F-4D97-AF65-F5344CB8AC3E}">
        <p14:creationId xmlns:p14="http://schemas.microsoft.com/office/powerpoint/2010/main" val="34106668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instance this picture shows how the system collects the information about the area of a generic SA3. In this example, the SA3’s area is partitioned in three smaller geographic units called SA1 (labelled A,B,C).</a:t>
            </a:r>
          </a:p>
          <a:p>
            <a:r>
              <a:rPr lang="en-US" dirty="0"/>
              <a:t>Each Sa1 is then linked to a thematic map that contains the information of a particular variable.</a:t>
            </a:r>
          </a:p>
          <a:p>
            <a:r>
              <a:rPr lang="en-US" dirty="0"/>
              <a:t>For example the number of people for each age group</a:t>
            </a:r>
          </a:p>
          <a:p>
            <a:r>
              <a:rPr lang="en-US" dirty="0"/>
              <a:t>The socioeconomic category and finally the remoteness classification.</a:t>
            </a:r>
            <a:endParaRPr lang="en-AU" dirty="0"/>
          </a:p>
          <a:p>
            <a:endParaRPr lang="en-US" dirty="0"/>
          </a:p>
        </p:txBody>
      </p:sp>
      <p:sp>
        <p:nvSpPr>
          <p:cNvPr id="4" name="Slide Number Placeholder 3"/>
          <p:cNvSpPr>
            <a:spLocks noGrp="1"/>
          </p:cNvSpPr>
          <p:nvPr>
            <p:ph type="sldNum" sz="quarter" idx="10"/>
          </p:nvPr>
        </p:nvSpPr>
        <p:spPr/>
        <p:txBody>
          <a:bodyPr/>
          <a:lstStyle/>
          <a:p>
            <a:fld id="{1C4D310A-9F9D-4B54-825F-74C3318F1AB8}" type="slidenum">
              <a:rPr lang="en-AU" smtClean="0"/>
              <a:t>8</a:t>
            </a:fld>
            <a:endParaRPr lang="en-AU"/>
          </a:p>
        </p:txBody>
      </p:sp>
    </p:spTree>
    <p:extLst>
      <p:ext uri="{BB962C8B-B14F-4D97-AF65-F5344CB8AC3E}">
        <p14:creationId xmlns:p14="http://schemas.microsoft.com/office/powerpoint/2010/main" val="2500025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case the SA1 label A has 6 values. The socio-economic decile, the population for 4 different age groups and the remoteness classification. However an SA3 has more than </a:t>
            </a:r>
            <a:r>
              <a:rPr lang="en-US" dirty="0" smtClean="0"/>
              <a:t>a</a:t>
            </a:r>
            <a:r>
              <a:rPr lang="en-US" baseline="0" dirty="0" smtClean="0"/>
              <a:t> single</a:t>
            </a:r>
            <a:r>
              <a:rPr lang="en-US" dirty="0" smtClean="0"/>
              <a:t> </a:t>
            </a:r>
            <a:r>
              <a:rPr lang="en-US" dirty="0"/>
              <a:t>Sa1, usually the number is between 50 – 350.</a:t>
            </a:r>
          </a:p>
          <a:p>
            <a:r>
              <a:rPr lang="en-US" dirty="0"/>
              <a:t>So to reduce this complexity we need a methodology to analyse and compare any two SA3.</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 reasoning</a:t>
            </a:r>
            <a:r>
              <a:rPr lang="en-AU" baseline="0" dirty="0"/>
              <a:t> behind the development of such a method is that once the effects of the various demographic and geographic variables known to influence health have been removed, it is possible to compare similar regions by measures of health status</a:t>
            </a:r>
            <a:r>
              <a:rPr lang="en-AU" baseline="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However, in this presentation I’ll talk only about SEIFA but the methodology can be applied to any set of variables.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endParaRPr lang="en-US" dirty="0"/>
          </a:p>
        </p:txBody>
      </p:sp>
      <p:sp>
        <p:nvSpPr>
          <p:cNvPr id="4" name="Slide Number Placeholder 3"/>
          <p:cNvSpPr>
            <a:spLocks noGrp="1"/>
          </p:cNvSpPr>
          <p:nvPr>
            <p:ph type="sldNum" sz="quarter" idx="10"/>
          </p:nvPr>
        </p:nvSpPr>
        <p:spPr/>
        <p:txBody>
          <a:bodyPr/>
          <a:lstStyle/>
          <a:p>
            <a:fld id="{1C4D310A-9F9D-4B54-825F-74C3318F1AB8}" type="slidenum">
              <a:rPr lang="en-AU" smtClean="0"/>
              <a:t>9</a:t>
            </a:fld>
            <a:endParaRPr lang="en-AU"/>
          </a:p>
        </p:txBody>
      </p:sp>
    </p:spTree>
    <p:extLst>
      <p:ext uri="{BB962C8B-B14F-4D97-AF65-F5344CB8AC3E}">
        <p14:creationId xmlns:p14="http://schemas.microsoft.com/office/powerpoint/2010/main" val="538671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4490C71D-4221-48AC-BAC7-80E232061962}" type="datetimeFigureOut">
              <a:rPr lang="en-AU" smtClean="0"/>
              <a:t>17/05/2017</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711072B9-5C27-4819-B7A1-7EC6CF281DCB}" type="slidenum">
              <a:rPr lang="en-AU" smtClean="0"/>
              <a:t>‹#›</a:t>
            </a:fld>
            <a:endParaRPr lang="en-AU"/>
          </a:p>
        </p:txBody>
      </p:sp>
    </p:spTree>
    <p:extLst>
      <p:ext uri="{BB962C8B-B14F-4D97-AF65-F5344CB8AC3E}">
        <p14:creationId xmlns:p14="http://schemas.microsoft.com/office/powerpoint/2010/main" val="42500153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4490C71D-4221-48AC-BAC7-80E232061962}" type="datetimeFigureOut">
              <a:rPr lang="en-AU" smtClean="0"/>
              <a:t>17/05/2017</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711072B9-5C27-4819-B7A1-7EC6CF281DCB}" type="slidenum">
              <a:rPr lang="en-AU" smtClean="0"/>
              <a:t>‹#›</a:t>
            </a:fld>
            <a:endParaRPr lang="en-AU"/>
          </a:p>
        </p:txBody>
      </p:sp>
    </p:spTree>
    <p:extLst>
      <p:ext uri="{BB962C8B-B14F-4D97-AF65-F5344CB8AC3E}">
        <p14:creationId xmlns:p14="http://schemas.microsoft.com/office/powerpoint/2010/main" val="3197097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4490C71D-4221-48AC-BAC7-80E232061962}" type="datetimeFigureOut">
              <a:rPr lang="en-AU" smtClean="0"/>
              <a:t>17/05/2017</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711072B9-5C27-4819-B7A1-7EC6CF281DCB}" type="slidenum">
              <a:rPr lang="en-AU" smtClean="0"/>
              <a:t>‹#›</a:t>
            </a:fld>
            <a:endParaRPr lang="en-AU"/>
          </a:p>
        </p:txBody>
      </p:sp>
    </p:spTree>
    <p:extLst>
      <p:ext uri="{BB962C8B-B14F-4D97-AF65-F5344CB8AC3E}">
        <p14:creationId xmlns:p14="http://schemas.microsoft.com/office/powerpoint/2010/main" val="2730782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4490C71D-4221-48AC-BAC7-80E232061962}" type="datetimeFigureOut">
              <a:rPr lang="en-AU" smtClean="0"/>
              <a:t>17/05/2017</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711072B9-5C27-4819-B7A1-7EC6CF281DCB}" type="slidenum">
              <a:rPr lang="en-AU" smtClean="0"/>
              <a:t>‹#›</a:t>
            </a:fld>
            <a:endParaRPr lang="en-AU"/>
          </a:p>
        </p:txBody>
      </p:sp>
    </p:spTree>
    <p:extLst>
      <p:ext uri="{BB962C8B-B14F-4D97-AF65-F5344CB8AC3E}">
        <p14:creationId xmlns:p14="http://schemas.microsoft.com/office/powerpoint/2010/main" val="2287866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490C71D-4221-48AC-BAC7-80E232061962}" type="datetimeFigureOut">
              <a:rPr lang="en-AU" smtClean="0"/>
              <a:t>17/05/2017</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711072B9-5C27-4819-B7A1-7EC6CF281DCB}" type="slidenum">
              <a:rPr lang="en-AU" smtClean="0"/>
              <a:t>‹#›</a:t>
            </a:fld>
            <a:endParaRPr lang="en-AU"/>
          </a:p>
        </p:txBody>
      </p:sp>
    </p:spTree>
    <p:extLst>
      <p:ext uri="{BB962C8B-B14F-4D97-AF65-F5344CB8AC3E}">
        <p14:creationId xmlns:p14="http://schemas.microsoft.com/office/powerpoint/2010/main" val="1739393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4490C71D-4221-48AC-BAC7-80E232061962}" type="datetimeFigureOut">
              <a:rPr lang="en-AU" smtClean="0"/>
              <a:t>17/05/2017</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711072B9-5C27-4819-B7A1-7EC6CF281DCB}" type="slidenum">
              <a:rPr lang="en-AU" smtClean="0"/>
              <a:t>‹#›</a:t>
            </a:fld>
            <a:endParaRPr lang="en-AU"/>
          </a:p>
        </p:txBody>
      </p:sp>
    </p:spTree>
    <p:extLst>
      <p:ext uri="{BB962C8B-B14F-4D97-AF65-F5344CB8AC3E}">
        <p14:creationId xmlns:p14="http://schemas.microsoft.com/office/powerpoint/2010/main" val="3882490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4490C71D-4221-48AC-BAC7-80E232061962}" type="datetimeFigureOut">
              <a:rPr lang="en-AU" smtClean="0"/>
              <a:t>17/05/2017</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711072B9-5C27-4819-B7A1-7EC6CF281DCB}" type="slidenum">
              <a:rPr lang="en-AU" smtClean="0"/>
              <a:t>‹#›</a:t>
            </a:fld>
            <a:endParaRPr lang="en-AU"/>
          </a:p>
        </p:txBody>
      </p:sp>
    </p:spTree>
    <p:extLst>
      <p:ext uri="{BB962C8B-B14F-4D97-AF65-F5344CB8AC3E}">
        <p14:creationId xmlns:p14="http://schemas.microsoft.com/office/powerpoint/2010/main" val="1601824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4490C71D-4221-48AC-BAC7-80E232061962}" type="datetimeFigureOut">
              <a:rPr lang="en-AU" smtClean="0"/>
              <a:t>17/05/2017</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711072B9-5C27-4819-B7A1-7EC6CF281DCB}" type="slidenum">
              <a:rPr lang="en-AU" smtClean="0"/>
              <a:t>‹#›</a:t>
            </a:fld>
            <a:endParaRPr lang="en-AU"/>
          </a:p>
        </p:txBody>
      </p:sp>
    </p:spTree>
    <p:extLst>
      <p:ext uri="{BB962C8B-B14F-4D97-AF65-F5344CB8AC3E}">
        <p14:creationId xmlns:p14="http://schemas.microsoft.com/office/powerpoint/2010/main" val="3526417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90C71D-4221-48AC-BAC7-80E232061962}" type="datetimeFigureOut">
              <a:rPr lang="en-AU" smtClean="0"/>
              <a:t>17/05/2017</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711072B9-5C27-4819-B7A1-7EC6CF281DCB}" type="slidenum">
              <a:rPr lang="en-AU" smtClean="0"/>
              <a:t>‹#›</a:t>
            </a:fld>
            <a:endParaRPr lang="en-AU"/>
          </a:p>
        </p:txBody>
      </p:sp>
    </p:spTree>
    <p:extLst>
      <p:ext uri="{BB962C8B-B14F-4D97-AF65-F5344CB8AC3E}">
        <p14:creationId xmlns:p14="http://schemas.microsoft.com/office/powerpoint/2010/main" val="38846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490C71D-4221-48AC-BAC7-80E232061962}" type="datetimeFigureOut">
              <a:rPr lang="en-AU" smtClean="0"/>
              <a:t>17/05/2017</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711072B9-5C27-4819-B7A1-7EC6CF281DCB}" type="slidenum">
              <a:rPr lang="en-AU" smtClean="0"/>
              <a:t>‹#›</a:t>
            </a:fld>
            <a:endParaRPr lang="en-AU"/>
          </a:p>
        </p:txBody>
      </p:sp>
    </p:spTree>
    <p:extLst>
      <p:ext uri="{BB962C8B-B14F-4D97-AF65-F5344CB8AC3E}">
        <p14:creationId xmlns:p14="http://schemas.microsoft.com/office/powerpoint/2010/main" val="3701787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490C71D-4221-48AC-BAC7-80E232061962}" type="datetimeFigureOut">
              <a:rPr lang="en-AU" smtClean="0"/>
              <a:t>17/05/2017</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711072B9-5C27-4819-B7A1-7EC6CF281DCB}" type="slidenum">
              <a:rPr lang="en-AU" smtClean="0"/>
              <a:t>‹#›</a:t>
            </a:fld>
            <a:endParaRPr lang="en-AU"/>
          </a:p>
        </p:txBody>
      </p:sp>
    </p:spTree>
    <p:extLst>
      <p:ext uri="{BB962C8B-B14F-4D97-AF65-F5344CB8AC3E}">
        <p14:creationId xmlns:p14="http://schemas.microsoft.com/office/powerpoint/2010/main" val="24344049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90C71D-4221-48AC-BAC7-80E232061962}" type="datetimeFigureOut">
              <a:rPr lang="en-AU" smtClean="0"/>
              <a:t>17/05/2017</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1072B9-5C27-4819-B7A1-7EC6CF281DCB}" type="slidenum">
              <a:rPr lang="en-AU" smtClean="0"/>
              <a:t>‹#›</a:t>
            </a:fld>
            <a:endParaRPr lang="en-AU"/>
          </a:p>
        </p:txBody>
      </p:sp>
    </p:spTree>
    <p:extLst>
      <p:ext uri="{BB962C8B-B14F-4D97-AF65-F5344CB8AC3E}">
        <p14:creationId xmlns:p14="http://schemas.microsoft.com/office/powerpoint/2010/main" val="31079560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gi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3.gif"/><Relationship Id="rId5" Type="http://schemas.openxmlformats.org/officeDocument/2006/relationships/image" Target="../media/image28.jpe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31.JP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6.JP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12.xml"/><Relationship Id="rId7"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chart" Target="../charts/chart2.xml"/><Relationship Id="rId10" Type="http://schemas.openxmlformats.org/officeDocument/2006/relationships/image" Target="../media/image36.png"/><Relationship Id="rId4" Type="http://schemas.openxmlformats.org/officeDocument/2006/relationships/chart" Target="../charts/chart1.xml"/><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image" Target="../media/image38.png"/><Relationship Id="rId7" Type="http://schemas.openxmlformats.org/officeDocument/2006/relationships/chart" Target="../charts/chart5.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chart" Target="../charts/chart8.xml"/></Relationships>
</file>

<file path=ppt/slides/_rels/slide15.xml.rels><?xml version="1.0" encoding="UTF-8" standalone="yes"?>
<Relationships xmlns="http://schemas.openxmlformats.org/package/2006/relationships"><Relationship Id="rId8" Type="http://schemas.openxmlformats.org/officeDocument/2006/relationships/chart" Target="../charts/chart14.xml"/><Relationship Id="rId13" Type="http://schemas.openxmlformats.org/officeDocument/2006/relationships/image" Target="../media/image350.png"/><Relationship Id="rId3" Type="http://schemas.openxmlformats.org/officeDocument/2006/relationships/chart" Target="../charts/chart9.xml"/><Relationship Id="rId7" Type="http://schemas.openxmlformats.org/officeDocument/2006/relationships/chart" Target="../charts/chart13.xml"/><Relationship Id="rId12" Type="http://schemas.openxmlformats.org/officeDocument/2006/relationships/chart" Target="../charts/chart17.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chart" Target="../charts/chart12.xml"/><Relationship Id="rId11" Type="http://schemas.openxmlformats.org/officeDocument/2006/relationships/image" Target="../media/image340.png"/><Relationship Id="rId5" Type="http://schemas.openxmlformats.org/officeDocument/2006/relationships/chart" Target="../charts/chart11.xml"/><Relationship Id="rId10" Type="http://schemas.openxmlformats.org/officeDocument/2006/relationships/chart" Target="../charts/chart16.xml"/><Relationship Id="rId4" Type="http://schemas.openxmlformats.org/officeDocument/2006/relationships/chart" Target="../charts/chart10.xml"/><Relationship Id="rId9" Type="http://schemas.openxmlformats.org/officeDocument/2006/relationships/chart" Target="../charts/chart15.xml"/></Relationships>
</file>

<file path=ppt/slides/_rels/slide16.xml.rels><?xml version="1.0" encoding="UTF-8" standalone="yes"?>
<Relationships xmlns="http://schemas.openxmlformats.org/package/2006/relationships"><Relationship Id="rId3" Type="http://schemas.openxmlformats.org/officeDocument/2006/relationships/chart" Target="../charts/chart18.xml"/><Relationship Id="rId7"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NSW!A88"/><Relationship Id="rId5" Type="http://schemas.openxmlformats.org/officeDocument/2006/relationships/image" Target="../media/image41.JPG"/><Relationship Id="rId4" Type="http://schemas.openxmlformats.org/officeDocument/2006/relationships/image" Target="../media/image40.JPG"/></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chart" Target="../charts/chart19.xml"/><Relationship Id="rId7"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NSW!A88"/><Relationship Id="rId5" Type="http://schemas.openxmlformats.org/officeDocument/2006/relationships/image" Target="../media/image41.JPG"/><Relationship Id="rId4" Type="http://schemas.openxmlformats.org/officeDocument/2006/relationships/image" Target="../media/image40.JPG"/></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chart" Target="../charts/chart20.xml"/><Relationship Id="rId7" Type="http://schemas.openxmlformats.org/officeDocument/2006/relationships/hyperlink" Target="#NSW!A88"/><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G"/><Relationship Id="rId4" Type="http://schemas.openxmlformats.org/officeDocument/2006/relationships/image" Target="../media/image44.JPG"/><Relationship Id="rId9" Type="http://schemas.openxmlformats.org/officeDocument/2006/relationships/image" Target="../media/image43.png"/></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chart" Target="../charts/chart21.xml"/><Relationship Id="rId7" Type="http://schemas.openxmlformats.org/officeDocument/2006/relationships/hyperlink" Target="#NSW!A88"/><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G"/><Relationship Id="rId4" Type="http://schemas.openxmlformats.org/officeDocument/2006/relationships/image" Target="../media/image44.JPG"/><Relationship Id="rId9"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10.png"/><Relationship Id="rId3" Type="http://schemas.openxmlformats.org/officeDocument/2006/relationships/notesSlide" Target="../notesSlides/notesSlide2.xml"/><Relationship Id="rId7" Type="http://schemas.openxmlformats.org/officeDocument/2006/relationships/diagramColors" Target="../diagrams/colors1.xml"/><Relationship Id="rId12"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diagramQuickStyle" Target="../diagrams/quickStyle1.xml"/><Relationship Id="rId11" Type="http://schemas.openxmlformats.org/officeDocument/2006/relationships/image" Target="../media/image8.png"/><Relationship Id="rId5" Type="http://schemas.openxmlformats.org/officeDocument/2006/relationships/diagramLayout" Target="../diagrams/layout1.xml"/><Relationship Id="rId15" Type="http://schemas.openxmlformats.org/officeDocument/2006/relationships/image" Target="../media/image12.png"/><Relationship Id="rId10" Type="http://schemas.openxmlformats.org/officeDocument/2006/relationships/image" Target="../media/image7.gif"/><Relationship Id="rId4" Type="http://schemas.openxmlformats.org/officeDocument/2006/relationships/diagramData" Target="../diagrams/data1.xml"/><Relationship Id="rId9" Type="http://schemas.openxmlformats.org/officeDocument/2006/relationships/image" Target="../media/image6.png"/><Relationship Id="rId14" Type="http://schemas.openxmlformats.org/officeDocument/2006/relationships/image" Target="../media/image11.jpeg"/></Relationships>
</file>

<file path=ppt/slides/_rels/slide20.xml.rels><?xml version="1.0" encoding="UTF-8" standalone="yes"?>
<Relationships xmlns="http://schemas.openxmlformats.org/package/2006/relationships"><Relationship Id="rId8" Type="http://schemas.microsoft.com/office/2007/relationships/diagramDrawing" Target="../diagrams/drawing2.xml"/><Relationship Id="rId13" Type="http://schemas.openxmlformats.org/officeDocument/2006/relationships/diagramLayout" Target="../diagrams/layout3.xml"/><Relationship Id="rId18" Type="http://schemas.openxmlformats.org/officeDocument/2006/relationships/image" Target="../media/image11.jpeg"/><Relationship Id="rId3" Type="http://schemas.openxmlformats.org/officeDocument/2006/relationships/notesSlide" Target="../notesSlides/notesSlide20.xml"/><Relationship Id="rId7" Type="http://schemas.openxmlformats.org/officeDocument/2006/relationships/diagramColors" Target="../diagrams/colors2.xml"/><Relationship Id="rId12" Type="http://schemas.openxmlformats.org/officeDocument/2006/relationships/diagramData" Target="../diagrams/data3.xml"/><Relationship Id="rId17" Type="http://schemas.openxmlformats.org/officeDocument/2006/relationships/image" Target="../media/image50.png"/><Relationship Id="rId2" Type="http://schemas.openxmlformats.org/officeDocument/2006/relationships/slideLayout" Target="../slideLayouts/slideLayout2.xml"/><Relationship Id="rId16" Type="http://schemas.microsoft.com/office/2007/relationships/diagramDrawing" Target="../diagrams/drawing3.xml"/><Relationship Id="rId1" Type="http://schemas.openxmlformats.org/officeDocument/2006/relationships/tags" Target="../tags/tag9.xml"/><Relationship Id="rId6" Type="http://schemas.openxmlformats.org/officeDocument/2006/relationships/diagramQuickStyle" Target="../diagrams/quickStyle2.xml"/><Relationship Id="rId11" Type="http://schemas.openxmlformats.org/officeDocument/2006/relationships/image" Target="../media/image49.png"/><Relationship Id="rId5" Type="http://schemas.openxmlformats.org/officeDocument/2006/relationships/diagramLayout" Target="../diagrams/layout2.xml"/><Relationship Id="rId15" Type="http://schemas.openxmlformats.org/officeDocument/2006/relationships/diagramColors" Target="../diagrams/colors3.xml"/><Relationship Id="rId10" Type="http://schemas.openxmlformats.org/officeDocument/2006/relationships/image" Target="../media/image48.png"/><Relationship Id="rId4" Type="http://schemas.openxmlformats.org/officeDocument/2006/relationships/diagramData" Target="../diagrams/data2.xml"/><Relationship Id="rId9" Type="http://schemas.openxmlformats.org/officeDocument/2006/relationships/image" Target="../media/image47.png"/><Relationship Id="rId14" Type="http://schemas.openxmlformats.org/officeDocument/2006/relationships/diagramQuickStyle" Target="../diagrams/quickStyle3.xml"/></Relationships>
</file>

<file path=ppt/slides/_rels/slide21.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4.tiff"/><Relationship Id="rId5" Type="http://schemas.openxmlformats.org/officeDocument/2006/relationships/image" Target="../media/image53.tiff"/><Relationship Id="rId4" Type="http://schemas.openxmlformats.org/officeDocument/2006/relationships/image" Target="../media/image52.tiff"/></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55.JPG"/></Relationships>
</file>

<file path=ppt/slides/_rels/slide23.xml.rels><?xml version="1.0" encoding="UTF-8" standalone="yes"?>
<Relationships xmlns="http://schemas.openxmlformats.org/package/2006/relationships"><Relationship Id="rId8" Type="http://schemas.openxmlformats.org/officeDocument/2006/relationships/image" Target="../media/image60.tif"/><Relationship Id="rId3" Type="http://schemas.openxmlformats.org/officeDocument/2006/relationships/notesSlide" Target="../notesSlides/notesSlide23.xml"/><Relationship Id="rId7" Type="http://schemas.openxmlformats.org/officeDocument/2006/relationships/image" Target="../media/image59.JP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58.tiff"/><Relationship Id="rId5" Type="http://schemas.openxmlformats.org/officeDocument/2006/relationships/image" Target="../media/image57.tif"/><Relationship Id="rId4" Type="http://schemas.openxmlformats.org/officeDocument/2006/relationships/image" Target="../media/image56.tif"/></Relationships>
</file>

<file path=ppt/slides/_rels/slide24.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tiff"/><Relationship Id="rId3" Type="http://schemas.openxmlformats.org/officeDocument/2006/relationships/notesSlide" Target="../notesSlides/notesSlide24.xml"/><Relationship Id="rId7" Type="http://schemas.openxmlformats.org/officeDocument/2006/relationships/image" Target="../media/image64.png"/><Relationship Id="rId12" Type="http://schemas.openxmlformats.org/officeDocument/2006/relationships/image" Target="../media/image69.jpe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5" Type="http://schemas.openxmlformats.org/officeDocument/2006/relationships/image" Target="../media/image72.jpe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1.tiff"/></Relationships>
</file>

<file path=ppt/slides/_rels/slide25.xml.rels><?xml version="1.0" encoding="UTF-8" standalone="yes"?>
<Relationships xmlns="http://schemas.openxmlformats.org/package/2006/relationships"><Relationship Id="rId8" Type="http://schemas.openxmlformats.org/officeDocument/2006/relationships/image" Target="../media/image77.JPG"/><Relationship Id="rId3" Type="http://schemas.openxmlformats.org/officeDocument/2006/relationships/notesSlide" Target="../notesSlides/notesSlide25.xml"/><Relationship Id="rId7" Type="http://schemas.openxmlformats.org/officeDocument/2006/relationships/image" Target="../media/image76.JP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75.JPG"/><Relationship Id="rId5" Type="http://schemas.openxmlformats.org/officeDocument/2006/relationships/image" Target="../media/image74.JPG"/><Relationship Id="rId4" Type="http://schemas.openxmlformats.org/officeDocument/2006/relationships/image" Target="../media/image73.JPG"/><Relationship Id="rId9" Type="http://schemas.openxmlformats.org/officeDocument/2006/relationships/image" Target="../media/image78.JPG"/></Relationships>
</file>

<file path=ppt/slides/_rels/slide3.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notesSlide" Target="../notesSlides/notesSlide3.xml"/><Relationship Id="rId7" Type="http://schemas.openxmlformats.org/officeDocument/2006/relationships/image" Target="../media/image15.JP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6.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8.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17.png"/><Relationship Id="rId3" Type="http://schemas.openxmlformats.org/officeDocument/2006/relationships/image" Target="../media/image20.jpg"/><Relationship Id="rId7" Type="http://schemas.openxmlformats.org/officeDocument/2006/relationships/image" Target="../media/image23.png"/><Relationship Id="rId12" Type="http://schemas.openxmlformats.org/officeDocument/2006/relationships/image" Target="../media/image29.sv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3.svg"/><Relationship Id="rId11" Type="http://schemas.openxmlformats.org/officeDocument/2006/relationships/image" Target="../media/image25.pn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jp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6.JPG"/><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7121" y="1143000"/>
            <a:ext cx="5663679" cy="3968115"/>
          </a:xfrm>
          <a:prstGeom prst="rect">
            <a:avLst/>
          </a:prstGeom>
        </p:spPr>
      </p:pic>
      <p:sp>
        <p:nvSpPr>
          <p:cNvPr id="77" name="Subtitle 2"/>
          <p:cNvSpPr txBox="1">
            <a:spLocks/>
          </p:cNvSpPr>
          <p:nvPr/>
        </p:nvSpPr>
        <p:spPr bwMode="auto">
          <a:xfrm>
            <a:off x="301478" y="4943186"/>
            <a:ext cx="2520280" cy="105269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effectLst/>
                <a:uLnTx/>
                <a:uFillTx/>
                <a:latin typeface="+mn-lt"/>
                <a:ea typeface="+mn-ea"/>
                <a:cs typeface="+mn-cs"/>
              </a:rPr>
              <a:t>  </a:t>
            </a:r>
            <a:r>
              <a:rPr lang="en-US" sz="2400" b="1" dirty="0">
                <a:solidFill>
                  <a:srgbClr val="0070C0"/>
                </a:solidFill>
              </a:rPr>
              <a:t>PhD Student</a:t>
            </a:r>
          </a:p>
          <a:p>
            <a:pPr marL="0" marR="0" lvl="0" indent="0" algn="l" defTabSz="914400" rtl="0" eaLnBrk="1" fontAlgn="auto" latinLnBrk="0" hangingPunct="1">
              <a:lnSpc>
                <a:spcPct val="100000"/>
              </a:lnSpc>
              <a:spcBef>
                <a:spcPct val="20000"/>
              </a:spcBef>
              <a:spcAft>
                <a:spcPts val="0"/>
              </a:spcAft>
              <a:buClrTx/>
              <a:buSzTx/>
              <a:buFontTx/>
              <a:buNone/>
              <a:tabLst/>
              <a:defRPr/>
            </a:pPr>
            <a:r>
              <a:rPr lang="en-US" sz="2400" b="1" dirty="0">
                <a:solidFill>
                  <a:srgbClr val="0070C0"/>
                </a:solidFill>
                <a:latin typeface="+mn-lt"/>
              </a:rPr>
              <a:t>Ludovico Pinzari</a:t>
            </a:r>
            <a:endParaRPr kumimoji="0" lang="en-US" sz="2400" b="1" i="0" u="none" strike="noStrike" kern="1200" cap="none" spc="0" normalizeH="0" baseline="0" noProof="0" dirty="0">
              <a:ln>
                <a:noFill/>
              </a:ln>
              <a:solidFill>
                <a:srgbClr val="0070C0"/>
              </a:solidFill>
              <a:effectLst/>
              <a:uLnTx/>
              <a:uFillTx/>
              <a:latin typeface="+mn-lt"/>
            </a:endParaRPr>
          </a:p>
        </p:txBody>
      </p:sp>
      <p:sp>
        <p:nvSpPr>
          <p:cNvPr id="4" name="Titolo 3"/>
          <p:cNvSpPr>
            <a:spLocks noGrp="1"/>
          </p:cNvSpPr>
          <p:nvPr>
            <p:ph type="ctrTitle"/>
          </p:nvPr>
        </p:nvSpPr>
        <p:spPr>
          <a:xfrm>
            <a:off x="-972616" y="1454919"/>
            <a:ext cx="7772400" cy="1470025"/>
          </a:xfrm>
        </p:spPr>
        <p:txBody>
          <a:bodyPr>
            <a:normAutofit fontScale="90000"/>
          </a:bodyPr>
          <a:lstStyle/>
          <a:p>
            <a:r>
              <a:rPr lang="it-IT" sz="3600" dirty="0"/>
              <a:t/>
            </a:r>
            <a:br>
              <a:rPr lang="it-IT" sz="3600" dirty="0"/>
            </a:br>
            <a:r>
              <a:rPr lang="it-IT" sz="3600" dirty="0"/>
              <a:t>Development of </a:t>
            </a:r>
            <a:r>
              <a:rPr lang="it-IT" sz="3600" b="1" dirty="0"/>
              <a:t>Tools</a:t>
            </a:r>
            <a:r>
              <a:rPr lang="it-IT" sz="3600" dirty="0"/>
              <a:t> for </a:t>
            </a:r>
            <a:br>
              <a:rPr lang="it-IT" sz="3600" dirty="0"/>
            </a:br>
            <a:r>
              <a:rPr lang="it-IT" sz="3600" b="1" dirty="0">
                <a:solidFill>
                  <a:srgbClr val="FF3300"/>
                </a:solidFill>
              </a:rPr>
              <a:t>the Analysis of </a:t>
            </a:r>
            <a:br>
              <a:rPr lang="it-IT" sz="3600" b="1" dirty="0">
                <a:solidFill>
                  <a:srgbClr val="FF3300"/>
                </a:solidFill>
              </a:rPr>
            </a:br>
            <a:r>
              <a:rPr lang="it-IT" sz="3600" b="1" dirty="0">
                <a:solidFill>
                  <a:srgbClr val="FF3300"/>
                </a:solidFill>
              </a:rPr>
              <a:t>Geographic Variation </a:t>
            </a:r>
          </a:p>
        </p:txBody>
      </p:sp>
      <p:sp>
        <p:nvSpPr>
          <p:cNvPr id="22" name="Titolo 3"/>
          <p:cNvSpPr txBox="1">
            <a:spLocks/>
          </p:cNvSpPr>
          <p:nvPr/>
        </p:nvSpPr>
        <p:spPr bwMode="auto">
          <a:xfrm>
            <a:off x="-900608" y="3429189"/>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Franklin Gothic Heavy" pitchFamily="34" charset="0"/>
              </a:defRPr>
            </a:lvl2pPr>
            <a:lvl3pPr algn="ctr" rtl="0" fontAlgn="base">
              <a:spcBef>
                <a:spcPct val="0"/>
              </a:spcBef>
              <a:spcAft>
                <a:spcPct val="0"/>
              </a:spcAft>
              <a:defRPr sz="4400">
                <a:solidFill>
                  <a:schemeClr val="tx1"/>
                </a:solidFill>
                <a:latin typeface="Franklin Gothic Heavy" pitchFamily="34" charset="0"/>
              </a:defRPr>
            </a:lvl3pPr>
            <a:lvl4pPr algn="ctr" rtl="0" fontAlgn="base">
              <a:spcBef>
                <a:spcPct val="0"/>
              </a:spcBef>
              <a:spcAft>
                <a:spcPct val="0"/>
              </a:spcAft>
              <a:defRPr sz="4400">
                <a:solidFill>
                  <a:schemeClr val="tx1"/>
                </a:solidFill>
                <a:latin typeface="Franklin Gothic Heavy" pitchFamily="34" charset="0"/>
              </a:defRPr>
            </a:lvl4pPr>
            <a:lvl5pPr algn="ctr" rtl="0" fontAlgn="base">
              <a:spcBef>
                <a:spcPct val="0"/>
              </a:spcBef>
              <a:spcAft>
                <a:spcPct val="0"/>
              </a:spcAft>
              <a:defRPr sz="4400">
                <a:solidFill>
                  <a:schemeClr val="tx1"/>
                </a:solidFill>
                <a:latin typeface="Franklin Gothic Heavy" pitchFamily="34" charset="0"/>
              </a:defRPr>
            </a:lvl5pPr>
            <a:lvl6pPr marL="457200" algn="ctr" rtl="0" fontAlgn="base">
              <a:spcBef>
                <a:spcPct val="0"/>
              </a:spcBef>
              <a:spcAft>
                <a:spcPct val="0"/>
              </a:spcAft>
              <a:defRPr sz="4400">
                <a:solidFill>
                  <a:schemeClr val="tx1"/>
                </a:solidFill>
                <a:latin typeface="Franklin Gothic Heavy" pitchFamily="34" charset="0"/>
              </a:defRPr>
            </a:lvl6pPr>
            <a:lvl7pPr marL="914400" algn="ctr" rtl="0" fontAlgn="base">
              <a:spcBef>
                <a:spcPct val="0"/>
              </a:spcBef>
              <a:spcAft>
                <a:spcPct val="0"/>
              </a:spcAft>
              <a:defRPr sz="4400">
                <a:solidFill>
                  <a:schemeClr val="tx1"/>
                </a:solidFill>
                <a:latin typeface="Franklin Gothic Heavy" pitchFamily="34" charset="0"/>
              </a:defRPr>
            </a:lvl7pPr>
            <a:lvl8pPr marL="1371600" algn="ctr" rtl="0" fontAlgn="base">
              <a:spcBef>
                <a:spcPct val="0"/>
              </a:spcBef>
              <a:spcAft>
                <a:spcPct val="0"/>
              </a:spcAft>
              <a:defRPr sz="4400">
                <a:solidFill>
                  <a:schemeClr val="tx1"/>
                </a:solidFill>
                <a:latin typeface="Franklin Gothic Heavy" pitchFamily="34" charset="0"/>
              </a:defRPr>
            </a:lvl8pPr>
            <a:lvl9pPr marL="1828800" algn="ctr" rtl="0" fontAlgn="base">
              <a:spcBef>
                <a:spcPct val="0"/>
              </a:spcBef>
              <a:spcAft>
                <a:spcPct val="0"/>
              </a:spcAft>
              <a:defRPr sz="4400">
                <a:solidFill>
                  <a:schemeClr val="tx1"/>
                </a:solidFill>
                <a:latin typeface="Franklin Gothic Heavy" pitchFamily="34" charset="0"/>
              </a:defRPr>
            </a:lvl9pPr>
          </a:lstStyle>
          <a:p>
            <a:r>
              <a:rPr lang="it-IT" sz="3600" dirty="0"/>
              <a:t>and </a:t>
            </a:r>
          </a:p>
          <a:p>
            <a:r>
              <a:rPr lang="it-IT" sz="3200" b="1" dirty="0">
                <a:solidFill>
                  <a:srgbClr val="FF3300"/>
                </a:solidFill>
              </a:rPr>
              <a:t>Classification of Geographic</a:t>
            </a:r>
          </a:p>
          <a:p>
            <a:r>
              <a:rPr lang="it-IT" sz="3200" b="1" dirty="0">
                <a:solidFill>
                  <a:srgbClr val="FF3300"/>
                </a:solidFill>
              </a:rPr>
              <a:t>Peer Groups</a:t>
            </a:r>
            <a:endParaRPr lang="it-IT" sz="3600" b="1" dirty="0">
              <a:solidFill>
                <a:srgbClr val="FF3300"/>
              </a:solidFill>
            </a:endParaRPr>
          </a:p>
        </p:txBody>
      </p:sp>
      <p:sp>
        <p:nvSpPr>
          <p:cNvPr id="10" name="Subtitle 2"/>
          <p:cNvSpPr txBox="1">
            <a:spLocks/>
          </p:cNvSpPr>
          <p:nvPr/>
        </p:nvSpPr>
        <p:spPr bwMode="auto">
          <a:xfrm>
            <a:off x="5143714" y="5099528"/>
            <a:ext cx="3125773" cy="740009"/>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fontScale="92500" lnSpcReduction="20000"/>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effectLst/>
                <a:uLnTx/>
                <a:uFillTx/>
                <a:latin typeface="+mn-lt"/>
                <a:ea typeface="+mn-ea"/>
                <a:cs typeface="+mn-cs"/>
              </a:rPr>
              <a:t>Academic Supervisor      </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effectLst/>
                <a:uLnTx/>
                <a:uFillTx/>
                <a:latin typeface="+mn-lt"/>
                <a:ea typeface="+mn-ea"/>
                <a:cs typeface="+mn-cs"/>
              </a:rPr>
              <a:t>A/Prof. Federico</a:t>
            </a:r>
            <a:r>
              <a:rPr kumimoji="0" lang="en-US" sz="2400" b="1" i="0" u="none" strike="noStrike" kern="1200" cap="none" spc="0" normalizeH="0" noProof="0" dirty="0">
                <a:ln>
                  <a:noFill/>
                </a:ln>
                <a:effectLst/>
                <a:uLnTx/>
                <a:uFillTx/>
                <a:latin typeface="+mn-lt"/>
                <a:ea typeface="+mn-ea"/>
                <a:cs typeface="+mn-cs"/>
              </a:rPr>
              <a:t> Girosi</a:t>
            </a:r>
            <a:endParaRPr kumimoji="0" lang="en-US" sz="2400" b="1" i="0" u="none" strike="noStrike" kern="1200" cap="none" spc="0" normalizeH="0" baseline="0" noProof="0" dirty="0">
              <a:ln>
                <a:noFill/>
              </a:ln>
              <a:effectLst/>
              <a:uLnTx/>
              <a:uFillTx/>
              <a:latin typeface="+mn-lt"/>
              <a:cs typeface="+mn-cs"/>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209319"/>
            <a:ext cx="3991235" cy="61789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2755" y="294478"/>
            <a:ext cx="3171245" cy="1082864"/>
          </a:xfrm>
          <a:prstGeom prst="rect">
            <a:avLst/>
          </a:prstGeom>
        </p:spPr>
      </p:pic>
      <p:pic>
        <p:nvPicPr>
          <p:cNvPr id="11" name="Picture 4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92280" y="249896"/>
            <a:ext cx="1814513"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xmlns="" id="{00000000-0008-0000-0000-00000200000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24138" y="4898976"/>
            <a:ext cx="2304256" cy="1545810"/>
          </a:xfrm>
          <a:prstGeom prst="rect">
            <a:avLst/>
          </a:prstGeom>
        </p:spPr>
      </p:pic>
      <p:sp>
        <p:nvSpPr>
          <p:cNvPr id="13" name="Subtitle 2"/>
          <p:cNvSpPr txBox="1">
            <a:spLocks/>
          </p:cNvSpPr>
          <p:nvPr/>
        </p:nvSpPr>
        <p:spPr bwMode="auto">
          <a:xfrm>
            <a:off x="4021120" y="5995881"/>
            <a:ext cx="5313684" cy="991424"/>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200" b="1" i="0" u="none" strike="noStrike" kern="1200" cap="none" spc="0" normalizeH="0" baseline="0" noProof="0" dirty="0">
                <a:ln>
                  <a:noFill/>
                </a:ln>
                <a:effectLst/>
                <a:uLnTx/>
                <a:uFillTx/>
                <a:latin typeface="+mn-lt"/>
                <a:ea typeface="+mn-ea"/>
                <a:cs typeface="+mn-cs"/>
              </a:rPr>
              <a:t> Southern Sydney Local Health District </a:t>
            </a:r>
            <a:endParaRPr lang="en-US" sz="2200" b="1" dirty="0"/>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200" b="1" i="0" u="none" strike="noStrike" kern="1200" cap="none" spc="0" normalizeH="0" baseline="0" noProof="0" dirty="0">
                <a:ln>
                  <a:noFill/>
                </a:ln>
                <a:effectLst/>
                <a:uLnTx/>
                <a:uFillTx/>
                <a:latin typeface="+mn-lt"/>
                <a:cs typeface="+mn-cs"/>
              </a:rPr>
              <a:t> Soumya Mazumdar</a:t>
            </a:r>
          </a:p>
        </p:txBody>
      </p:sp>
      <p:sp>
        <p:nvSpPr>
          <p:cNvPr id="14" name="Subtitle 2"/>
          <p:cNvSpPr txBox="1">
            <a:spLocks/>
          </p:cNvSpPr>
          <p:nvPr/>
        </p:nvSpPr>
        <p:spPr bwMode="auto">
          <a:xfrm>
            <a:off x="254243" y="5951909"/>
            <a:ext cx="2659341" cy="799693"/>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200" b="1" i="0" u="none" strike="noStrike" kern="1200" cap="none" spc="0" normalizeH="0" baseline="0" noProof="0" dirty="0">
                <a:ln>
                  <a:noFill/>
                </a:ln>
                <a:effectLst/>
                <a:uLnTx/>
                <a:uFillTx/>
                <a:latin typeface="+mn-lt"/>
                <a:ea typeface="+mn-ea"/>
                <a:cs typeface="+mn-cs"/>
              </a:rPr>
              <a:t> AIHW supervisor</a:t>
            </a:r>
            <a:endParaRPr lang="en-US" sz="2200" b="1" dirty="0"/>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200" b="1" i="0" u="none" strike="noStrike" kern="1200" cap="none" spc="0" normalizeH="0" baseline="0" noProof="0" dirty="0">
                <a:ln>
                  <a:noFill/>
                </a:ln>
                <a:effectLst/>
                <a:uLnTx/>
                <a:uFillTx/>
                <a:latin typeface="+mn-lt"/>
                <a:cs typeface="+mn-cs"/>
              </a:rPr>
              <a:t>William Watson</a:t>
            </a:r>
          </a:p>
        </p:txBody>
      </p:sp>
    </p:spTree>
    <p:extLst>
      <p:ext uri="{BB962C8B-B14F-4D97-AF65-F5344CB8AC3E}">
        <p14:creationId xmlns:p14="http://schemas.microsoft.com/office/powerpoint/2010/main" val="142393361"/>
      </p:ext>
    </p:extLst>
  </p:cSld>
  <p:clrMapOvr>
    <a:masterClrMapping/>
  </p:clrMapOvr>
  <mc:AlternateContent xmlns:mc="http://schemas.openxmlformats.org/markup-compatibility/2006" xmlns:p14="http://schemas.microsoft.com/office/powerpoint/2010/main">
    <mc:Choice Requires="p14">
      <p:transition spd="slow" p14:dur="2000" advTm="39968"/>
    </mc:Choice>
    <mc:Fallback xmlns="">
      <p:transition spd="slow" advTm="39968"/>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67544" y="2412169"/>
            <a:ext cx="8021355" cy="4551143"/>
            <a:chOff x="-1" y="244578"/>
            <a:chExt cx="8848940" cy="4996058"/>
          </a:xfrm>
        </p:grpSpPr>
        <p:pic>
          <p:nvPicPr>
            <p:cNvPr id="6" name="Picture 12"/>
            <p:cNvPicPr>
              <a:picLocks noChangeAspect="1"/>
            </p:cNvPicPr>
            <p:nvPr/>
          </p:nvPicPr>
          <p:blipFill>
            <a:blip r:embed="rId4"/>
            <a:srcRect/>
            <a:stretch>
              <a:fillRect/>
            </a:stretch>
          </p:blipFill>
          <p:spPr bwMode="auto">
            <a:xfrm>
              <a:off x="-1" y="260648"/>
              <a:ext cx="8848940" cy="4979988"/>
            </a:xfrm>
            <a:prstGeom prst="rect">
              <a:avLst/>
            </a:prstGeom>
            <a:noFill/>
            <a:ln w="9525">
              <a:noFill/>
              <a:miter lim="800000"/>
              <a:headEnd/>
              <a:tailEnd/>
            </a:ln>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88260" y="1484785"/>
              <a:ext cx="5920044" cy="2376264"/>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39752" y="1500484"/>
              <a:ext cx="792088" cy="344340"/>
            </a:xfrm>
            <a:prstGeom prst="rect">
              <a:avLst/>
            </a:prstGeom>
          </p:spPr>
        </p:pic>
        <p:sp>
          <p:nvSpPr>
            <p:cNvPr id="12" name="Rectangle: Rounded Corners 11"/>
            <p:cNvSpPr/>
            <p:nvPr/>
          </p:nvSpPr>
          <p:spPr>
            <a:xfrm>
              <a:off x="5166349" y="244578"/>
              <a:ext cx="3576077" cy="790224"/>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The Drop Down Menu to Select the Statistical Area Level 3</a:t>
              </a:r>
            </a:p>
          </p:txBody>
        </p:sp>
        <p:cxnSp>
          <p:nvCxnSpPr>
            <p:cNvPr id="13" name="Straight Arrow Connector 12"/>
            <p:cNvCxnSpPr/>
            <p:nvPr/>
          </p:nvCxnSpPr>
          <p:spPr>
            <a:xfrm flipH="1">
              <a:off x="4374732" y="981414"/>
              <a:ext cx="850655" cy="127928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3275855" y="2174475"/>
              <a:ext cx="1308283" cy="318422"/>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5" name="Rectangle: Rounded Corners 14"/>
            <p:cNvSpPr/>
            <p:nvPr/>
          </p:nvSpPr>
          <p:spPr>
            <a:xfrm>
              <a:off x="1206382" y="2445952"/>
              <a:ext cx="2386827" cy="141509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cxnSp>
          <p:nvCxnSpPr>
            <p:cNvPr id="16" name="Straight Arrow Connector 15"/>
            <p:cNvCxnSpPr/>
            <p:nvPr/>
          </p:nvCxnSpPr>
          <p:spPr>
            <a:xfrm>
              <a:off x="1406271" y="3890583"/>
              <a:ext cx="384146" cy="27366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Rounded Corners 16"/>
            <p:cNvSpPr/>
            <p:nvPr/>
          </p:nvSpPr>
          <p:spPr>
            <a:xfrm>
              <a:off x="323528" y="4211755"/>
              <a:ext cx="3185013" cy="64623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Information related to the selected SA3 geography</a:t>
              </a:r>
            </a:p>
          </p:txBody>
        </p:sp>
        <p:sp>
          <p:nvSpPr>
            <p:cNvPr id="18" name="Rectangle: Rounded Corners 17"/>
            <p:cNvSpPr/>
            <p:nvPr/>
          </p:nvSpPr>
          <p:spPr>
            <a:xfrm>
              <a:off x="4584137" y="2241775"/>
              <a:ext cx="2724167" cy="122589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cxnSp>
          <p:nvCxnSpPr>
            <p:cNvPr id="19" name="Straight Arrow Connector 18"/>
            <p:cNvCxnSpPr/>
            <p:nvPr/>
          </p:nvCxnSpPr>
          <p:spPr>
            <a:xfrm flipH="1">
              <a:off x="5946220" y="3496075"/>
              <a:ext cx="259374" cy="45994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Rounded Corners 19"/>
            <p:cNvSpPr/>
            <p:nvPr/>
          </p:nvSpPr>
          <p:spPr>
            <a:xfrm>
              <a:off x="4500651" y="3956022"/>
              <a:ext cx="4311719" cy="959461"/>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Attributes Menu</a:t>
              </a:r>
            </a:p>
            <a:p>
              <a:pPr algn="ctr"/>
              <a:r>
                <a:rPr lang="en-AU" dirty="0">
                  <a:solidFill>
                    <a:srgbClr val="FF0000"/>
                  </a:solidFill>
                </a:rPr>
                <a:t>Analysis of</a:t>
              </a:r>
            </a:p>
            <a:p>
              <a:pPr algn="ctr"/>
              <a:r>
                <a:rPr lang="en-AU" dirty="0">
                  <a:solidFill>
                    <a:srgbClr val="FF0000"/>
                  </a:solidFill>
                </a:rPr>
                <a:t>Demographic &amp; Geographic variables </a:t>
              </a:r>
            </a:p>
          </p:txBody>
        </p:sp>
      </p:grpSp>
      <p:sp>
        <p:nvSpPr>
          <p:cNvPr id="21" name="Title 1"/>
          <p:cNvSpPr txBox="1">
            <a:spLocks/>
          </p:cNvSpPr>
          <p:nvPr/>
        </p:nvSpPr>
        <p:spPr bwMode="auto">
          <a:xfrm>
            <a:off x="85733" y="951527"/>
            <a:ext cx="8784976" cy="63976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bg1"/>
                </a:solidFill>
                <a:latin typeface="Calibri" pitchFamily="34" charset="0"/>
              </a:defRPr>
            </a:lvl2pPr>
            <a:lvl3pPr algn="l" rtl="0" fontAlgn="base">
              <a:spcBef>
                <a:spcPct val="0"/>
              </a:spcBef>
              <a:spcAft>
                <a:spcPct val="0"/>
              </a:spcAft>
              <a:defRPr sz="3600">
                <a:solidFill>
                  <a:schemeClr val="bg1"/>
                </a:solidFill>
                <a:latin typeface="Calibri" pitchFamily="34" charset="0"/>
              </a:defRPr>
            </a:lvl3pPr>
            <a:lvl4pPr algn="l" rtl="0" fontAlgn="base">
              <a:spcBef>
                <a:spcPct val="0"/>
              </a:spcBef>
              <a:spcAft>
                <a:spcPct val="0"/>
              </a:spcAft>
              <a:defRPr sz="3600">
                <a:solidFill>
                  <a:schemeClr val="bg1"/>
                </a:solidFill>
                <a:latin typeface="Calibri" pitchFamily="34" charset="0"/>
              </a:defRPr>
            </a:lvl4pPr>
            <a:lvl5pPr algn="l" rtl="0" fontAlgn="base">
              <a:spcBef>
                <a:spcPct val="0"/>
              </a:spcBef>
              <a:spcAft>
                <a:spcPct val="0"/>
              </a:spcAft>
              <a:defRPr sz="3600">
                <a:solidFill>
                  <a:schemeClr val="bg1"/>
                </a:solidFill>
                <a:latin typeface="Calibri" pitchFamily="34" charset="0"/>
              </a:defRPr>
            </a:lvl5pPr>
            <a:lvl6pPr marL="457200" algn="l" rtl="0" fontAlgn="base">
              <a:spcBef>
                <a:spcPct val="0"/>
              </a:spcBef>
              <a:spcAft>
                <a:spcPct val="0"/>
              </a:spcAft>
              <a:defRPr sz="3600">
                <a:solidFill>
                  <a:schemeClr val="bg1"/>
                </a:solidFill>
                <a:latin typeface="Calibri" pitchFamily="34" charset="0"/>
              </a:defRPr>
            </a:lvl6pPr>
            <a:lvl7pPr marL="914400" algn="l" rtl="0" fontAlgn="base">
              <a:spcBef>
                <a:spcPct val="0"/>
              </a:spcBef>
              <a:spcAft>
                <a:spcPct val="0"/>
              </a:spcAft>
              <a:defRPr sz="3600">
                <a:solidFill>
                  <a:schemeClr val="bg1"/>
                </a:solidFill>
                <a:latin typeface="Calibri" pitchFamily="34" charset="0"/>
              </a:defRPr>
            </a:lvl7pPr>
            <a:lvl8pPr marL="1371600" algn="l" rtl="0" fontAlgn="base">
              <a:spcBef>
                <a:spcPct val="0"/>
              </a:spcBef>
              <a:spcAft>
                <a:spcPct val="0"/>
              </a:spcAft>
              <a:defRPr sz="3600">
                <a:solidFill>
                  <a:schemeClr val="bg1"/>
                </a:solidFill>
                <a:latin typeface="Calibri" pitchFamily="34" charset="0"/>
              </a:defRPr>
            </a:lvl8pPr>
            <a:lvl9pPr marL="1828800" algn="l" rtl="0" fontAlgn="base">
              <a:spcBef>
                <a:spcPct val="0"/>
              </a:spcBef>
              <a:spcAft>
                <a:spcPct val="0"/>
              </a:spcAft>
              <a:defRPr sz="3600">
                <a:solidFill>
                  <a:schemeClr val="bg1"/>
                </a:solidFill>
                <a:latin typeface="Calibri" pitchFamily="34" charset="0"/>
              </a:defRPr>
            </a:lvl9pPr>
          </a:lstStyle>
          <a:p>
            <a:pPr algn="ctr" fontAlgn="auto">
              <a:spcAft>
                <a:spcPts val="0"/>
              </a:spcAft>
              <a:defRPr/>
            </a:pPr>
            <a:r>
              <a:rPr lang="en-US" sz="3200" dirty="0">
                <a:solidFill>
                  <a:schemeClr val="tx2"/>
                </a:solidFill>
              </a:rPr>
              <a:t>We built a </a:t>
            </a:r>
            <a:r>
              <a:rPr lang="en-US" sz="3200" b="1" dirty="0">
                <a:solidFill>
                  <a:srgbClr val="FF0000"/>
                </a:solidFill>
              </a:rPr>
              <a:t>TOOL</a:t>
            </a:r>
            <a:r>
              <a:rPr lang="en-US" sz="3200" dirty="0">
                <a:solidFill>
                  <a:schemeClr val="tx2"/>
                </a:solidFill>
              </a:rPr>
              <a:t> that allows to:</a:t>
            </a:r>
          </a:p>
        </p:txBody>
      </p:sp>
      <p:sp>
        <p:nvSpPr>
          <p:cNvPr id="22" name="Title 1"/>
          <p:cNvSpPr txBox="1">
            <a:spLocks/>
          </p:cNvSpPr>
          <p:nvPr/>
        </p:nvSpPr>
        <p:spPr bwMode="auto">
          <a:xfrm>
            <a:off x="230469" y="1575524"/>
            <a:ext cx="8784976" cy="63976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bg1"/>
                </a:solidFill>
                <a:latin typeface="Calibri" pitchFamily="34" charset="0"/>
              </a:defRPr>
            </a:lvl2pPr>
            <a:lvl3pPr algn="l" rtl="0" fontAlgn="base">
              <a:spcBef>
                <a:spcPct val="0"/>
              </a:spcBef>
              <a:spcAft>
                <a:spcPct val="0"/>
              </a:spcAft>
              <a:defRPr sz="3600">
                <a:solidFill>
                  <a:schemeClr val="bg1"/>
                </a:solidFill>
                <a:latin typeface="Calibri" pitchFamily="34" charset="0"/>
              </a:defRPr>
            </a:lvl3pPr>
            <a:lvl4pPr algn="l" rtl="0" fontAlgn="base">
              <a:spcBef>
                <a:spcPct val="0"/>
              </a:spcBef>
              <a:spcAft>
                <a:spcPct val="0"/>
              </a:spcAft>
              <a:defRPr sz="3600">
                <a:solidFill>
                  <a:schemeClr val="bg1"/>
                </a:solidFill>
                <a:latin typeface="Calibri" pitchFamily="34" charset="0"/>
              </a:defRPr>
            </a:lvl4pPr>
            <a:lvl5pPr algn="l" rtl="0" fontAlgn="base">
              <a:spcBef>
                <a:spcPct val="0"/>
              </a:spcBef>
              <a:spcAft>
                <a:spcPct val="0"/>
              </a:spcAft>
              <a:defRPr sz="3600">
                <a:solidFill>
                  <a:schemeClr val="bg1"/>
                </a:solidFill>
                <a:latin typeface="Calibri" pitchFamily="34" charset="0"/>
              </a:defRPr>
            </a:lvl5pPr>
            <a:lvl6pPr marL="457200" algn="l" rtl="0" fontAlgn="base">
              <a:spcBef>
                <a:spcPct val="0"/>
              </a:spcBef>
              <a:spcAft>
                <a:spcPct val="0"/>
              </a:spcAft>
              <a:defRPr sz="3600">
                <a:solidFill>
                  <a:schemeClr val="bg1"/>
                </a:solidFill>
                <a:latin typeface="Calibri" pitchFamily="34" charset="0"/>
              </a:defRPr>
            </a:lvl6pPr>
            <a:lvl7pPr marL="914400" algn="l" rtl="0" fontAlgn="base">
              <a:spcBef>
                <a:spcPct val="0"/>
              </a:spcBef>
              <a:spcAft>
                <a:spcPct val="0"/>
              </a:spcAft>
              <a:defRPr sz="3600">
                <a:solidFill>
                  <a:schemeClr val="bg1"/>
                </a:solidFill>
                <a:latin typeface="Calibri" pitchFamily="34" charset="0"/>
              </a:defRPr>
            </a:lvl7pPr>
            <a:lvl8pPr marL="1371600" algn="l" rtl="0" fontAlgn="base">
              <a:spcBef>
                <a:spcPct val="0"/>
              </a:spcBef>
              <a:spcAft>
                <a:spcPct val="0"/>
              </a:spcAft>
              <a:defRPr sz="3600">
                <a:solidFill>
                  <a:schemeClr val="bg1"/>
                </a:solidFill>
                <a:latin typeface="Calibri" pitchFamily="34" charset="0"/>
              </a:defRPr>
            </a:lvl8pPr>
            <a:lvl9pPr marL="1828800" algn="l" rtl="0" fontAlgn="base">
              <a:spcBef>
                <a:spcPct val="0"/>
              </a:spcBef>
              <a:spcAft>
                <a:spcPct val="0"/>
              </a:spcAft>
              <a:defRPr sz="3600">
                <a:solidFill>
                  <a:schemeClr val="bg1"/>
                </a:solidFill>
                <a:latin typeface="Calibri" pitchFamily="34" charset="0"/>
              </a:defRPr>
            </a:lvl9pPr>
          </a:lstStyle>
          <a:p>
            <a:pPr marL="571500" indent="-571500" algn="ctr" fontAlgn="auto">
              <a:spcAft>
                <a:spcPts val="0"/>
              </a:spcAft>
              <a:buFont typeface="Wingdings" panose="05000000000000000000" pitchFamily="2" charset="2"/>
              <a:buChar char="Ø"/>
              <a:defRPr/>
            </a:pPr>
            <a:r>
              <a:rPr lang="en-US" sz="2400" b="1" dirty="0">
                <a:solidFill>
                  <a:srgbClr val="FF0000"/>
                </a:solidFill>
              </a:rPr>
              <a:t>Browse </a:t>
            </a:r>
            <a:r>
              <a:rPr lang="en-US" sz="2400" b="1" dirty="0">
                <a:solidFill>
                  <a:schemeClr val="tx2"/>
                </a:solidFill>
              </a:rPr>
              <a:t>and </a:t>
            </a:r>
            <a:r>
              <a:rPr lang="en-US" sz="2400" b="1" dirty="0">
                <a:solidFill>
                  <a:srgbClr val="FF0000"/>
                </a:solidFill>
              </a:rPr>
              <a:t>Compare</a:t>
            </a:r>
            <a:r>
              <a:rPr lang="en-US" sz="2400" b="1" dirty="0">
                <a:solidFill>
                  <a:schemeClr val="tx2"/>
                </a:solidFill>
              </a:rPr>
              <a:t> SA3, to understand how similar they are.</a:t>
            </a:r>
          </a:p>
          <a:p>
            <a:pPr marL="571500" indent="-571500" algn="ctr" fontAlgn="auto">
              <a:spcAft>
                <a:spcPts val="0"/>
              </a:spcAft>
              <a:buFont typeface="Wingdings" panose="05000000000000000000" pitchFamily="2" charset="2"/>
              <a:buChar char="Ø"/>
              <a:defRPr/>
            </a:pPr>
            <a:r>
              <a:rPr lang="en-US" sz="2400" b="1" dirty="0">
                <a:solidFill>
                  <a:srgbClr val="FF0000"/>
                </a:solidFill>
              </a:rPr>
              <a:t>Clusters</a:t>
            </a:r>
            <a:r>
              <a:rPr lang="en-US" sz="2400" b="1" dirty="0">
                <a:solidFill>
                  <a:schemeClr val="tx2"/>
                </a:solidFill>
              </a:rPr>
              <a:t> the SA3s in meaningful, comparable groups</a:t>
            </a:r>
          </a:p>
        </p:txBody>
      </p:sp>
      <p:sp>
        <p:nvSpPr>
          <p:cNvPr id="23" name="Title 1"/>
          <p:cNvSpPr txBox="1">
            <a:spLocks/>
          </p:cNvSpPr>
          <p:nvPr/>
        </p:nvSpPr>
        <p:spPr bwMode="auto">
          <a:xfrm>
            <a:off x="40648" y="89263"/>
            <a:ext cx="8784976" cy="63976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bg1"/>
                </a:solidFill>
                <a:latin typeface="Calibri" pitchFamily="34" charset="0"/>
              </a:defRPr>
            </a:lvl2pPr>
            <a:lvl3pPr algn="l" rtl="0" fontAlgn="base">
              <a:spcBef>
                <a:spcPct val="0"/>
              </a:spcBef>
              <a:spcAft>
                <a:spcPct val="0"/>
              </a:spcAft>
              <a:defRPr sz="3600">
                <a:solidFill>
                  <a:schemeClr val="bg1"/>
                </a:solidFill>
                <a:latin typeface="Calibri" pitchFamily="34" charset="0"/>
              </a:defRPr>
            </a:lvl3pPr>
            <a:lvl4pPr algn="l" rtl="0" fontAlgn="base">
              <a:spcBef>
                <a:spcPct val="0"/>
              </a:spcBef>
              <a:spcAft>
                <a:spcPct val="0"/>
              </a:spcAft>
              <a:defRPr sz="3600">
                <a:solidFill>
                  <a:schemeClr val="bg1"/>
                </a:solidFill>
                <a:latin typeface="Calibri" pitchFamily="34" charset="0"/>
              </a:defRPr>
            </a:lvl4pPr>
            <a:lvl5pPr algn="l" rtl="0" fontAlgn="base">
              <a:spcBef>
                <a:spcPct val="0"/>
              </a:spcBef>
              <a:spcAft>
                <a:spcPct val="0"/>
              </a:spcAft>
              <a:defRPr sz="3600">
                <a:solidFill>
                  <a:schemeClr val="bg1"/>
                </a:solidFill>
                <a:latin typeface="Calibri" pitchFamily="34" charset="0"/>
              </a:defRPr>
            </a:lvl5pPr>
            <a:lvl6pPr marL="457200" algn="l" rtl="0" fontAlgn="base">
              <a:spcBef>
                <a:spcPct val="0"/>
              </a:spcBef>
              <a:spcAft>
                <a:spcPct val="0"/>
              </a:spcAft>
              <a:defRPr sz="3600">
                <a:solidFill>
                  <a:schemeClr val="bg1"/>
                </a:solidFill>
                <a:latin typeface="Calibri" pitchFamily="34" charset="0"/>
              </a:defRPr>
            </a:lvl6pPr>
            <a:lvl7pPr marL="914400" algn="l" rtl="0" fontAlgn="base">
              <a:spcBef>
                <a:spcPct val="0"/>
              </a:spcBef>
              <a:spcAft>
                <a:spcPct val="0"/>
              </a:spcAft>
              <a:defRPr sz="3600">
                <a:solidFill>
                  <a:schemeClr val="bg1"/>
                </a:solidFill>
                <a:latin typeface="Calibri" pitchFamily="34" charset="0"/>
              </a:defRPr>
            </a:lvl7pPr>
            <a:lvl8pPr marL="1371600" algn="l" rtl="0" fontAlgn="base">
              <a:spcBef>
                <a:spcPct val="0"/>
              </a:spcBef>
              <a:spcAft>
                <a:spcPct val="0"/>
              </a:spcAft>
              <a:defRPr sz="3600">
                <a:solidFill>
                  <a:schemeClr val="bg1"/>
                </a:solidFill>
                <a:latin typeface="Calibri" pitchFamily="34" charset="0"/>
              </a:defRPr>
            </a:lvl8pPr>
            <a:lvl9pPr marL="1828800" algn="l" rtl="0" fontAlgn="base">
              <a:spcBef>
                <a:spcPct val="0"/>
              </a:spcBef>
              <a:spcAft>
                <a:spcPct val="0"/>
              </a:spcAft>
              <a:defRPr sz="3600">
                <a:solidFill>
                  <a:schemeClr val="bg1"/>
                </a:solidFill>
                <a:latin typeface="Calibri" pitchFamily="34" charset="0"/>
              </a:defRPr>
            </a:lvl9pPr>
          </a:lstStyle>
          <a:p>
            <a:pPr algn="ctr" fontAlgn="auto">
              <a:spcAft>
                <a:spcPts val="0"/>
              </a:spcAft>
              <a:defRPr/>
            </a:pPr>
            <a:r>
              <a:rPr lang="en-US" sz="3200" dirty="0">
                <a:solidFill>
                  <a:schemeClr val="tx2"/>
                </a:solidFill>
              </a:rPr>
              <a:t>We developed an Index (</a:t>
            </a:r>
            <a:r>
              <a:rPr lang="en-US" sz="3200" b="1" dirty="0">
                <a:solidFill>
                  <a:srgbClr val="FF0000"/>
                </a:solidFill>
              </a:rPr>
              <a:t>Homogeneity</a:t>
            </a:r>
            <a:r>
              <a:rPr lang="en-US" sz="3200" dirty="0">
                <a:solidFill>
                  <a:schemeClr val="tx2"/>
                </a:solidFill>
              </a:rPr>
              <a:t>) to:</a:t>
            </a:r>
          </a:p>
        </p:txBody>
      </p:sp>
      <p:sp>
        <p:nvSpPr>
          <p:cNvPr id="24" name="Title 1"/>
          <p:cNvSpPr txBox="1">
            <a:spLocks/>
          </p:cNvSpPr>
          <p:nvPr/>
        </p:nvSpPr>
        <p:spPr bwMode="auto">
          <a:xfrm>
            <a:off x="-141186" y="552245"/>
            <a:ext cx="8784976" cy="63976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bg1"/>
                </a:solidFill>
                <a:latin typeface="Calibri" pitchFamily="34" charset="0"/>
              </a:defRPr>
            </a:lvl2pPr>
            <a:lvl3pPr algn="l" rtl="0" fontAlgn="base">
              <a:spcBef>
                <a:spcPct val="0"/>
              </a:spcBef>
              <a:spcAft>
                <a:spcPct val="0"/>
              </a:spcAft>
              <a:defRPr sz="3600">
                <a:solidFill>
                  <a:schemeClr val="bg1"/>
                </a:solidFill>
                <a:latin typeface="Calibri" pitchFamily="34" charset="0"/>
              </a:defRPr>
            </a:lvl3pPr>
            <a:lvl4pPr algn="l" rtl="0" fontAlgn="base">
              <a:spcBef>
                <a:spcPct val="0"/>
              </a:spcBef>
              <a:spcAft>
                <a:spcPct val="0"/>
              </a:spcAft>
              <a:defRPr sz="3600">
                <a:solidFill>
                  <a:schemeClr val="bg1"/>
                </a:solidFill>
                <a:latin typeface="Calibri" pitchFamily="34" charset="0"/>
              </a:defRPr>
            </a:lvl4pPr>
            <a:lvl5pPr algn="l" rtl="0" fontAlgn="base">
              <a:spcBef>
                <a:spcPct val="0"/>
              </a:spcBef>
              <a:spcAft>
                <a:spcPct val="0"/>
              </a:spcAft>
              <a:defRPr sz="3600">
                <a:solidFill>
                  <a:schemeClr val="bg1"/>
                </a:solidFill>
                <a:latin typeface="Calibri" pitchFamily="34" charset="0"/>
              </a:defRPr>
            </a:lvl5pPr>
            <a:lvl6pPr marL="457200" algn="l" rtl="0" fontAlgn="base">
              <a:spcBef>
                <a:spcPct val="0"/>
              </a:spcBef>
              <a:spcAft>
                <a:spcPct val="0"/>
              </a:spcAft>
              <a:defRPr sz="3600">
                <a:solidFill>
                  <a:schemeClr val="bg1"/>
                </a:solidFill>
                <a:latin typeface="Calibri" pitchFamily="34" charset="0"/>
              </a:defRPr>
            </a:lvl6pPr>
            <a:lvl7pPr marL="914400" algn="l" rtl="0" fontAlgn="base">
              <a:spcBef>
                <a:spcPct val="0"/>
              </a:spcBef>
              <a:spcAft>
                <a:spcPct val="0"/>
              </a:spcAft>
              <a:defRPr sz="3600">
                <a:solidFill>
                  <a:schemeClr val="bg1"/>
                </a:solidFill>
                <a:latin typeface="Calibri" pitchFamily="34" charset="0"/>
              </a:defRPr>
            </a:lvl7pPr>
            <a:lvl8pPr marL="1371600" algn="l" rtl="0" fontAlgn="base">
              <a:spcBef>
                <a:spcPct val="0"/>
              </a:spcBef>
              <a:spcAft>
                <a:spcPct val="0"/>
              </a:spcAft>
              <a:defRPr sz="3600">
                <a:solidFill>
                  <a:schemeClr val="bg1"/>
                </a:solidFill>
                <a:latin typeface="Calibri" pitchFamily="34" charset="0"/>
              </a:defRPr>
            </a:lvl8pPr>
            <a:lvl9pPr marL="1828800" algn="l" rtl="0" fontAlgn="base">
              <a:spcBef>
                <a:spcPct val="0"/>
              </a:spcBef>
              <a:spcAft>
                <a:spcPct val="0"/>
              </a:spcAft>
              <a:defRPr sz="3600">
                <a:solidFill>
                  <a:schemeClr val="bg1"/>
                </a:solidFill>
                <a:latin typeface="Calibri" pitchFamily="34" charset="0"/>
              </a:defRPr>
            </a:lvl9pPr>
          </a:lstStyle>
          <a:p>
            <a:pPr marL="571500" indent="-571500" algn="ctr" fontAlgn="auto">
              <a:spcAft>
                <a:spcPts val="0"/>
              </a:spcAft>
              <a:buFont typeface="Wingdings" panose="05000000000000000000" pitchFamily="2" charset="2"/>
              <a:buChar char="Ø"/>
              <a:defRPr/>
            </a:pPr>
            <a:r>
              <a:rPr lang="en-US" sz="2400" b="1" dirty="0">
                <a:solidFill>
                  <a:srgbClr val="FF0000"/>
                </a:solidFill>
              </a:rPr>
              <a:t>Analyze</a:t>
            </a:r>
            <a:r>
              <a:rPr lang="en-US" sz="2400" b="1" dirty="0">
                <a:solidFill>
                  <a:schemeClr val="tx2"/>
                </a:solidFill>
              </a:rPr>
              <a:t> the </a:t>
            </a:r>
            <a:r>
              <a:rPr lang="en-US" sz="2400" b="1" dirty="0">
                <a:solidFill>
                  <a:srgbClr val="FF0000"/>
                </a:solidFill>
              </a:rPr>
              <a:t>Diversity of a Geographic Area</a:t>
            </a:r>
            <a:r>
              <a:rPr lang="en-US" sz="2400" b="1" dirty="0">
                <a:solidFill>
                  <a:schemeClr val="tx2"/>
                </a:solidFill>
              </a:rPr>
              <a:t>.</a:t>
            </a:r>
          </a:p>
        </p:txBody>
      </p:sp>
    </p:spTree>
    <p:custDataLst>
      <p:tags r:id="rId1"/>
    </p:custDataLst>
    <p:extLst>
      <p:ext uri="{BB962C8B-B14F-4D97-AF65-F5344CB8AC3E}">
        <p14:creationId xmlns:p14="http://schemas.microsoft.com/office/powerpoint/2010/main" val="1740557716"/>
      </p:ext>
    </p:extLst>
  </p:cSld>
  <p:clrMapOvr>
    <a:masterClrMapping/>
  </p:clrMapOvr>
  <mc:AlternateContent xmlns:mc="http://schemas.openxmlformats.org/markup-compatibility/2006" xmlns:p14="http://schemas.microsoft.com/office/powerpoint/2010/main">
    <mc:Choice Requires="p14">
      <p:transition spd="slow" p14:dur="2000" advTm="36197"/>
    </mc:Choice>
    <mc:Fallback xmlns="">
      <p:transition spd="slow" advTm="361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250"/>
                                        <p:tgtEl>
                                          <p:spTgt spid="23"/>
                                        </p:tgtEl>
                                      </p:cBhvr>
                                    </p:animEffect>
                                  </p:childTnLst>
                                </p:cTn>
                              </p:par>
                              <p:par>
                                <p:cTn id="8" presetID="1" presetClass="entr" presetSubtype="0" fill="hold" nodeType="withEffect">
                                  <p:stCondLst>
                                    <p:cond delay="0"/>
                                  </p:stCondLst>
                                  <p:childTnLst>
                                    <p:set>
                                      <p:cBhvr>
                                        <p:cTn id="9" dur="1" fill="hold">
                                          <p:stCondLst>
                                            <p:cond delay="1249"/>
                                          </p:stCondLst>
                                        </p:cTn>
                                        <p:tgtEl>
                                          <p:spTgt spid="23">
                                            <p:txEl>
                                              <p:pRg st="0" end="0"/>
                                            </p:txEl>
                                          </p:spTgt>
                                        </p:tgtEl>
                                        <p:attrNameLst>
                                          <p:attrName>style.visibility</p:attrName>
                                        </p:attrNameLst>
                                      </p:cBhvr>
                                      <p:to>
                                        <p:strVal val="visible"/>
                                      </p:to>
                                    </p:set>
                                  </p:childTnLst>
                                </p:cTn>
                              </p:par>
                            </p:childTnLst>
                          </p:cTn>
                        </p:par>
                        <p:par>
                          <p:cTn id="10" fill="hold">
                            <p:stCondLst>
                              <p:cond delay="1250"/>
                            </p:stCondLst>
                            <p:childTnLst>
                              <p:par>
                                <p:cTn id="11" presetID="1" presetClass="entr" presetSubtype="0" fill="hold" nodeType="afterEffect">
                                  <p:stCondLst>
                                    <p:cond delay="0"/>
                                  </p:stCondLst>
                                  <p:childTnLst>
                                    <p:set>
                                      <p:cBhvr>
                                        <p:cTn id="12" dur="1" fill="hold">
                                          <p:stCondLst>
                                            <p:cond delay="749"/>
                                          </p:stCondLst>
                                        </p:cTn>
                                        <p:tgtEl>
                                          <p:spTgt spid="24">
                                            <p:txEl>
                                              <p:pRg st="0" end="0"/>
                                            </p:txEl>
                                          </p:spTgt>
                                        </p:tgtEl>
                                        <p:attrNameLst>
                                          <p:attrName>style.visibility</p:attrName>
                                        </p:attrNameLst>
                                      </p:cBhvr>
                                      <p:to>
                                        <p:strVal val="visible"/>
                                      </p:to>
                                    </p:se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75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499"/>
                                          </p:stCondLst>
                                        </p:cTn>
                                        <p:tgtEl>
                                          <p:spTgt spid="21">
                                            <p:txEl>
                                              <p:pRg st="0" end="0"/>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749"/>
                                          </p:stCondLst>
                                        </p:cTn>
                                        <p:tgtEl>
                                          <p:spTgt spid="22">
                                            <p:txEl>
                                              <p:pRg st="0" end="0"/>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749"/>
                                          </p:stCondLst>
                                        </p:cTn>
                                        <p:tgtEl>
                                          <p:spTgt spid="22">
                                            <p:txEl>
                                              <p:pRg st="1" end="1"/>
                                            </p:txEl>
                                          </p:spTgt>
                                        </p:tgtEl>
                                        <p:attrNameLst>
                                          <p:attrName>style.visibility</p:attrName>
                                        </p:attrNameLst>
                                      </p:cBhvr>
                                      <p:to>
                                        <p:strVal val="visible"/>
                                      </p:to>
                                    </p:set>
                                  </p:childTnLst>
                                </p:cTn>
                              </p:par>
                              <p:par>
                                <p:cTn id="30" presetID="10"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750"/>
                                        <p:tgtEl>
                                          <p:spTgt spid="22"/>
                                        </p:tgtEl>
                                      </p:cBhvr>
                                    </p:animEffect>
                                  </p:childTnLst>
                                </p:cTn>
                              </p:par>
                            </p:childTnLst>
                          </p:cTn>
                        </p:par>
                        <p:par>
                          <p:cTn id="33" fill="hold">
                            <p:stCondLst>
                              <p:cond delay="750"/>
                            </p:stCondLst>
                            <p:childTnLst>
                              <p:par>
                                <p:cTn id="34" presetID="42" presetClass="entr" presetSubtype="0" fill="hold" nodeType="after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1000"/>
                                        <p:tgtEl>
                                          <p:spTgt spid="3"/>
                                        </p:tgtEl>
                                      </p:cBhvr>
                                    </p:animEffect>
                                    <p:anim calcmode="lin" valueType="num">
                                      <p:cBhvr>
                                        <p:cTn id="37" dur="1000" fill="hold"/>
                                        <p:tgtEl>
                                          <p:spTgt spid="3"/>
                                        </p:tgtEl>
                                        <p:attrNameLst>
                                          <p:attrName>ppt_x</p:attrName>
                                        </p:attrNameLst>
                                      </p:cBhvr>
                                      <p:tavLst>
                                        <p:tav tm="0">
                                          <p:val>
                                            <p:strVal val="#ppt_x"/>
                                          </p:val>
                                        </p:tav>
                                        <p:tav tm="100000">
                                          <p:val>
                                            <p:strVal val="#ppt_x"/>
                                          </p:val>
                                        </p:tav>
                                      </p:tavLst>
                                    </p:anim>
                                    <p:anim calcmode="lin" valueType="num">
                                      <p:cBhvr>
                                        <p:cTn id="3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325259" y="11571"/>
            <a:ext cx="8784976" cy="63976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bg1"/>
                </a:solidFill>
                <a:latin typeface="Calibri" pitchFamily="34" charset="0"/>
              </a:defRPr>
            </a:lvl2pPr>
            <a:lvl3pPr algn="l" rtl="0" fontAlgn="base">
              <a:spcBef>
                <a:spcPct val="0"/>
              </a:spcBef>
              <a:spcAft>
                <a:spcPct val="0"/>
              </a:spcAft>
              <a:defRPr sz="3600">
                <a:solidFill>
                  <a:schemeClr val="bg1"/>
                </a:solidFill>
                <a:latin typeface="Calibri" pitchFamily="34" charset="0"/>
              </a:defRPr>
            </a:lvl3pPr>
            <a:lvl4pPr algn="l" rtl="0" fontAlgn="base">
              <a:spcBef>
                <a:spcPct val="0"/>
              </a:spcBef>
              <a:spcAft>
                <a:spcPct val="0"/>
              </a:spcAft>
              <a:defRPr sz="3600">
                <a:solidFill>
                  <a:schemeClr val="bg1"/>
                </a:solidFill>
                <a:latin typeface="Calibri" pitchFamily="34" charset="0"/>
              </a:defRPr>
            </a:lvl4pPr>
            <a:lvl5pPr algn="l" rtl="0" fontAlgn="base">
              <a:spcBef>
                <a:spcPct val="0"/>
              </a:spcBef>
              <a:spcAft>
                <a:spcPct val="0"/>
              </a:spcAft>
              <a:defRPr sz="3600">
                <a:solidFill>
                  <a:schemeClr val="bg1"/>
                </a:solidFill>
                <a:latin typeface="Calibri" pitchFamily="34" charset="0"/>
              </a:defRPr>
            </a:lvl5pPr>
            <a:lvl6pPr marL="457200" algn="l" rtl="0" fontAlgn="base">
              <a:spcBef>
                <a:spcPct val="0"/>
              </a:spcBef>
              <a:spcAft>
                <a:spcPct val="0"/>
              </a:spcAft>
              <a:defRPr sz="3600">
                <a:solidFill>
                  <a:schemeClr val="bg1"/>
                </a:solidFill>
                <a:latin typeface="Calibri" pitchFamily="34" charset="0"/>
              </a:defRPr>
            </a:lvl6pPr>
            <a:lvl7pPr marL="914400" algn="l" rtl="0" fontAlgn="base">
              <a:spcBef>
                <a:spcPct val="0"/>
              </a:spcBef>
              <a:spcAft>
                <a:spcPct val="0"/>
              </a:spcAft>
              <a:defRPr sz="3600">
                <a:solidFill>
                  <a:schemeClr val="bg1"/>
                </a:solidFill>
                <a:latin typeface="Calibri" pitchFamily="34" charset="0"/>
              </a:defRPr>
            </a:lvl7pPr>
            <a:lvl8pPr marL="1371600" algn="l" rtl="0" fontAlgn="base">
              <a:spcBef>
                <a:spcPct val="0"/>
              </a:spcBef>
              <a:spcAft>
                <a:spcPct val="0"/>
              </a:spcAft>
              <a:defRPr sz="3600">
                <a:solidFill>
                  <a:schemeClr val="bg1"/>
                </a:solidFill>
                <a:latin typeface="Calibri" pitchFamily="34" charset="0"/>
              </a:defRPr>
            </a:lvl8pPr>
            <a:lvl9pPr marL="1828800" algn="l" rtl="0" fontAlgn="base">
              <a:spcBef>
                <a:spcPct val="0"/>
              </a:spcBef>
              <a:spcAft>
                <a:spcPct val="0"/>
              </a:spcAft>
              <a:defRPr sz="3600">
                <a:solidFill>
                  <a:schemeClr val="bg1"/>
                </a:solidFill>
                <a:latin typeface="Calibri" pitchFamily="34" charset="0"/>
              </a:defRPr>
            </a:lvl9pPr>
          </a:lstStyle>
          <a:p>
            <a:pPr algn="ctr" fontAlgn="auto">
              <a:spcAft>
                <a:spcPts val="0"/>
              </a:spcAft>
              <a:defRPr/>
            </a:pPr>
            <a:r>
              <a:rPr lang="en-US" sz="3200" b="1" dirty="0">
                <a:solidFill>
                  <a:schemeClr val="tx2"/>
                </a:solidFill>
              </a:rPr>
              <a:t> HOMOGENEITY INDEX</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826" y="1050143"/>
            <a:ext cx="2545420" cy="453650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9469" y="1085216"/>
            <a:ext cx="3137333" cy="2592288"/>
          </a:xfrm>
          <a:prstGeom prst="rect">
            <a:avLst/>
          </a:prstGeom>
        </p:spPr>
      </p:pic>
      <p:sp>
        <p:nvSpPr>
          <p:cNvPr id="8" name="Title 1"/>
          <p:cNvSpPr txBox="1">
            <a:spLocks/>
          </p:cNvSpPr>
          <p:nvPr/>
        </p:nvSpPr>
        <p:spPr bwMode="auto">
          <a:xfrm>
            <a:off x="-183003" y="547970"/>
            <a:ext cx="4032448" cy="63976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bg1"/>
                </a:solidFill>
                <a:latin typeface="Calibri" pitchFamily="34" charset="0"/>
              </a:defRPr>
            </a:lvl2pPr>
            <a:lvl3pPr algn="l" rtl="0" fontAlgn="base">
              <a:spcBef>
                <a:spcPct val="0"/>
              </a:spcBef>
              <a:spcAft>
                <a:spcPct val="0"/>
              </a:spcAft>
              <a:defRPr sz="3600">
                <a:solidFill>
                  <a:schemeClr val="bg1"/>
                </a:solidFill>
                <a:latin typeface="Calibri" pitchFamily="34" charset="0"/>
              </a:defRPr>
            </a:lvl3pPr>
            <a:lvl4pPr algn="l" rtl="0" fontAlgn="base">
              <a:spcBef>
                <a:spcPct val="0"/>
              </a:spcBef>
              <a:spcAft>
                <a:spcPct val="0"/>
              </a:spcAft>
              <a:defRPr sz="3600">
                <a:solidFill>
                  <a:schemeClr val="bg1"/>
                </a:solidFill>
                <a:latin typeface="Calibri" pitchFamily="34" charset="0"/>
              </a:defRPr>
            </a:lvl4pPr>
            <a:lvl5pPr algn="l" rtl="0" fontAlgn="base">
              <a:spcBef>
                <a:spcPct val="0"/>
              </a:spcBef>
              <a:spcAft>
                <a:spcPct val="0"/>
              </a:spcAft>
              <a:defRPr sz="3600">
                <a:solidFill>
                  <a:schemeClr val="bg1"/>
                </a:solidFill>
                <a:latin typeface="Calibri" pitchFamily="34" charset="0"/>
              </a:defRPr>
            </a:lvl5pPr>
            <a:lvl6pPr marL="457200" algn="l" rtl="0" fontAlgn="base">
              <a:spcBef>
                <a:spcPct val="0"/>
              </a:spcBef>
              <a:spcAft>
                <a:spcPct val="0"/>
              </a:spcAft>
              <a:defRPr sz="3600">
                <a:solidFill>
                  <a:schemeClr val="bg1"/>
                </a:solidFill>
                <a:latin typeface="Calibri" pitchFamily="34" charset="0"/>
              </a:defRPr>
            </a:lvl6pPr>
            <a:lvl7pPr marL="914400" algn="l" rtl="0" fontAlgn="base">
              <a:spcBef>
                <a:spcPct val="0"/>
              </a:spcBef>
              <a:spcAft>
                <a:spcPct val="0"/>
              </a:spcAft>
              <a:defRPr sz="3600">
                <a:solidFill>
                  <a:schemeClr val="bg1"/>
                </a:solidFill>
                <a:latin typeface="Calibri" pitchFamily="34" charset="0"/>
              </a:defRPr>
            </a:lvl7pPr>
            <a:lvl8pPr marL="1371600" algn="l" rtl="0" fontAlgn="base">
              <a:spcBef>
                <a:spcPct val="0"/>
              </a:spcBef>
              <a:spcAft>
                <a:spcPct val="0"/>
              </a:spcAft>
              <a:defRPr sz="3600">
                <a:solidFill>
                  <a:schemeClr val="bg1"/>
                </a:solidFill>
                <a:latin typeface="Calibri" pitchFamily="34" charset="0"/>
              </a:defRPr>
            </a:lvl8pPr>
            <a:lvl9pPr marL="1828800" algn="l" rtl="0" fontAlgn="base">
              <a:spcBef>
                <a:spcPct val="0"/>
              </a:spcBef>
              <a:spcAft>
                <a:spcPct val="0"/>
              </a:spcAft>
              <a:defRPr sz="3600">
                <a:solidFill>
                  <a:schemeClr val="bg1"/>
                </a:solidFill>
                <a:latin typeface="Calibri" pitchFamily="34" charset="0"/>
              </a:defRPr>
            </a:lvl9pPr>
          </a:lstStyle>
          <a:p>
            <a:pPr algn="ctr" fontAlgn="auto">
              <a:spcAft>
                <a:spcPts val="0"/>
              </a:spcAft>
              <a:defRPr/>
            </a:pPr>
            <a:r>
              <a:rPr lang="en-US" sz="2400" b="1" dirty="0">
                <a:solidFill>
                  <a:srgbClr val="FF0000"/>
                </a:solidFill>
              </a:rPr>
              <a:t> </a:t>
            </a:r>
            <a:r>
              <a:rPr lang="en-US" sz="2400" dirty="0">
                <a:solidFill>
                  <a:srgbClr val="FF0000"/>
                </a:solidFill>
              </a:rPr>
              <a:t>Lake Macquarie – East (NSW)</a:t>
            </a:r>
          </a:p>
        </p:txBody>
      </p:sp>
      <p:sp>
        <p:nvSpPr>
          <p:cNvPr id="9" name="Title 1"/>
          <p:cNvSpPr txBox="1">
            <a:spLocks/>
          </p:cNvSpPr>
          <p:nvPr/>
        </p:nvSpPr>
        <p:spPr bwMode="auto">
          <a:xfrm>
            <a:off x="5586048" y="586187"/>
            <a:ext cx="4032448" cy="63976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bg1"/>
                </a:solidFill>
                <a:latin typeface="Calibri" pitchFamily="34" charset="0"/>
              </a:defRPr>
            </a:lvl2pPr>
            <a:lvl3pPr algn="l" rtl="0" fontAlgn="base">
              <a:spcBef>
                <a:spcPct val="0"/>
              </a:spcBef>
              <a:spcAft>
                <a:spcPct val="0"/>
              </a:spcAft>
              <a:defRPr sz="3600">
                <a:solidFill>
                  <a:schemeClr val="bg1"/>
                </a:solidFill>
                <a:latin typeface="Calibri" pitchFamily="34" charset="0"/>
              </a:defRPr>
            </a:lvl3pPr>
            <a:lvl4pPr algn="l" rtl="0" fontAlgn="base">
              <a:spcBef>
                <a:spcPct val="0"/>
              </a:spcBef>
              <a:spcAft>
                <a:spcPct val="0"/>
              </a:spcAft>
              <a:defRPr sz="3600">
                <a:solidFill>
                  <a:schemeClr val="bg1"/>
                </a:solidFill>
                <a:latin typeface="Calibri" pitchFamily="34" charset="0"/>
              </a:defRPr>
            </a:lvl4pPr>
            <a:lvl5pPr algn="l" rtl="0" fontAlgn="base">
              <a:spcBef>
                <a:spcPct val="0"/>
              </a:spcBef>
              <a:spcAft>
                <a:spcPct val="0"/>
              </a:spcAft>
              <a:defRPr sz="3600">
                <a:solidFill>
                  <a:schemeClr val="bg1"/>
                </a:solidFill>
                <a:latin typeface="Calibri" pitchFamily="34" charset="0"/>
              </a:defRPr>
            </a:lvl5pPr>
            <a:lvl6pPr marL="457200" algn="l" rtl="0" fontAlgn="base">
              <a:spcBef>
                <a:spcPct val="0"/>
              </a:spcBef>
              <a:spcAft>
                <a:spcPct val="0"/>
              </a:spcAft>
              <a:defRPr sz="3600">
                <a:solidFill>
                  <a:schemeClr val="bg1"/>
                </a:solidFill>
                <a:latin typeface="Calibri" pitchFamily="34" charset="0"/>
              </a:defRPr>
            </a:lvl6pPr>
            <a:lvl7pPr marL="914400" algn="l" rtl="0" fontAlgn="base">
              <a:spcBef>
                <a:spcPct val="0"/>
              </a:spcBef>
              <a:spcAft>
                <a:spcPct val="0"/>
              </a:spcAft>
              <a:defRPr sz="3600">
                <a:solidFill>
                  <a:schemeClr val="bg1"/>
                </a:solidFill>
                <a:latin typeface="Calibri" pitchFamily="34" charset="0"/>
              </a:defRPr>
            </a:lvl7pPr>
            <a:lvl8pPr marL="1371600" algn="l" rtl="0" fontAlgn="base">
              <a:spcBef>
                <a:spcPct val="0"/>
              </a:spcBef>
              <a:spcAft>
                <a:spcPct val="0"/>
              </a:spcAft>
              <a:defRPr sz="3600">
                <a:solidFill>
                  <a:schemeClr val="bg1"/>
                </a:solidFill>
                <a:latin typeface="Calibri" pitchFamily="34" charset="0"/>
              </a:defRPr>
            </a:lvl8pPr>
            <a:lvl9pPr marL="1828800" algn="l" rtl="0" fontAlgn="base">
              <a:spcBef>
                <a:spcPct val="0"/>
              </a:spcBef>
              <a:spcAft>
                <a:spcPct val="0"/>
              </a:spcAft>
              <a:defRPr sz="3600">
                <a:solidFill>
                  <a:schemeClr val="bg1"/>
                </a:solidFill>
                <a:latin typeface="Calibri" pitchFamily="34" charset="0"/>
              </a:defRPr>
            </a:lvl9pPr>
          </a:lstStyle>
          <a:p>
            <a:pPr algn="ctr" fontAlgn="auto">
              <a:spcAft>
                <a:spcPts val="0"/>
              </a:spcAft>
              <a:defRPr/>
            </a:pPr>
            <a:r>
              <a:rPr lang="en-US" sz="2400" dirty="0">
                <a:solidFill>
                  <a:schemeClr val="tx2"/>
                </a:solidFill>
              </a:rPr>
              <a:t> West Torrens (SA)</a:t>
            </a:r>
          </a:p>
        </p:txBody>
      </p:sp>
      <p:graphicFrame>
        <p:nvGraphicFramePr>
          <p:cNvPr id="12" name="Table 11"/>
          <p:cNvGraphicFramePr>
            <a:graphicFrameLocks noGrp="1"/>
          </p:cNvGraphicFramePr>
          <p:nvPr>
            <p:extLst>
              <p:ext uri="{D42A27DB-BD31-4B8C-83A1-F6EECF244321}">
                <p14:modId xmlns:p14="http://schemas.microsoft.com/office/powerpoint/2010/main" val="2853047773"/>
              </p:ext>
            </p:extLst>
          </p:nvPr>
        </p:nvGraphicFramePr>
        <p:xfrm>
          <a:off x="1740024" y="6058058"/>
          <a:ext cx="6096000" cy="370840"/>
        </p:xfrm>
        <a:graphic>
          <a:graphicData uri="http://schemas.openxmlformats.org/drawingml/2006/table">
            <a:tbl>
              <a:tblPr firstRow="1" bandRow="1">
                <a:tableStyleId>{5C22544A-7EE6-4342-B048-85BDC9FD1C3A}</a:tableStyleId>
              </a:tblPr>
              <a:tblGrid>
                <a:gridCol w="609600">
                  <a:extLst>
                    <a:ext uri="{9D8B030D-6E8A-4147-A177-3AD203B41FA5}">
                      <a16:colId xmlns:a16="http://schemas.microsoft.com/office/drawing/2014/main" xmlns="" val="2801463609"/>
                    </a:ext>
                  </a:extLst>
                </a:gridCol>
                <a:gridCol w="609600">
                  <a:extLst>
                    <a:ext uri="{9D8B030D-6E8A-4147-A177-3AD203B41FA5}">
                      <a16:colId xmlns:a16="http://schemas.microsoft.com/office/drawing/2014/main" xmlns="" val="2416060751"/>
                    </a:ext>
                  </a:extLst>
                </a:gridCol>
                <a:gridCol w="609600">
                  <a:extLst>
                    <a:ext uri="{9D8B030D-6E8A-4147-A177-3AD203B41FA5}">
                      <a16:colId xmlns:a16="http://schemas.microsoft.com/office/drawing/2014/main" xmlns="" val="1950344913"/>
                    </a:ext>
                  </a:extLst>
                </a:gridCol>
                <a:gridCol w="609600">
                  <a:extLst>
                    <a:ext uri="{9D8B030D-6E8A-4147-A177-3AD203B41FA5}">
                      <a16:colId xmlns:a16="http://schemas.microsoft.com/office/drawing/2014/main" xmlns="" val="1761277774"/>
                    </a:ext>
                  </a:extLst>
                </a:gridCol>
                <a:gridCol w="609600">
                  <a:extLst>
                    <a:ext uri="{9D8B030D-6E8A-4147-A177-3AD203B41FA5}">
                      <a16:colId xmlns:a16="http://schemas.microsoft.com/office/drawing/2014/main" xmlns="" val="4066296710"/>
                    </a:ext>
                  </a:extLst>
                </a:gridCol>
                <a:gridCol w="609600">
                  <a:extLst>
                    <a:ext uri="{9D8B030D-6E8A-4147-A177-3AD203B41FA5}">
                      <a16:colId xmlns:a16="http://schemas.microsoft.com/office/drawing/2014/main" xmlns="" val="2916828821"/>
                    </a:ext>
                  </a:extLst>
                </a:gridCol>
                <a:gridCol w="609600">
                  <a:extLst>
                    <a:ext uri="{9D8B030D-6E8A-4147-A177-3AD203B41FA5}">
                      <a16:colId xmlns:a16="http://schemas.microsoft.com/office/drawing/2014/main" xmlns="" val="2818043163"/>
                    </a:ext>
                  </a:extLst>
                </a:gridCol>
                <a:gridCol w="609600">
                  <a:extLst>
                    <a:ext uri="{9D8B030D-6E8A-4147-A177-3AD203B41FA5}">
                      <a16:colId xmlns:a16="http://schemas.microsoft.com/office/drawing/2014/main" xmlns="" val="4229569524"/>
                    </a:ext>
                  </a:extLst>
                </a:gridCol>
                <a:gridCol w="609600">
                  <a:extLst>
                    <a:ext uri="{9D8B030D-6E8A-4147-A177-3AD203B41FA5}">
                      <a16:colId xmlns:a16="http://schemas.microsoft.com/office/drawing/2014/main" xmlns="" val="808660015"/>
                    </a:ext>
                  </a:extLst>
                </a:gridCol>
                <a:gridCol w="609600">
                  <a:extLst>
                    <a:ext uri="{9D8B030D-6E8A-4147-A177-3AD203B41FA5}">
                      <a16:colId xmlns:a16="http://schemas.microsoft.com/office/drawing/2014/main" xmlns="" val="1979806907"/>
                    </a:ext>
                  </a:extLst>
                </a:gridCol>
              </a:tblGrid>
              <a:tr h="370840">
                <a:tc>
                  <a:txBody>
                    <a:bodyPr/>
                    <a:lstStyle/>
                    <a:p>
                      <a:r>
                        <a:rPr lang="en-AU" dirty="0"/>
                        <a:t>1</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0152"/>
                    </a:solidFill>
                  </a:tcPr>
                </a:tc>
                <a:tc>
                  <a:txBody>
                    <a:bodyPr/>
                    <a:lstStyle/>
                    <a:p>
                      <a:r>
                        <a:rPr lang="en-AU" dirty="0"/>
                        <a:t>2</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1B7D"/>
                    </a:solidFill>
                  </a:tcPr>
                </a:tc>
                <a:tc>
                  <a:txBody>
                    <a:bodyPr/>
                    <a:lstStyle/>
                    <a:p>
                      <a:r>
                        <a:rPr lang="en-AU" dirty="0"/>
                        <a:t>3</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77AE"/>
                    </a:solidFill>
                  </a:tcPr>
                </a:tc>
                <a:tc>
                  <a:txBody>
                    <a:bodyPr/>
                    <a:lstStyle/>
                    <a:p>
                      <a:pPr algn="ctr"/>
                      <a:r>
                        <a:rPr lang="en-AU" dirty="0">
                          <a:solidFill>
                            <a:schemeClr val="tx1"/>
                          </a:solidFill>
                        </a:rPr>
                        <a:t>4</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6DA"/>
                    </a:solidFill>
                  </a:tcPr>
                </a:tc>
                <a:tc>
                  <a:txBody>
                    <a:bodyPr/>
                    <a:lstStyle/>
                    <a:p>
                      <a:pPr algn="ctr"/>
                      <a:r>
                        <a:rPr lang="en-AU" dirty="0">
                          <a:solidFill>
                            <a:schemeClr val="tx1"/>
                          </a:solidFill>
                        </a:rPr>
                        <a:t>5</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0EF"/>
                    </a:solidFill>
                  </a:tcPr>
                </a:tc>
                <a:tc>
                  <a:txBody>
                    <a:bodyPr/>
                    <a:lstStyle/>
                    <a:p>
                      <a:pPr algn="ctr"/>
                      <a:r>
                        <a:rPr lang="en-AU" dirty="0">
                          <a:solidFill>
                            <a:schemeClr val="tx1"/>
                          </a:solidFill>
                        </a:rPr>
                        <a:t>6</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F5D0"/>
                    </a:solidFill>
                  </a:tcPr>
                </a:tc>
                <a:tc>
                  <a:txBody>
                    <a:bodyPr/>
                    <a:lstStyle/>
                    <a:p>
                      <a:pPr algn="ctr"/>
                      <a:r>
                        <a:rPr lang="en-AU" dirty="0">
                          <a:solidFill>
                            <a:schemeClr val="tx1"/>
                          </a:solidFill>
                        </a:rPr>
                        <a:t>7</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8E186"/>
                    </a:solidFill>
                  </a:tcPr>
                </a:tc>
                <a:tc>
                  <a:txBody>
                    <a:bodyPr/>
                    <a:lstStyle/>
                    <a:p>
                      <a:pPr algn="r"/>
                      <a:r>
                        <a:rPr lang="en-AU" dirty="0"/>
                        <a:t>8</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C41"/>
                    </a:solidFill>
                  </a:tcPr>
                </a:tc>
                <a:tc>
                  <a:txBody>
                    <a:bodyPr/>
                    <a:lstStyle/>
                    <a:p>
                      <a:pPr algn="r"/>
                      <a:r>
                        <a:rPr lang="en-AU" dirty="0"/>
                        <a:t>9</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D9221"/>
                    </a:solidFill>
                  </a:tcPr>
                </a:tc>
                <a:tc>
                  <a:txBody>
                    <a:bodyPr/>
                    <a:lstStyle/>
                    <a:p>
                      <a:pPr algn="r"/>
                      <a:r>
                        <a:rPr lang="en-AU" dirty="0"/>
                        <a:t>10</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76419"/>
                    </a:solidFill>
                  </a:tcPr>
                </a:tc>
                <a:extLst>
                  <a:ext uri="{0D108BD9-81ED-4DB2-BD59-A6C34878D82A}">
                    <a16:rowId xmlns:a16="http://schemas.microsoft.com/office/drawing/2014/main" xmlns="" val="1460981449"/>
                  </a:ext>
                </a:extLst>
              </a:tr>
            </a:tbl>
          </a:graphicData>
        </a:graphic>
      </p:graphicFrame>
      <p:sp>
        <p:nvSpPr>
          <p:cNvPr id="13" name="Arrow: Left-Right 12"/>
          <p:cNvSpPr/>
          <p:nvPr/>
        </p:nvSpPr>
        <p:spPr>
          <a:xfrm>
            <a:off x="1223628" y="5375544"/>
            <a:ext cx="7128792" cy="633412"/>
          </a:xfrm>
          <a:prstGeom prst="lef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dirty="0">
                <a:solidFill>
                  <a:schemeClr val="bg1"/>
                </a:solidFill>
              </a:rPr>
              <a:t>SEIFA INDEX – SA1  DECILE DISTRIBUTION</a:t>
            </a:r>
          </a:p>
        </p:txBody>
      </p:sp>
      <p:sp>
        <p:nvSpPr>
          <p:cNvPr id="14" name="TextBox 13"/>
          <p:cNvSpPr txBox="1"/>
          <p:nvPr/>
        </p:nvSpPr>
        <p:spPr>
          <a:xfrm>
            <a:off x="823458" y="6156263"/>
            <a:ext cx="2019527" cy="707886"/>
          </a:xfrm>
          <a:prstGeom prst="rect">
            <a:avLst/>
          </a:prstGeom>
          <a:noFill/>
        </p:spPr>
        <p:txBody>
          <a:bodyPr wrap="none" rtlCol="0">
            <a:spAutoFit/>
          </a:bodyPr>
          <a:lstStyle/>
          <a:p>
            <a:r>
              <a:rPr lang="en-AU" sz="2000" b="1" dirty="0">
                <a:solidFill>
                  <a:srgbClr val="8E0152"/>
                </a:solidFill>
              </a:rPr>
              <a:t>MOST</a:t>
            </a:r>
          </a:p>
          <a:p>
            <a:r>
              <a:rPr lang="en-AU" sz="2000" b="1" dirty="0">
                <a:solidFill>
                  <a:srgbClr val="8E0152"/>
                </a:solidFill>
              </a:rPr>
              <a:t>DISADVANTAGED</a:t>
            </a:r>
          </a:p>
        </p:txBody>
      </p:sp>
      <p:sp>
        <p:nvSpPr>
          <p:cNvPr id="15" name="TextBox 14"/>
          <p:cNvSpPr txBox="1"/>
          <p:nvPr/>
        </p:nvSpPr>
        <p:spPr>
          <a:xfrm>
            <a:off x="6929751" y="6126385"/>
            <a:ext cx="2019527" cy="707886"/>
          </a:xfrm>
          <a:prstGeom prst="rect">
            <a:avLst/>
          </a:prstGeom>
          <a:noFill/>
        </p:spPr>
        <p:txBody>
          <a:bodyPr wrap="none" rtlCol="0">
            <a:spAutoFit/>
          </a:bodyPr>
          <a:lstStyle/>
          <a:p>
            <a:r>
              <a:rPr lang="en-AU" b="1" dirty="0">
                <a:solidFill>
                  <a:srgbClr val="276419"/>
                </a:solidFill>
              </a:rPr>
              <a:t>                 </a:t>
            </a:r>
            <a:r>
              <a:rPr lang="en-AU" sz="2000" b="1" dirty="0">
                <a:solidFill>
                  <a:srgbClr val="276419"/>
                </a:solidFill>
              </a:rPr>
              <a:t>LEAST</a:t>
            </a:r>
          </a:p>
          <a:p>
            <a:r>
              <a:rPr lang="en-AU" sz="2000" b="1" dirty="0">
                <a:solidFill>
                  <a:srgbClr val="276419"/>
                </a:solidFill>
              </a:rPr>
              <a:t>DISADVANTAGED</a:t>
            </a:r>
          </a:p>
        </p:txBody>
      </p:sp>
      <p:cxnSp>
        <p:nvCxnSpPr>
          <p:cNvPr id="17" name="Connector: Elbow 16"/>
          <p:cNvCxnSpPr/>
          <p:nvPr/>
        </p:nvCxnSpPr>
        <p:spPr>
          <a:xfrm>
            <a:off x="1381199" y="3611606"/>
            <a:ext cx="914400" cy="914400"/>
          </a:xfrm>
          <a:prstGeom prst="bentConnector3">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Top Corners Rounded 18">
            <a:extLst>
              <a:ext uri="{FF2B5EF4-FFF2-40B4-BE49-F238E27FC236}">
                <a16:creationId xmlns:a16="http://schemas.microsoft.com/office/drawing/2014/main" xmlns="" id="{00000000-0008-0000-0500-00000E000000}"/>
              </a:ext>
            </a:extLst>
          </p:cNvPr>
          <p:cNvSpPr/>
          <p:nvPr/>
        </p:nvSpPr>
        <p:spPr>
          <a:xfrm>
            <a:off x="2403131" y="3600797"/>
            <a:ext cx="1551214" cy="553357"/>
          </a:xfrm>
          <a:prstGeom prst="round2SameRect">
            <a:avLst/>
          </a:prstGeom>
          <a:solidFill>
            <a:schemeClr val="bg1">
              <a:lumMod val="95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AU" sz="2000" b="1" dirty="0">
                <a:solidFill>
                  <a:schemeClr val="tx1"/>
                </a:solidFill>
              </a:rPr>
              <a:t>SA3</a:t>
            </a:r>
            <a:r>
              <a:rPr lang="en-AU" sz="2000" b="1" baseline="0" dirty="0">
                <a:solidFill>
                  <a:schemeClr val="tx1"/>
                </a:solidFill>
              </a:rPr>
              <a:t> - SCORE</a:t>
            </a:r>
            <a:endParaRPr lang="en-AU" sz="2000" b="1" dirty="0">
              <a:solidFill>
                <a:schemeClr val="tx1"/>
              </a:solidFill>
            </a:endParaRPr>
          </a:p>
        </p:txBody>
      </p:sp>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38194" y="4199936"/>
            <a:ext cx="4899660" cy="594360"/>
          </a:xfrm>
          <a:prstGeom prst="rect">
            <a:avLst/>
          </a:prstGeom>
        </p:spPr>
      </p:pic>
      <p:sp>
        <p:nvSpPr>
          <p:cNvPr id="21" name="Rectangle: Top Corners Rounded 20">
            <a:extLst/>
          </p:cNvPr>
          <p:cNvSpPr/>
          <p:nvPr/>
        </p:nvSpPr>
        <p:spPr>
          <a:xfrm>
            <a:off x="4045229" y="3611049"/>
            <a:ext cx="1551214" cy="553357"/>
          </a:xfrm>
          <a:prstGeom prst="round2SameRect">
            <a:avLst/>
          </a:prstGeom>
          <a:solidFill>
            <a:schemeClr val="bg1">
              <a:lumMod val="95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AU" sz="2000" b="1" dirty="0">
                <a:solidFill>
                  <a:schemeClr val="tx1"/>
                </a:solidFill>
              </a:rPr>
              <a:t>SA3</a:t>
            </a:r>
            <a:r>
              <a:rPr lang="en-AU" sz="2000" b="1" baseline="0" dirty="0">
                <a:solidFill>
                  <a:schemeClr val="tx1"/>
                </a:solidFill>
              </a:rPr>
              <a:t> - </a:t>
            </a:r>
            <a:r>
              <a:rPr lang="en-AU" sz="2000" b="1" dirty="0">
                <a:solidFill>
                  <a:schemeClr val="tx1"/>
                </a:solidFill>
              </a:rPr>
              <a:t>RANK</a:t>
            </a:r>
          </a:p>
        </p:txBody>
      </p:sp>
      <p:sp>
        <p:nvSpPr>
          <p:cNvPr id="22" name="Rectangle: Top Corners Rounded 21">
            <a:extLst/>
          </p:cNvPr>
          <p:cNvSpPr/>
          <p:nvPr/>
        </p:nvSpPr>
        <p:spPr>
          <a:xfrm>
            <a:off x="5683090" y="3611049"/>
            <a:ext cx="1554764" cy="553357"/>
          </a:xfrm>
          <a:prstGeom prst="round2SameRect">
            <a:avLst/>
          </a:prstGeom>
          <a:solidFill>
            <a:schemeClr val="bg1">
              <a:lumMod val="95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AU" sz="2000" b="1" dirty="0">
                <a:solidFill>
                  <a:schemeClr val="tx1"/>
                </a:solidFill>
              </a:rPr>
              <a:t>SA3</a:t>
            </a:r>
            <a:r>
              <a:rPr lang="en-AU" sz="2000" b="1" baseline="0" dirty="0">
                <a:solidFill>
                  <a:schemeClr val="tx1"/>
                </a:solidFill>
              </a:rPr>
              <a:t> - </a:t>
            </a:r>
            <a:r>
              <a:rPr lang="en-AU" sz="2000" b="1" dirty="0">
                <a:solidFill>
                  <a:schemeClr val="tx1"/>
                </a:solidFill>
              </a:rPr>
              <a:t>DECILE</a:t>
            </a:r>
          </a:p>
        </p:txBody>
      </p:sp>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29400" y="4850356"/>
            <a:ext cx="4908454" cy="594360"/>
          </a:xfrm>
          <a:prstGeom prst="rect">
            <a:avLst/>
          </a:prstGeom>
        </p:spPr>
      </p:pic>
      <p:cxnSp>
        <p:nvCxnSpPr>
          <p:cNvPr id="24" name="Connector: Elbow 23"/>
          <p:cNvCxnSpPr>
            <a:endCxn id="23" idx="3"/>
          </p:cNvCxnSpPr>
          <p:nvPr/>
        </p:nvCxnSpPr>
        <p:spPr>
          <a:xfrm rot="5400000">
            <a:off x="6719259" y="3694395"/>
            <a:ext cx="1971736" cy="934546"/>
          </a:xfrm>
          <a:prstGeom prst="bentConnector2">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2785115" y="1154150"/>
            <a:ext cx="3044354" cy="233947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3600" b="1" dirty="0">
                <a:solidFill>
                  <a:srgbClr val="FFFF00"/>
                </a:solidFill>
              </a:rPr>
              <a:t>ARE THEY REALLY SIMILAR ?</a:t>
            </a:r>
          </a:p>
        </p:txBody>
      </p:sp>
      <p:sp>
        <p:nvSpPr>
          <p:cNvPr id="2" name="Oval 1"/>
          <p:cNvSpPr/>
          <p:nvPr/>
        </p:nvSpPr>
        <p:spPr>
          <a:xfrm>
            <a:off x="3059832" y="4199936"/>
            <a:ext cx="1296144" cy="59436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Oval 24"/>
          <p:cNvSpPr/>
          <p:nvPr/>
        </p:nvSpPr>
        <p:spPr>
          <a:xfrm>
            <a:off x="3066391" y="4839145"/>
            <a:ext cx="1296144" cy="594360"/>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custDataLst>
      <p:tags r:id="rId1"/>
    </p:custDataLst>
    <p:extLst>
      <p:ext uri="{BB962C8B-B14F-4D97-AF65-F5344CB8AC3E}">
        <p14:creationId xmlns:p14="http://schemas.microsoft.com/office/powerpoint/2010/main" val="501372142"/>
      </p:ext>
    </p:extLst>
  </p:cSld>
  <p:clrMapOvr>
    <a:masterClrMapping/>
  </p:clrMapOvr>
  <mc:AlternateContent xmlns:mc="http://schemas.openxmlformats.org/markup-compatibility/2006" xmlns:p14="http://schemas.microsoft.com/office/powerpoint/2010/main">
    <mc:Choice Requires="p14">
      <p:transition spd="slow" p14:dur="2000" advTm="35954"/>
    </mc:Choice>
    <mc:Fallback xmlns="">
      <p:transition spd="slow" advTm="35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childTnLst>
                          </p:cTn>
                        </p:par>
                        <p:par>
                          <p:cTn id="12" fill="hold">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ppt_x"/>
                                          </p:val>
                                        </p:tav>
                                        <p:tav tm="100000">
                                          <p:val>
                                            <p:strVal val="#ppt_x"/>
                                          </p:val>
                                        </p:tav>
                                      </p:tavLst>
                                    </p:anim>
                                    <p:anim calcmode="lin" valueType="num">
                                      <p:cBhvr additive="base">
                                        <p:cTn id="21" dur="500" fill="hold"/>
                                        <p:tgtEl>
                                          <p:spTgt spid="19"/>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 presetClass="entr" presetSubtype="4"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par>
                          <p:cTn id="27" fill="hold">
                            <p:stCondLst>
                              <p:cond delay="1000"/>
                            </p:stCondLst>
                            <p:childTnLst>
                              <p:par>
                                <p:cTn id="28" presetID="2" presetClass="entr" presetSubtype="4" fill="hold" grpId="0" nodeType="after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500" fill="hold"/>
                                        <p:tgtEl>
                                          <p:spTgt spid="22"/>
                                        </p:tgtEl>
                                        <p:attrNameLst>
                                          <p:attrName>ppt_x</p:attrName>
                                        </p:attrNameLst>
                                      </p:cBhvr>
                                      <p:tavLst>
                                        <p:tav tm="0">
                                          <p:val>
                                            <p:strVal val="#ppt_x"/>
                                          </p:val>
                                        </p:tav>
                                        <p:tav tm="100000">
                                          <p:val>
                                            <p:strVal val="#ppt_x"/>
                                          </p:val>
                                        </p:tav>
                                      </p:tavLst>
                                    </p:anim>
                                    <p:anim calcmode="lin" valueType="num">
                                      <p:cBhvr additive="base">
                                        <p:cTn id="31" dur="500" fill="hold"/>
                                        <p:tgtEl>
                                          <p:spTgt spid="22"/>
                                        </p:tgtEl>
                                        <p:attrNameLst>
                                          <p:attrName>ppt_y</p:attrName>
                                        </p:attrNameLst>
                                      </p:cBhvr>
                                      <p:tavLst>
                                        <p:tav tm="0">
                                          <p:val>
                                            <p:strVal val="1+#ppt_h/2"/>
                                          </p:val>
                                        </p:tav>
                                        <p:tav tm="100000">
                                          <p:val>
                                            <p:strVal val="#ppt_y"/>
                                          </p:val>
                                        </p:tav>
                                      </p:tavLst>
                                    </p:anim>
                                  </p:childTnLst>
                                </p:cTn>
                              </p:par>
                            </p:childTnLst>
                          </p:cTn>
                        </p:par>
                        <p:par>
                          <p:cTn id="32" fill="hold">
                            <p:stCondLst>
                              <p:cond delay="1500"/>
                            </p:stCondLst>
                            <p:childTnLst>
                              <p:par>
                                <p:cTn id="33" presetID="2" presetClass="entr" presetSubtype="4"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childTnLst>
                          </p:cTn>
                        </p:par>
                        <p:par>
                          <p:cTn id="37" fill="hold">
                            <p:stCondLst>
                              <p:cond delay="2000"/>
                            </p:stCondLst>
                            <p:childTnLst>
                              <p:par>
                                <p:cTn id="38" presetID="2" presetClass="entr" presetSubtype="4" fill="hold" nodeType="afterEffect">
                                  <p:stCondLst>
                                    <p:cond delay="0"/>
                                  </p:stCondLst>
                                  <p:childTnLst>
                                    <p:set>
                                      <p:cBhvr>
                                        <p:cTn id="39" dur="1" fill="hold">
                                          <p:stCondLst>
                                            <p:cond delay="0"/>
                                          </p:stCondLst>
                                        </p:cTn>
                                        <p:tgtEl>
                                          <p:spTgt spid="24"/>
                                        </p:tgtEl>
                                        <p:attrNameLst>
                                          <p:attrName>style.visibility</p:attrName>
                                        </p:attrNameLst>
                                      </p:cBhvr>
                                      <p:to>
                                        <p:strVal val="visible"/>
                                      </p:to>
                                    </p:set>
                                    <p:anim calcmode="lin" valueType="num">
                                      <p:cBhvr additive="base">
                                        <p:cTn id="40" dur="500" fill="hold"/>
                                        <p:tgtEl>
                                          <p:spTgt spid="24"/>
                                        </p:tgtEl>
                                        <p:attrNameLst>
                                          <p:attrName>ppt_x</p:attrName>
                                        </p:attrNameLst>
                                      </p:cBhvr>
                                      <p:tavLst>
                                        <p:tav tm="0">
                                          <p:val>
                                            <p:strVal val="#ppt_x"/>
                                          </p:val>
                                        </p:tav>
                                        <p:tav tm="100000">
                                          <p:val>
                                            <p:strVal val="#ppt_x"/>
                                          </p:val>
                                        </p:tav>
                                      </p:tavLst>
                                    </p:anim>
                                    <p:anim calcmode="lin" valueType="num">
                                      <p:cBhvr additive="base">
                                        <p:cTn id="41" dur="500" fill="hold"/>
                                        <p:tgtEl>
                                          <p:spTgt spid="24"/>
                                        </p:tgtEl>
                                        <p:attrNameLst>
                                          <p:attrName>ppt_y</p:attrName>
                                        </p:attrNameLst>
                                      </p:cBhvr>
                                      <p:tavLst>
                                        <p:tav tm="0">
                                          <p:val>
                                            <p:strVal val="1+#ppt_h/2"/>
                                          </p:val>
                                        </p:tav>
                                        <p:tav tm="100000">
                                          <p:val>
                                            <p:strVal val="#ppt_y"/>
                                          </p:val>
                                        </p:tav>
                                      </p:tavLst>
                                    </p:anim>
                                  </p:childTnLst>
                                </p:cTn>
                              </p:par>
                            </p:childTnLst>
                          </p:cTn>
                        </p:par>
                        <p:par>
                          <p:cTn id="42" fill="hold">
                            <p:stCondLst>
                              <p:cond delay="2500"/>
                            </p:stCondLst>
                            <p:childTnLst>
                              <p:par>
                                <p:cTn id="43" presetID="6" presetClass="entr" presetSubtype="16" fill="hold" nodeType="after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circle(in)">
                                      <p:cBhvr>
                                        <p:cTn id="45" dur="2000"/>
                                        <p:tgtEl>
                                          <p:spTgt spid="20"/>
                                        </p:tgtEl>
                                      </p:cBhvr>
                                    </p:animEffect>
                                  </p:childTnLst>
                                </p:cTn>
                              </p:par>
                            </p:childTnLst>
                          </p:cTn>
                        </p:par>
                        <p:par>
                          <p:cTn id="46" fill="hold">
                            <p:stCondLst>
                              <p:cond delay="4500"/>
                            </p:stCondLst>
                            <p:childTnLst>
                              <p:par>
                                <p:cTn id="47" presetID="6" presetClass="entr" presetSubtype="16" fill="hold" nodeType="after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circle(in)">
                                      <p:cBhvr>
                                        <p:cTn id="49" dur="2000"/>
                                        <p:tgtEl>
                                          <p:spTgt spid="23"/>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childTnLst>
                                </p:cTn>
                              </p:par>
                            </p:childTnLst>
                          </p:cTn>
                        </p:par>
                        <p:par>
                          <p:cTn id="54" fill="hold">
                            <p:stCondLst>
                              <p:cond delay="0"/>
                            </p:stCondLst>
                            <p:childTnLst>
                              <p:par>
                                <p:cTn id="55" presetID="1" presetClass="entr" presetSubtype="0" fill="hold" grpId="0" nodeType="after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1" presetClass="entr" presetSubtype="1" fill="hold" grpId="0" nodeType="click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wheel(1)">
                                      <p:cBhvr>
                                        <p:cTn id="61"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9" grpId="0" animBg="1"/>
      <p:bldP spid="21" grpId="0" animBg="1"/>
      <p:bldP spid="22" grpId="0" animBg="1"/>
      <p:bldP spid="28" grpId="0" animBg="1"/>
      <p:bldP spid="2" grpId="0"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xmlns="" id="{00000000-0008-0000-0500-000029000000}"/>
              </a:ext>
            </a:extLst>
          </p:cNvPr>
          <p:cNvGraphicFramePr>
            <a:graphicFrameLocks/>
          </p:cNvGraphicFramePr>
          <p:nvPr>
            <p:extLst>
              <p:ext uri="{D42A27DB-BD31-4B8C-83A1-F6EECF244321}">
                <p14:modId xmlns:p14="http://schemas.microsoft.com/office/powerpoint/2010/main" val="1176425420"/>
              </p:ext>
            </p:extLst>
          </p:nvPr>
        </p:nvGraphicFramePr>
        <p:xfrm>
          <a:off x="449690" y="260648"/>
          <a:ext cx="6480000" cy="3024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a:extLst/>
          </p:cNvPr>
          <p:cNvGraphicFramePr>
            <a:graphicFrameLocks/>
          </p:cNvGraphicFramePr>
          <p:nvPr>
            <p:extLst>
              <p:ext uri="{D42A27DB-BD31-4B8C-83A1-F6EECF244321}">
                <p14:modId xmlns:p14="http://schemas.microsoft.com/office/powerpoint/2010/main" val="53597271"/>
              </p:ext>
            </p:extLst>
          </p:nvPr>
        </p:nvGraphicFramePr>
        <p:xfrm>
          <a:off x="449690" y="3573016"/>
          <a:ext cx="6480720" cy="3023968"/>
        </p:xfrm>
        <a:graphic>
          <a:graphicData uri="http://schemas.openxmlformats.org/drawingml/2006/chart">
            <c:chart xmlns:c="http://schemas.openxmlformats.org/drawingml/2006/chart" xmlns:r="http://schemas.openxmlformats.org/officeDocument/2006/relationships" r:id="rId5"/>
          </a:graphicData>
        </a:graphic>
      </p:graphicFrame>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92280" y="410509"/>
            <a:ext cx="680055" cy="126876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92280" y="3670210"/>
            <a:ext cx="679536" cy="1267200"/>
          </a:xfrm>
          <a:prstGeom prst="rect">
            <a:avLst/>
          </a:prstGeom>
        </p:spPr>
      </p:pic>
      <p:sp>
        <p:nvSpPr>
          <p:cNvPr id="8" name="TextBox 7"/>
          <p:cNvSpPr txBox="1"/>
          <p:nvPr/>
        </p:nvSpPr>
        <p:spPr>
          <a:xfrm>
            <a:off x="7771816" y="847197"/>
            <a:ext cx="1194559" cy="830997"/>
          </a:xfrm>
          <a:prstGeom prst="rect">
            <a:avLst/>
          </a:prstGeom>
          <a:noFill/>
        </p:spPr>
        <p:txBody>
          <a:bodyPr wrap="none" rtlCol="0">
            <a:spAutoFit/>
          </a:bodyPr>
          <a:lstStyle/>
          <a:p>
            <a:pPr algn="ctr"/>
            <a:r>
              <a:rPr lang="en-AU" sz="2400" dirty="0">
                <a:solidFill>
                  <a:srgbClr val="FF0000"/>
                </a:solidFill>
              </a:rPr>
              <a:t>ERP</a:t>
            </a:r>
          </a:p>
          <a:p>
            <a:pPr algn="ctr"/>
            <a:r>
              <a:rPr lang="en-AU" sz="2400" dirty="0">
                <a:solidFill>
                  <a:srgbClr val="FF0000"/>
                </a:solidFill>
              </a:rPr>
              <a:t>123,976</a:t>
            </a:r>
          </a:p>
        </p:txBody>
      </p:sp>
      <p:sp>
        <p:nvSpPr>
          <p:cNvPr id="9" name="TextBox 8"/>
          <p:cNvSpPr txBox="1"/>
          <p:nvPr/>
        </p:nvSpPr>
        <p:spPr>
          <a:xfrm>
            <a:off x="7849561" y="4106413"/>
            <a:ext cx="1039067" cy="830997"/>
          </a:xfrm>
          <a:prstGeom prst="rect">
            <a:avLst/>
          </a:prstGeom>
          <a:noFill/>
        </p:spPr>
        <p:txBody>
          <a:bodyPr wrap="none" rtlCol="0">
            <a:spAutoFit/>
          </a:bodyPr>
          <a:lstStyle/>
          <a:p>
            <a:pPr algn="ctr"/>
            <a:r>
              <a:rPr lang="en-AU" sz="2400" dirty="0">
                <a:solidFill>
                  <a:schemeClr val="tx2"/>
                </a:solidFill>
              </a:rPr>
              <a:t>ERP</a:t>
            </a:r>
          </a:p>
          <a:p>
            <a:pPr algn="ctr"/>
            <a:r>
              <a:rPr lang="en-AU" sz="2400" dirty="0">
                <a:solidFill>
                  <a:schemeClr val="tx2"/>
                </a:solidFill>
              </a:rPr>
              <a:t>61,241</a:t>
            </a:r>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61664" y="5060755"/>
            <a:ext cx="1340768" cy="1340768"/>
          </a:xfrm>
          <a:prstGeom prst="rect">
            <a:avLst/>
          </a:prstGeom>
        </p:spPr>
      </p:pic>
      <p:sp>
        <p:nvSpPr>
          <p:cNvPr id="12" name="TextBox 11"/>
          <p:cNvSpPr txBox="1"/>
          <p:nvPr/>
        </p:nvSpPr>
        <p:spPr>
          <a:xfrm>
            <a:off x="7927307" y="5252758"/>
            <a:ext cx="883575" cy="830997"/>
          </a:xfrm>
          <a:prstGeom prst="rect">
            <a:avLst/>
          </a:prstGeom>
          <a:noFill/>
        </p:spPr>
        <p:txBody>
          <a:bodyPr wrap="none" rtlCol="0">
            <a:spAutoFit/>
          </a:bodyPr>
          <a:lstStyle/>
          <a:p>
            <a:pPr algn="ctr"/>
            <a:r>
              <a:rPr lang="en-AU" sz="2400" dirty="0">
                <a:solidFill>
                  <a:schemeClr val="tx2"/>
                </a:solidFill>
              </a:rPr>
              <a:t># SA1</a:t>
            </a:r>
          </a:p>
          <a:p>
            <a:pPr algn="ctr"/>
            <a:r>
              <a:rPr lang="en-AU" sz="2400" dirty="0">
                <a:solidFill>
                  <a:schemeClr val="tx2"/>
                </a:solidFill>
              </a:rPr>
              <a:t>143</a:t>
            </a:r>
          </a:p>
        </p:txBody>
      </p:sp>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21948" y="1889310"/>
            <a:ext cx="1266574" cy="1266574"/>
          </a:xfrm>
          <a:prstGeom prst="rect">
            <a:avLst/>
          </a:prstGeom>
        </p:spPr>
      </p:pic>
      <p:sp>
        <p:nvSpPr>
          <p:cNvPr id="14" name="TextBox 13"/>
          <p:cNvSpPr txBox="1"/>
          <p:nvPr/>
        </p:nvSpPr>
        <p:spPr>
          <a:xfrm>
            <a:off x="7927307" y="1907482"/>
            <a:ext cx="883575" cy="830997"/>
          </a:xfrm>
          <a:prstGeom prst="rect">
            <a:avLst/>
          </a:prstGeom>
          <a:noFill/>
        </p:spPr>
        <p:txBody>
          <a:bodyPr wrap="none" rtlCol="0">
            <a:spAutoFit/>
          </a:bodyPr>
          <a:lstStyle/>
          <a:p>
            <a:pPr algn="ctr"/>
            <a:r>
              <a:rPr lang="en-AU" sz="2400" dirty="0">
                <a:solidFill>
                  <a:srgbClr val="FF0000"/>
                </a:solidFill>
              </a:rPr>
              <a:t># SA1</a:t>
            </a:r>
          </a:p>
          <a:p>
            <a:pPr algn="ctr"/>
            <a:r>
              <a:rPr lang="en-AU" sz="2400" dirty="0">
                <a:solidFill>
                  <a:srgbClr val="FF0000"/>
                </a:solidFill>
              </a:rPr>
              <a:t>303</a:t>
            </a:r>
          </a:p>
        </p:txBody>
      </p:sp>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91880" y="3867806"/>
            <a:ext cx="1080120" cy="572725"/>
          </a:xfrm>
          <a:prstGeom prst="rect">
            <a:avLst/>
          </a:prstGeom>
        </p:spPr>
      </p:pic>
      <p:pic>
        <p:nvPicPr>
          <p:cNvPr id="16" name="Picture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475129" y="677077"/>
            <a:ext cx="2448273" cy="720080"/>
          </a:xfrm>
          <a:prstGeom prst="rect">
            <a:avLst/>
          </a:prstGeom>
        </p:spPr>
      </p:pic>
      <p:sp>
        <p:nvSpPr>
          <p:cNvPr id="18" name="Oval 17"/>
          <p:cNvSpPr/>
          <p:nvPr/>
        </p:nvSpPr>
        <p:spPr>
          <a:xfrm>
            <a:off x="1105679" y="1339880"/>
            <a:ext cx="2399523" cy="111783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AU" sz="2000" dirty="0"/>
              <a:t>Less Homogeneous</a:t>
            </a:r>
          </a:p>
        </p:txBody>
      </p:sp>
      <p:sp>
        <p:nvSpPr>
          <p:cNvPr id="19" name="Oval 18"/>
          <p:cNvSpPr/>
          <p:nvPr/>
        </p:nvSpPr>
        <p:spPr>
          <a:xfrm>
            <a:off x="1170500" y="4668847"/>
            <a:ext cx="2528766" cy="11178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 b="1" dirty="0"/>
              <a:t>More Homogeneous</a:t>
            </a:r>
          </a:p>
        </p:txBody>
      </p:sp>
      <p:cxnSp>
        <p:nvCxnSpPr>
          <p:cNvPr id="23" name="Straight Arrow Connector 22"/>
          <p:cNvCxnSpPr/>
          <p:nvPr/>
        </p:nvCxnSpPr>
        <p:spPr>
          <a:xfrm>
            <a:off x="3381948" y="4338834"/>
            <a:ext cx="317318" cy="146643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846224" y="3969502"/>
            <a:ext cx="535724" cy="369332"/>
          </a:xfrm>
          <a:prstGeom prst="rect">
            <a:avLst/>
          </a:prstGeom>
          <a:noFill/>
          <a:ln w="12700">
            <a:solidFill>
              <a:schemeClr val="tx1"/>
            </a:solidFill>
          </a:ln>
        </p:spPr>
        <p:txBody>
          <a:bodyPr wrap="none" rtlCol="0">
            <a:spAutoFit/>
          </a:bodyPr>
          <a:lstStyle/>
          <a:p>
            <a:r>
              <a:rPr lang="en-AU" dirty="0"/>
              <a:t>950</a:t>
            </a:r>
          </a:p>
        </p:txBody>
      </p:sp>
      <p:cxnSp>
        <p:nvCxnSpPr>
          <p:cNvPr id="28" name="Straight Arrow Connector 27"/>
          <p:cNvCxnSpPr/>
          <p:nvPr/>
        </p:nvCxnSpPr>
        <p:spPr>
          <a:xfrm flipH="1">
            <a:off x="4436170" y="4928130"/>
            <a:ext cx="482261" cy="92197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4918431" y="4585722"/>
            <a:ext cx="652743" cy="369332"/>
          </a:xfrm>
          <a:prstGeom prst="rect">
            <a:avLst/>
          </a:prstGeom>
          <a:solidFill>
            <a:schemeClr val="bg1"/>
          </a:solidFill>
          <a:ln w="12700">
            <a:solidFill>
              <a:schemeClr val="tx1"/>
            </a:solidFill>
          </a:ln>
        </p:spPr>
        <p:txBody>
          <a:bodyPr wrap="none" rtlCol="0">
            <a:spAutoFit/>
          </a:bodyPr>
          <a:lstStyle/>
          <a:p>
            <a:r>
              <a:rPr lang="en-AU" dirty="0"/>
              <a:t>1050</a:t>
            </a:r>
          </a:p>
        </p:txBody>
      </p:sp>
      <p:sp>
        <p:nvSpPr>
          <p:cNvPr id="32" name="TextBox 31"/>
          <p:cNvSpPr txBox="1"/>
          <p:nvPr/>
        </p:nvSpPr>
        <p:spPr>
          <a:xfrm flipH="1">
            <a:off x="3740925" y="3938724"/>
            <a:ext cx="872734" cy="400110"/>
          </a:xfrm>
          <a:prstGeom prst="rect">
            <a:avLst/>
          </a:prstGeom>
          <a:noFill/>
        </p:spPr>
        <p:txBody>
          <a:bodyPr wrap="square" rtlCol="0">
            <a:spAutoFit/>
          </a:bodyPr>
          <a:lstStyle/>
          <a:p>
            <a:r>
              <a:rPr lang="en-AU" sz="2000" b="1" dirty="0">
                <a:solidFill>
                  <a:schemeClr val="bg1"/>
                </a:solidFill>
                <a:effectLst>
                  <a:outerShdw blurRad="38100" dist="38100" dir="2700000" algn="tl">
                    <a:srgbClr val="000000">
                      <a:alpha val="43137"/>
                    </a:srgbClr>
                  </a:outerShdw>
                </a:effectLst>
              </a:rPr>
              <a:t>75 %</a:t>
            </a:r>
          </a:p>
        </p:txBody>
      </p:sp>
      <p:sp>
        <p:nvSpPr>
          <p:cNvPr id="33" name="TextBox 32"/>
          <p:cNvSpPr txBox="1"/>
          <p:nvPr/>
        </p:nvSpPr>
        <p:spPr>
          <a:xfrm flipH="1">
            <a:off x="3381948" y="788461"/>
            <a:ext cx="872734" cy="461665"/>
          </a:xfrm>
          <a:prstGeom prst="rect">
            <a:avLst/>
          </a:prstGeom>
          <a:noFill/>
        </p:spPr>
        <p:txBody>
          <a:bodyPr wrap="square" rtlCol="0">
            <a:spAutoFit/>
          </a:bodyPr>
          <a:lstStyle/>
          <a:p>
            <a:r>
              <a:rPr lang="en-AU" sz="2400" b="1" dirty="0">
                <a:solidFill>
                  <a:schemeClr val="bg1"/>
                </a:solidFill>
                <a:effectLst>
                  <a:outerShdw blurRad="38100" dist="38100" dir="2700000" algn="tl">
                    <a:srgbClr val="000000">
                      <a:alpha val="43137"/>
                    </a:srgbClr>
                  </a:outerShdw>
                </a:effectLst>
              </a:rPr>
              <a:t>75 %</a:t>
            </a:r>
          </a:p>
        </p:txBody>
      </p:sp>
      <p:cxnSp>
        <p:nvCxnSpPr>
          <p:cNvPr id="34" name="Straight Arrow Connector 33"/>
          <p:cNvCxnSpPr/>
          <p:nvPr/>
        </p:nvCxnSpPr>
        <p:spPr>
          <a:xfrm flipH="1">
            <a:off x="4566121" y="1568361"/>
            <a:ext cx="352310" cy="96806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2541259" y="1215062"/>
            <a:ext cx="128810" cy="132893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997607" y="826364"/>
            <a:ext cx="535724" cy="369332"/>
          </a:xfrm>
          <a:prstGeom prst="rect">
            <a:avLst/>
          </a:prstGeom>
          <a:solidFill>
            <a:schemeClr val="bg1"/>
          </a:solidFill>
          <a:ln w="15875">
            <a:solidFill>
              <a:schemeClr val="tx1"/>
            </a:solidFill>
          </a:ln>
        </p:spPr>
        <p:txBody>
          <a:bodyPr wrap="none" rtlCol="0">
            <a:spAutoFit/>
          </a:bodyPr>
          <a:lstStyle/>
          <a:p>
            <a:r>
              <a:rPr lang="en-AU" dirty="0"/>
              <a:t>751</a:t>
            </a:r>
          </a:p>
        </p:txBody>
      </p:sp>
      <p:sp>
        <p:nvSpPr>
          <p:cNvPr id="27" name="TextBox 26"/>
          <p:cNvSpPr txBox="1"/>
          <p:nvPr/>
        </p:nvSpPr>
        <p:spPr>
          <a:xfrm>
            <a:off x="4891075" y="1216600"/>
            <a:ext cx="652743" cy="369332"/>
          </a:xfrm>
          <a:prstGeom prst="rect">
            <a:avLst/>
          </a:prstGeom>
          <a:noFill/>
          <a:ln w="12700">
            <a:solidFill>
              <a:schemeClr val="tx1"/>
            </a:solidFill>
          </a:ln>
        </p:spPr>
        <p:txBody>
          <a:bodyPr wrap="none" rtlCol="0">
            <a:spAutoFit/>
          </a:bodyPr>
          <a:lstStyle/>
          <a:p>
            <a:r>
              <a:rPr lang="en-AU" dirty="0"/>
              <a:t>1075</a:t>
            </a:r>
          </a:p>
        </p:txBody>
      </p:sp>
      <p:sp>
        <p:nvSpPr>
          <p:cNvPr id="2" name="Rectangle: Rounded Corners 1"/>
          <p:cNvSpPr/>
          <p:nvPr/>
        </p:nvSpPr>
        <p:spPr>
          <a:xfrm>
            <a:off x="4804216" y="3050727"/>
            <a:ext cx="1320081" cy="1469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p:cNvSpPr/>
          <p:nvPr/>
        </p:nvSpPr>
        <p:spPr>
          <a:xfrm>
            <a:off x="5304514" y="6328071"/>
            <a:ext cx="1320081" cy="1972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p:cNvSpPr/>
          <p:nvPr/>
        </p:nvSpPr>
        <p:spPr>
          <a:xfrm>
            <a:off x="3525175" y="6337701"/>
            <a:ext cx="607317" cy="1876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1127099" y="2095943"/>
            <a:ext cx="5346023" cy="23445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3600" dirty="0"/>
              <a:t>How do we define the Homogeneity of a distribution ?</a:t>
            </a:r>
          </a:p>
        </p:txBody>
      </p:sp>
    </p:spTree>
    <p:custDataLst>
      <p:tags r:id="rId1"/>
    </p:custDataLst>
    <p:extLst>
      <p:ext uri="{BB962C8B-B14F-4D97-AF65-F5344CB8AC3E}">
        <p14:creationId xmlns:p14="http://schemas.microsoft.com/office/powerpoint/2010/main" val="738337421"/>
      </p:ext>
    </p:extLst>
  </p:cSld>
  <p:clrMapOvr>
    <a:masterClrMapping/>
  </p:clrMapOvr>
  <mc:AlternateContent xmlns:mc="http://schemas.openxmlformats.org/markup-compatibility/2006" xmlns:p14="http://schemas.microsoft.com/office/powerpoint/2010/main">
    <mc:Choice Requires="p14">
      <p:transition spd="slow" p14:dur="2000" advTm="86438"/>
    </mc:Choice>
    <mc:Fallback xmlns="">
      <p:transition spd="slow" advTm="8643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par>
                                <p:cTn id="12" presetID="2" presetClass="entr" presetSubtype="4" fill="hold" nodeType="withEffect">
                                  <p:stCondLst>
                                    <p:cond delay="0"/>
                                  </p:stCondLst>
                                  <p:childTnLst>
                                    <p:set>
                                      <p:cBhvr>
                                        <p:cTn id="13" dur="1" fill="hold">
                                          <p:stCondLst>
                                            <p:cond delay="0"/>
                                          </p:stCondLst>
                                        </p:cTn>
                                        <p:tgtEl>
                                          <p:spTgt spid="39"/>
                                        </p:tgtEl>
                                        <p:attrNameLst>
                                          <p:attrName>style.visibility</p:attrName>
                                        </p:attrNameLst>
                                      </p:cBhvr>
                                      <p:to>
                                        <p:strVal val="visible"/>
                                      </p:to>
                                    </p:set>
                                    <p:anim calcmode="lin" valueType="num">
                                      <p:cBhvr additive="base">
                                        <p:cTn id="14" dur="500" fill="hold"/>
                                        <p:tgtEl>
                                          <p:spTgt spid="39"/>
                                        </p:tgtEl>
                                        <p:attrNameLst>
                                          <p:attrName>ppt_x</p:attrName>
                                        </p:attrNameLst>
                                      </p:cBhvr>
                                      <p:tavLst>
                                        <p:tav tm="0">
                                          <p:val>
                                            <p:strVal val="#ppt_x"/>
                                          </p:val>
                                        </p:tav>
                                        <p:tav tm="100000">
                                          <p:val>
                                            <p:strVal val="#ppt_x"/>
                                          </p:val>
                                        </p:tav>
                                      </p:tavLst>
                                    </p:anim>
                                    <p:anim calcmode="lin" valueType="num">
                                      <p:cBhvr additive="base">
                                        <p:cTn id="15" dur="500" fill="hold"/>
                                        <p:tgtEl>
                                          <p:spTgt spid="39"/>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anim calcmode="lin" valueType="num">
                                      <p:cBhvr additive="base">
                                        <p:cTn id="18" dur="500" fill="hold"/>
                                        <p:tgtEl>
                                          <p:spTgt spid="34"/>
                                        </p:tgtEl>
                                        <p:attrNameLst>
                                          <p:attrName>ppt_x</p:attrName>
                                        </p:attrNameLst>
                                      </p:cBhvr>
                                      <p:tavLst>
                                        <p:tav tm="0">
                                          <p:val>
                                            <p:strVal val="#ppt_x"/>
                                          </p:val>
                                        </p:tav>
                                        <p:tav tm="100000">
                                          <p:val>
                                            <p:strVal val="#ppt_x"/>
                                          </p:val>
                                        </p:tav>
                                      </p:tavLst>
                                    </p:anim>
                                    <p:anim calcmode="lin" valueType="num">
                                      <p:cBhvr additive="base">
                                        <p:cTn id="19" dur="500" fill="hold"/>
                                        <p:tgtEl>
                                          <p:spTgt spid="34"/>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additive="base">
                                        <p:cTn id="22" dur="500" fill="hold"/>
                                        <p:tgtEl>
                                          <p:spTgt spid="25"/>
                                        </p:tgtEl>
                                        <p:attrNameLst>
                                          <p:attrName>ppt_x</p:attrName>
                                        </p:attrNameLst>
                                      </p:cBhvr>
                                      <p:tavLst>
                                        <p:tav tm="0">
                                          <p:val>
                                            <p:strVal val="#ppt_x"/>
                                          </p:val>
                                        </p:tav>
                                        <p:tav tm="100000">
                                          <p:val>
                                            <p:strVal val="#ppt_x"/>
                                          </p:val>
                                        </p:tav>
                                      </p:tavLst>
                                    </p:anim>
                                    <p:anim calcmode="lin" valueType="num">
                                      <p:cBhvr additive="base">
                                        <p:cTn id="23" dur="500" fill="hold"/>
                                        <p:tgtEl>
                                          <p:spTgt spid="25"/>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additive="base">
                                        <p:cTn id="26" dur="500" fill="hold"/>
                                        <p:tgtEl>
                                          <p:spTgt spid="27"/>
                                        </p:tgtEl>
                                        <p:attrNameLst>
                                          <p:attrName>ppt_x</p:attrName>
                                        </p:attrNameLst>
                                      </p:cBhvr>
                                      <p:tavLst>
                                        <p:tav tm="0">
                                          <p:val>
                                            <p:strVal val="#ppt_x"/>
                                          </p:val>
                                        </p:tav>
                                        <p:tav tm="100000">
                                          <p:val>
                                            <p:strVal val="#ppt_x"/>
                                          </p:val>
                                        </p:tav>
                                      </p:tavLst>
                                    </p:anim>
                                    <p:anim calcmode="lin" valueType="num">
                                      <p:cBhvr additive="base">
                                        <p:cTn id="27"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circle(in)">
                                      <p:cBhvr>
                                        <p:cTn id="32" dur="2000"/>
                                        <p:tgtEl>
                                          <p:spTgt spid="15"/>
                                        </p:tgtEl>
                                      </p:cBhvr>
                                    </p:animEffect>
                                  </p:childTnLst>
                                </p:cTn>
                              </p:par>
                              <p:par>
                                <p:cTn id="33" presetID="2" presetClass="entr" presetSubtype="4"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ppt_x"/>
                                          </p:val>
                                        </p:tav>
                                        <p:tav tm="100000">
                                          <p:val>
                                            <p:strVal val="#ppt_x"/>
                                          </p:val>
                                        </p:tav>
                                      </p:tavLst>
                                    </p:anim>
                                    <p:anim calcmode="lin" valueType="num">
                                      <p:cBhvr additive="base">
                                        <p:cTn id="36" dur="500" fill="hold"/>
                                        <p:tgtEl>
                                          <p:spTgt spid="2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additive="base">
                                        <p:cTn id="39" dur="500" fill="hold"/>
                                        <p:tgtEl>
                                          <p:spTgt spid="23"/>
                                        </p:tgtEl>
                                        <p:attrNameLst>
                                          <p:attrName>ppt_x</p:attrName>
                                        </p:attrNameLst>
                                      </p:cBhvr>
                                      <p:tavLst>
                                        <p:tav tm="0">
                                          <p:val>
                                            <p:strVal val="#ppt_x"/>
                                          </p:val>
                                        </p:tav>
                                        <p:tav tm="100000">
                                          <p:val>
                                            <p:strVal val="#ppt_x"/>
                                          </p:val>
                                        </p:tav>
                                      </p:tavLst>
                                    </p:anim>
                                    <p:anim calcmode="lin" valueType="num">
                                      <p:cBhvr additive="base">
                                        <p:cTn id="40" dur="500" fill="hold"/>
                                        <p:tgtEl>
                                          <p:spTgt spid="23"/>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additive="base">
                                        <p:cTn id="43" dur="500" fill="hold"/>
                                        <p:tgtEl>
                                          <p:spTgt spid="28"/>
                                        </p:tgtEl>
                                        <p:attrNameLst>
                                          <p:attrName>ppt_x</p:attrName>
                                        </p:attrNameLst>
                                      </p:cBhvr>
                                      <p:tavLst>
                                        <p:tav tm="0">
                                          <p:val>
                                            <p:strVal val="#ppt_x"/>
                                          </p:val>
                                        </p:tav>
                                        <p:tav tm="100000">
                                          <p:val>
                                            <p:strVal val="#ppt_x"/>
                                          </p:val>
                                        </p:tav>
                                      </p:tavLst>
                                    </p:anim>
                                    <p:anim calcmode="lin" valueType="num">
                                      <p:cBhvr additive="base">
                                        <p:cTn id="44" dur="500" fill="hold"/>
                                        <p:tgtEl>
                                          <p:spTgt spid="28"/>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additive="base">
                                        <p:cTn id="47" dur="500" fill="hold"/>
                                        <p:tgtEl>
                                          <p:spTgt spid="30"/>
                                        </p:tgtEl>
                                        <p:attrNameLst>
                                          <p:attrName>ppt_x</p:attrName>
                                        </p:attrNameLst>
                                      </p:cBhvr>
                                      <p:tavLst>
                                        <p:tav tm="0">
                                          <p:val>
                                            <p:strVal val="#ppt_x"/>
                                          </p:val>
                                        </p:tav>
                                        <p:tav tm="100000">
                                          <p:val>
                                            <p:strVal val="#ppt_x"/>
                                          </p:val>
                                        </p:tav>
                                      </p:tavLst>
                                    </p:anim>
                                    <p:anim calcmode="lin" valueType="num">
                                      <p:cBhvr additive="base">
                                        <p:cTn id="48" dur="500" fill="hold"/>
                                        <p:tgtEl>
                                          <p:spTgt spid="30"/>
                                        </p:tgtEl>
                                        <p:attrNameLst>
                                          <p:attrName>ppt_y</p:attrName>
                                        </p:attrNameLst>
                                      </p:cBhvr>
                                      <p:tavLst>
                                        <p:tav tm="0">
                                          <p:val>
                                            <p:strVal val="1+#ppt_h/2"/>
                                          </p:val>
                                        </p:tav>
                                        <p:tav tm="100000">
                                          <p:val>
                                            <p:strVal val="#ppt_y"/>
                                          </p:val>
                                        </p:tav>
                                      </p:tavLst>
                                    </p:anim>
                                  </p:childTnLst>
                                </p:cTn>
                              </p:par>
                              <p:par>
                                <p:cTn id="49" presetID="1" presetClass="entr" presetSubtype="0"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barn(inVertical)">
                                      <p:cBhvr>
                                        <p:cTn id="55" dur="500"/>
                                        <p:tgtEl>
                                          <p:spTgt spid="18"/>
                                        </p:tgtEl>
                                      </p:cBhvr>
                                    </p:animEffect>
                                  </p:childTnLst>
                                </p:cTn>
                              </p:par>
                            </p:childTnLst>
                          </p:cTn>
                        </p:par>
                        <p:par>
                          <p:cTn id="56" fill="hold">
                            <p:stCondLst>
                              <p:cond delay="500"/>
                            </p:stCondLst>
                            <p:childTnLst>
                              <p:par>
                                <p:cTn id="57" presetID="16" presetClass="entr" presetSubtype="21" fill="hold" grpId="0" nodeType="after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barn(inVertical)">
                                      <p:cBhvr>
                                        <p:cTn id="59" dur="500"/>
                                        <p:tgtEl>
                                          <p:spTgt spid="19"/>
                                        </p:tgtEl>
                                      </p:cBhvr>
                                    </p:animEffect>
                                  </p:childTnLst>
                                </p:cTn>
                              </p:par>
                            </p:childTnLst>
                          </p:cTn>
                        </p:par>
                      </p:childTnLst>
                    </p:cTn>
                  </p:par>
                  <p:par>
                    <p:cTn id="60" fill="hold">
                      <p:stCondLst>
                        <p:cond delay="indefinite"/>
                      </p:stCondLst>
                      <p:childTnLst>
                        <p:par>
                          <p:cTn id="61" fill="hold">
                            <p:stCondLst>
                              <p:cond delay="0"/>
                            </p:stCondLst>
                            <p:childTnLst>
                              <p:par>
                                <p:cTn id="62" presetID="31" presetClass="entr" presetSubtype="0" fill="hold" grpId="0" nodeType="clickEffect">
                                  <p:stCondLst>
                                    <p:cond delay="0"/>
                                  </p:stCondLst>
                                  <p:childTnLst>
                                    <p:set>
                                      <p:cBhvr>
                                        <p:cTn id="63" dur="1" fill="hold">
                                          <p:stCondLst>
                                            <p:cond delay="0"/>
                                          </p:stCondLst>
                                        </p:cTn>
                                        <p:tgtEl>
                                          <p:spTgt spid="42"/>
                                        </p:tgtEl>
                                        <p:attrNameLst>
                                          <p:attrName>style.visibility</p:attrName>
                                        </p:attrNameLst>
                                      </p:cBhvr>
                                      <p:to>
                                        <p:strVal val="visible"/>
                                      </p:to>
                                    </p:set>
                                    <p:anim calcmode="lin" valueType="num">
                                      <p:cBhvr>
                                        <p:cTn id="64" dur="1000" fill="hold"/>
                                        <p:tgtEl>
                                          <p:spTgt spid="42"/>
                                        </p:tgtEl>
                                        <p:attrNameLst>
                                          <p:attrName>ppt_w</p:attrName>
                                        </p:attrNameLst>
                                      </p:cBhvr>
                                      <p:tavLst>
                                        <p:tav tm="0">
                                          <p:val>
                                            <p:fltVal val="0"/>
                                          </p:val>
                                        </p:tav>
                                        <p:tav tm="100000">
                                          <p:val>
                                            <p:strVal val="#ppt_w"/>
                                          </p:val>
                                        </p:tav>
                                      </p:tavLst>
                                    </p:anim>
                                    <p:anim calcmode="lin" valueType="num">
                                      <p:cBhvr>
                                        <p:cTn id="65" dur="1000" fill="hold"/>
                                        <p:tgtEl>
                                          <p:spTgt spid="42"/>
                                        </p:tgtEl>
                                        <p:attrNameLst>
                                          <p:attrName>ppt_h</p:attrName>
                                        </p:attrNameLst>
                                      </p:cBhvr>
                                      <p:tavLst>
                                        <p:tav tm="0">
                                          <p:val>
                                            <p:fltVal val="0"/>
                                          </p:val>
                                        </p:tav>
                                        <p:tav tm="100000">
                                          <p:val>
                                            <p:strVal val="#ppt_h"/>
                                          </p:val>
                                        </p:tav>
                                      </p:tavLst>
                                    </p:anim>
                                    <p:anim calcmode="lin" valueType="num">
                                      <p:cBhvr>
                                        <p:cTn id="66" dur="1000" fill="hold"/>
                                        <p:tgtEl>
                                          <p:spTgt spid="42"/>
                                        </p:tgtEl>
                                        <p:attrNameLst>
                                          <p:attrName>style.rotation</p:attrName>
                                        </p:attrNameLst>
                                      </p:cBhvr>
                                      <p:tavLst>
                                        <p:tav tm="0">
                                          <p:val>
                                            <p:fltVal val="90"/>
                                          </p:val>
                                        </p:tav>
                                        <p:tav tm="100000">
                                          <p:val>
                                            <p:fltVal val="0"/>
                                          </p:val>
                                        </p:tav>
                                      </p:tavLst>
                                    </p:anim>
                                    <p:animEffect transition="in" filter="fade">
                                      <p:cBhvr>
                                        <p:cTn id="67"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6" grpId="0" animBg="1"/>
      <p:bldP spid="30" grpId="0" animBg="1"/>
      <p:bldP spid="32" grpId="0"/>
      <p:bldP spid="33" grpId="0"/>
      <p:bldP spid="25" grpId="0" animBg="1"/>
      <p:bldP spid="27" grpId="0" animBg="1"/>
      <p:bldP spid="4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413959" y="1769728"/>
            <a:ext cx="467436" cy="3284083"/>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txBox="1">
            <a:spLocks/>
          </p:cNvSpPr>
          <p:nvPr/>
        </p:nvSpPr>
        <p:spPr bwMode="auto">
          <a:xfrm>
            <a:off x="3995936" y="87751"/>
            <a:ext cx="5117888" cy="639761"/>
          </a:xfrm>
          <a:prstGeom prst="rect">
            <a:avLst/>
          </a:prstGeom>
          <a:solidFill>
            <a:srgbClr val="FFFF00"/>
          </a:solid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bg1"/>
                </a:solidFill>
                <a:latin typeface="Calibri" pitchFamily="34" charset="0"/>
              </a:defRPr>
            </a:lvl2pPr>
            <a:lvl3pPr algn="l" rtl="0" fontAlgn="base">
              <a:spcBef>
                <a:spcPct val="0"/>
              </a:spcBef>
              <a:spcAft>
                <a:spcPct val="0"/>
              </a:spcAft>
              <a:defRPr sz="3600">
                <a:solidFill>
                  <a:schemeClr val="bg1"/>
                </a:solidFill>
                <a:latin typeface="Calibri" pitchFamily="34" charset="0"/>
              </a:defRPr>
            </a:lvl3pPr>
            <a:lvl4pPr algn="l" rtl="0" fontAlgn="base">
              <a:spcBef>
                <a:spcPct val="0"/>
              </a:spcBef>
              <a:spcAft>
                <a:spcPct val="0"/>
              </a:spcAft>
              <a:defRPr sz="3600">
                <a:solidFill>
                  <a:schemeClr val="bg1"/>
                </a:solidFill>
                <a:latin typeface="Calibri" pitchFamily="34" charset="0"/>
              </a:defRPr>
            </a:lvl4pPr>
            <a:lvl5pPr algn="l" rtl="0" fontAlgn="base">
              <a:spcBef>
                <a:spcPct val="0"/>
              </a:spcBef>
              <a:spcAft>
                <a:spcPct val="0"/>
              </a:spcAft>
              <a:defRPr sz="3600">
                <a:solidFill>
                  <a:schemeClr val="bg1"/>
                </a:solidFill>
                <a:latin typeface="Calibri" pitchFamily="34" charset="0"/>
              </a:defRPr>
            </a:lvl5pPr>
            <a:lvl6pPr marL="457200" algn="l" rtl="0" fontAlgn="base">
              <a:spcBef>
                <a:spcPct val="0"/>
              </a:spcBef>
              <a:spcAft>
                <a:spcPct val="0"/>
              </a:spcAft>
              <a:defRPr sz="3600">
                <a:solidFill>
                  <a:schemeClr val="bg1"/>
                </a:solidFill>
                <a:latin typeface="Calibri" pitchFamily="34" charset="0"/>
              </a:defRPr>
            </a:lvl6pPr>
            <a:lvl7pPr marL="914400" algn="l" rtl="0" fontAlgn="base">
              <a:spcBef>
                <a:spcPct val="0"/>
              </a:spcBef>
              <a:spcAft>
                <a:spcPct val="0"/>
              </a:spcAft>
              <a:defRPr sz="3600">
                <a:solidFill>
                  <a:schemeClr val="bg1"/>
                </a:solidFill>
                <a:latin typeface="Calibri" pitchFamily="34" charset="0"/>
              </a:defRPr>
            </a:lvl7pPr>
            <a:lvl8pPr marL="1371600" algn="l" rtl="0" fontAlgn="base">
              <a:spcBef>
                <a:spcPct val="0"/>
              </a:spcBef>
              <a:spcAft>
                <a:spcPct val="0"/>
              </a:spcAft>
              <a:defRPr sz="3600">
                <a:solidFill>
                  <a:schemeClr val="bg1"/>
                </a:solidFill>
                <a:latin typeface="Calibri" pitchFamily="34" charset="0"/>
              </a:defRPr>
            </a:lvl8pPr>
            <a:lvl9pPr marL="1828800" algn="l" rtl="0" fontAlgn="base">
              <a:spcBef>
                <a:spcPct val="0"/>
              </a:spcBef>
              <a:spcAft>
                <a:spcPct val="0"/>
              </a:spcAft>
              <a:defRPr sz="3600">
                <a:solidFill>
                  <a:schemeClr val="bg1"/>
                </a:solidFill>
                <a:latin typeface="Calibri" pitchFamily="34" charset="0"/>
              </a:defRPr>
            </a:lvl9pPr>
          </a:lstStyle>
          <a:p>
            <a:pPr algn="ctr" fontAlgn="auto">
              <a:spcAft>
                <a:spcPts val="0"/>
              </a:spcAft>
              <a:defRPr/>
            </a:pPr>
            <a:r>
              <a:rPr lang="en-US" sz="4000" b="1" dirty="0">
                <a:solidFill>
                  <a:schemeClr val="bg1"/>
                </a:solidFill>
              </a:rPr>
              <a:t> </a:t>
            </a:r>
            <a:r>
              <a:rPr lang="en-US" sz="4000" b="1" dirty="0"/>
              <a:t>HOMOGENEITY INDEX</a:t>
            </a:r>
          </a:p>
        </p:txBody>
      </p:sp>
      <p:sp>
        <p:nvSpPr>
          <p:cNvPr id="5" name="Arrow: Down 4"/>
          <p:cNvSpPr/>
          <p:nvPr/>
        </p:nvSpPr>
        <p:spPr>
          <a:xfrm rot="10800000">
            <a:off x="181242" y="1117700"/>
            <a:ext cx="934373" cy="618943"/>
          </a:xfrm>
          <a:prstGeom prst="downArrow">
            <a:avLst/>
          </a:prstGeom>
          <a:solidFill>
            <a:srgbClr val="CD06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Arrow: Down 6"/>
          <p:cNvSpPr/>
          <p:nvPr/>
        </p:nvSpPr>
        <p:spPr>
          <a:xfrm>
            <a:off x="181243" y="5227450"/>
            <a:ext cx="934373" cy="649822"/>
          </a:xfrm>
          <a:prstGeom prst="downArrow">
            <a:avLst/>
          </a:prstGeom>
          <a:solidFill>
            <a:srgbClr val="E31A1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013" y="5832648"/>
            <a:ext cx="1115187" cy="1052736"/>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533" y="200091"/>
            <a:ext cx="1115568" cy="1053096"/>
          </a:xfrm>
          <a:prstGeom prst="rect">
            <a:avLst/>
          </a:prstGeom>
        </p:spPr>
      </p:pic>
      <p:sp>
        <p:nvSpPr>
          <p:cNvPr id="16" name="Title 1"/>
          <p:cNvSpPr txBox="1">
            <a:spLocks/>
          </p:cNvSpPr>
          <p:nvPr/>
        </p:nvSpPr>
        <p:spPr bwMode="auto">
          <a:xfrm>
            <a:off x="3995936" y="663740"/>
            <a:ext cx="4984284" cy="63976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bg1"/>
                </a:solidFill>
                <a:latin typeface="Calibri" pitchFamily="34" charset="0"/>
              </a:defRPr>
            </a:lvl2pPr>
            <a:lvl3pPr algn="l" rtl="0" fontAlgn="base">
              <a:spcBef>
                <a:spcPct val="0"/>
              </a:spcBef>
              <a:spcAft>
                <a:spcPct val="0"/>
              </a:spcAft>
              <a:defRPr sz="3600">
                <a:solidFill>
                  <a:schemeClr val="bg1"/>
                </a:solidFill>
                <a:latin typeface="Calibri" pitchFamily="34" charset="0"/>
              </a:defRPr>
            </a:lvl3pPr>
            <a:lvl4pPr algn="l" rtl="0" fontAlgn="base">
              <a:spcBef>
                <a:spcPct val="0"/>
              </a:spcBef>
              <a:spcAft>
                <a:spcPct val="0"/>
              </a:spcAft>
              <a:defRPr sz="3600">
                <a:solidFill>
                  <a:schemeClr val="bg1"/>
                </a:solidFill>
                <a:latin typeface="Calibri" pitchFamily="34" charset="0"/>
              </a:defRPr>
            </a:lvl4pPr>
            <a:lvl5pPr algn="l" rtl="0" fontAlgn="base">
              <a:spcBef>
                <a:spcPct val="0"/>
              </a:spcBef>
              <a:spcAft>
                <a:spcPct val="0"/>
              </a:spcAft>
              <a:defRPr sz="3600">
                <a:solidFill>
                  <a:schemeClr val="bg1"/>
                </a:solidFill>
                <a:latin typeface="Calibri" pitchFamily="34" charset="0"/>
              </a:defRPr>
            </a:lvl5pPr>
            <a:lvl6pPr marL="457200" algn="l" rtl="0" fontAlgn="base">
              <a:spcBef>
                <a:spcPct val="0"/>
              </a:spcBef>
              <a:spcAft>
                <a:spcPct val="0"/>
              </a:spcAft>
              <a:defRPr sz="3600">
                <a:solidFill>
                  <a:schemeClr val="bg1"/>
                </a:solidFill>
                <a:latin typeface="Calibri" pitchFamily="34" charset="0"/>
              </a:defRPr>
            </a:lvl6pPr>
            <a:lvl7pPr marL="914400" algn="l" rtl="0" fontAlgn="base">
              <a:spcBef>
                <a:spcPct val="0"/>
              </a:spcBef>
              <a:spcAft>
                <a:spcPct val="0"/>
              </a:spcAft>
              <a:defRPr sz="3600">
                <a:solidFill>
                  <a:schemeClr val="bg1"/>
                </a:solidFill>
                <a:latin typeface="Calibri" pitchFamily="34" charset="0"/>
              </a:defRPr>
            </a:lvl7pPr>
            <a:lvl8pPr marL="1371600" algn="l" rtl="0" fontAlgn="base">
              <a:spcBef>
                <a:spcPct val="0"/>
              </a:spcBef>
              <a:spcAft>
                <a:spcPct val="0"/>
              </a:spcAft>
              <a:defRPr sz="3600">
                <a:solidFill>
                  <a:schemeClr val="bg1"/>
                </a:solidFill>
                <a:latin typeface="Calibri" pitchFamily="34" charset="0"/>
              </a:defRPr>
            </a:lvl8pPr>
            <a:lvl9pPr marL="1828800" algn="l" rtl="0" fontAlgn="base">
              <a:spcBef>
                <a:spcPct val="0"/>
              </a:spcBef>
              <a:spcAft>
                <a:spcPct val="0"/>
              </a:spcAft>
              <a:defRPr sz="3600">
                <a:solidFill>
                  <a:schemeClr val="bg1"/>
                </a:solidFill>
                <a:latin typeface="Calibri" pitchFamily="34" charset="0"/>
              </a:defRPr>
            </a:lvl9pPr>
          </a:lstStyle>
          <a:p>
            <a:pPr algn="ctr" fontAlgn="auto">
              <a:spcAft>
                <a:spcPts val="0"/>
              </a:spcAft>
              <a:defRPr/>
            </a:pPr>
            <a:r>
              <a:rPr lang="en-US" b="1" dirty="0">
                <a:solidFill>
                  <a:schemeClr val="tx2"/>
                </a:solidFill>
              </a:rPr>
              <a:t>Generalization Gini Index</a:t>
            </a:r>
            <a:endParaRPr lang="en-US" dirty="0">
              <a:solidFill>
                <a:schemeClr val="tx2"/>
              </a:solidFill>
            </a:endParaRPr>
          </a:p>
        </p:txBody>
      </p:sp>
      <p:graphicFrame>
        <p:nvGraphicFramePr>
          <p:cNvPr id="22" name="Chart 21">
            <a:extLst>
              <a:ext uri="{FF2B5EF4-FFF2-40B4-BE49-F238E27FC236}">
                <a16:creationId xmlns:a16="http://schemas.microsoft.com/office/drawing/2014/main" xmlns="" id="{54C2DF82-8A1B-4661-93CE-C35AB19CCF72}"/>
              </a:ext>
            </a:extLst>
          </p:cNvPr>
          <p:cNvGraphicFramePr>
            <a:graphicFrameLocks/>
          </p:cNvGraphicFramePr>
          <p:nvPr>
            <p:extLst>
              <p:ext uri="{D42A27DB-BD31-4B8C-83A1-F6EECF244321}">
                <p14:modId xmlns:p14="http://schemas.microsoft.com/office/powerpoint/2010/main" val="1667440687"/>
              </p:ext>
            </p:extLst>
          </p:nvPr>
        </p:nvGraphicFramePr>
        <p:xfrm>
          <a:off x="1098825" y="110310"/>
          <a:ext cx="2852305" cy="162633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4" name="Chart 23">
            <a:extLst>
              <a:ext uri="{FF2B5EF4-FFF2-40B4-BE49-F238E27FC236}">
                <a16:creationId xmlns:a16="http://schemas.microsoft.com/office/drawing/2014/main" xmlns="" id="{07F973D9-57F1-4B06-8DE9-CBCFA13AB501}"/>
              </a:ext>
            </a:extLst>
          </p:cNvPr>
          <p:cNvGraphicFramePr>
            <a:graphicFrameLocks/>
          </p:cNvGraphicFramePr>
          <p:nvPr>
            <p:extLst>
              <p:ext uri="{D42A27DB-BD31-4B8C-83A1-F6EECF244321}">
                <p14:modId xmlns:p14="http://schemas.microsoft.com/office/powerpoint/2010/main" val="4287442335"/>
              </p:ext>
            </p:extLst>
          </p:nvPr>
        </p:nvGraphicFramePr>
        <p:xfrm>
          <a:off x="1127788" y="5196751"/>
          <a:ext cx="2868148" cy="162633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5" name="Chart 24">
            <a:extLst>
              <a:ext uri="{FF2B5EF4-FFF2-40B4-BE49-F238E27FC236}">
                <a16:creationId xmlns:a16="http://schemas.microsoft.com/office/drawing/2014/main" xmlns="" id="{F43B92EC-8024-4F1E-94EE-6C7BDB9DB874}"/>
              </a:ext>
            </a:extLst>
          </p:cNvPr>
          <p:cNvGraphicFramePr>
            <a:graphicFrameLocks/>
          </p:cNvGraphicFramePr>
          <p:nvPr>
            <p:extLst>
              <p:ext uri="{D42A27DB-BD31-4B8C-83A1-F6EECF244321}">
                <p14:modId xmlns:p14="http://schemas.microsoft.com/office/powerpoint/2010/main" val="1157420981"/>
              </p:ext>
            </p:extLst>
          </p:nvPr>
        </p:nvGraphicFramePr>
        <p:xfrm>
          <a:off x="948635" y="1802930"/>
          <a:ext cx="2868148" cy="1624783"/>
        </p:xfrm>
        <a:graphic>
          <a:graphicData uri="http://schemas.openxmlformats.org/drawingml/2006/chart">
            <c:chart xmlns:c="http://schemas.openxmlformats.org/drawingml/2006/chart" xmlns:r="http://schemas.openxmlformats.org/officeDocument/2006/relationships" r:id="rId7"/>
          </a:graphicData>
        </a:graphic>
      </p:graphicFrame>
      <p:sp>
        <p:nvSpPr>
          <p:cNvPr id="28" name="TextBox 27"/>
          <p:cNvSpPr txBox="1"/>
          <p:nvPr/>
        </p:nvSpPr>
        <p:spPr>
          <a:xfrm>
            <a:off x="1428577" y="1885106"/>
            <a:ext cx="1685077" cy="646331"/>
          </a:xfrm>
          <a:prstGeom prst="rect">
            <a:avLst/>
          </a:prstGeom>
          <a:solidFill>
            <a:schemeClr val="bg1"/>
          </a:solidFill>
          <a:ln w="25400">
            <a:solidFill>
              <a:srgbClr val="0070C0"/>
            </a:solidFill>
          </a:ln>
        </p:spPr>
        <p:txBody>
          <a:bodyPr wrap="none" rtlCol="0">
            <a:spAutoFit/>
          </a:bodyPr>
          <a:lstStyle/>
          <a:p>
            <a:r>
              <a:rPr lang="en-US" sz="3600" b="1" dirty="0">
                <a:solidFill>
                  <a:srgbClr val="558ED5"/>
                </a:solidFill>
              </a:rPr>
              <a:t>89.64 %</a:t>
            </a:r>
          </a:p>
        </p:txBody>
      </p:sp>
      <p:sp>
        <p:nvSpPr>
          <p:cNvPr id="29" name="TextBox 28"/>
          <p:cNvSpPr txBox="1"/>
          <p:nvPr/>
        </p:nvSpPr>
        <p:spPr>
          <a:xfrm>
            <a:off x="1516200" y="269157"/>
            <a:ext cx="1327608" cy="646331"/>
          </a:xfrm>
          <a:prstGeom prst="rect">
            <a:avLst/>
          </a:prstGeom>
          <a:noFill/>
        </p:spPr>
        <p:txBody>
          <a:bodyPr wrap="none" rtlCol="0">
            <a:spAutoFit/>
          </a:bodyPr>
          <a:lstStyle/>
          <a:p>
            <a:r>
              <a:rPr lang="en-US" sz="3600" b="1" dirty="0">
                <a:solidFill>
                  <a:srgbClr val="CD06DC"/>
                </a:solidFill>
              </a:rPr>
              <a:t>100 %</a:t>
            </a:r>
          </a:p>
        </p:txBody>
      </p:sp>
      <p:graphicFrame>
        <p:nvGraphicFramePr>
          <p:cNvPr id="32" name="Chart 31">
            <a:extLst>
              <a:ext uri="{FF2B5EF4-FFF2-40B4-BE49-F238E27FC236}">
                <a16:creationId xmlns:a16="http://schemas.microsoft.com/office/drawing/2014/main" xmlns="" id="{B06B2261-7A80-4DFA-8636-6769A945A93C}"/>
              </a:ext>
            </a:extLst>
          </p:cNvPr>
          <p:cNvGraphicFramePr>
            <a:graphicFrameLocks/>
          </p:cNvGraphicFramePr>
          <p:nvPr>
            <p:extLst>
              <p:ext uri="{D42A27DB-BD31-4B8C-83A1-F6EECF244321}">
                <p14:modId xmlns:p14="http://schemas.microsoft.com/office/powerpoint/2010/main" val="2446250175"/>
              </p:ext>
            </p:extLst>
          </p:nvPr>
        </p:nvGraphicFramePr>
        <p:xfrm>
          <a:off x="948635" y="3501018"/>
          <a:ext cx="2863876" cy="1654424"/>
        </p:xfrm>
        <a:graphic>
          <a:graphicData uri="http://schemas.openxmlformats.org/drawingml/2006/chart">
            <c:chart xmlns:c="http://schemas.openxmlformats.org/drawingml/2006/chart" xmlns:r="http://schemas.openxmlformats.org/officeDocument/2006/relationships" r:id="rId8"/>
          </a:graphicData>
        </a:graphic>
      </p:graphicFrame>
      <p:sp>
        <p:nvSpPr>
          <p:cNvPr id="33" name="Rectangle 32"/>
          <p:cNvSpPr/>
          <p:nvPr/>
        </p:nvSpPr>
        <p:spPr>
          <a:xfrm>
            <a:off x="415798" y="1769728"/>
            <a:ext cx="445443" cy="646331"/>
          </a:xfrm>
          <a:prstGeom prst="rect">
            <a:avLst/>
          </a:prstGeom>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415124" y="3209904"/>
            <a:ext cx="472543" cy="620739"/>
          </a:xfrm>
          <a:prstGeom prst="rect">
            <a:avLst/>
          </a:prstGeom>
          <a:solidFill>
            <a:schemeClr val="accent6">
              <a:lumMod val="75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1400775" y="3520274"/>
            <a:ext cx="1685077" cy="646331"/>
          </a:xfrm>
          <a:prstGeom prst="rect">
            <a:avLst/>
          </a:prstGeom>
          <a:solidFill>
            <a:schemeClr val="bg1"/>
          </a:solidFill>
          <a:ln w="25400">
            <a:solidFill>
              <a:schemeClr val="accent6">
                <a:lumMod val="75000"/>
              </a:schemeClr>
            </a:solidFill>
          </a:ln>
        </p:spPr>
        <p:txBody>
          <a:bodyPr wrap="none" rtlCol="0">
            <a:spAutoFit/>
          </a:bodyPr>
          <a:lstStyle/>
          <a:p>
            <a:r>
              <a:rPr lang="en-US" sz="3600" b="1" dirty="0">
                <a:solidFill>
                  <a:schemeClr val="accent6">
                    <a:lumMod val="75000"/>
                  </a:schemeClr>
                </a:solidFill>
              </a:rPr>
              <a:t>63.62 %</a:t>
            </a:r>
          </a:p>
        </p:txBody>
      </p:sp>
      <p:sp>
        <p:nvSpPr>
          <p:cNvPr id="40" name="TextBox 39"/>
          <p:cNvSpPr txBox="1"/>
          <p:nvPr/>
        </p:nvSpPr>
        <p:spPr>
          <a:xfrm>
            <a:off x="3919031" y="1718115"/>
            <a:ext cx="1685077" cy="646331"/>
          </a:xfrm>
          <a:prstGeom prst="rect">
            <a:avLst/>
          </a:prstGeom>
          <a:solidFill>
            <a:schemeClr val="accent1"/>
          </a:solidFill>
          <a:ln w="12700">
            <a:solidFill>
              <a:schemeClr val="tx1"/>
            </a:solidFill>
          </a:ln>
        </p:spPr>
        <p:txBody>
          <a:bodyPr wrap="none" rtlCol="0">
            <a:spAutoFit/>
          </a:bodyPr>
          <a:lstStyle/>
          <a:p>
            <a:r>
              <a:rPr lang="en-US" sz="3600" dirty="0">
                <a:solidFill>
                  <a:schemeClr val="bg1"/>
                </a:solidFill>
              </a:rPr>
              <a:t>88.89 %</a:t>
            </a:r>
          </a:p>
        </p:txBody>
      </p:sp>
      <p:sp>
        <p:nvSpPr>
          <p:cNvPr id="6" name="TextBox 5"/>
          <p:cNvSpPr txBox="1"/>
          <p:nvPr/>
        </p:nvSpPr>
        <p:spPr>
          <a:xfrm>
            <a:off x="3962920" y="1299735"/>
            <a:ext cx="1612942" cy="461665"/>
          </a:xfrm>
          <a:prstGeom prst="rect">
            <a:avLst/>
          </a:prstGeom>
          <a:noFill/>
        </p:spPr>
        <p:txBody>
          <a:bodyPr wrap="none" rtlCol="0">
            <a:spAutoFit/>
          </a:bodyPr>
          <a:lstStyle/>
          <a:p>
            <a:r>
              <a:rPr lang="en-US" sz="2400" b="1" dirty="0"/>
              <a:t>GINI INDEX</a:t>
            </a:r>
          </a:p>
        </p:txBody>
      </p:sp>
      <p:sp>
        <p:nvSpPr>
          <p:cNvPr id="8" name="Rectangle: Rounded Corners 7"/>
          <p:cNvSpPr/>
          <p:nvPr/>
        </p:nvSpPr>
        <p:spPr>
          <a:xfrm>
            <a:off x="5601495" y="1395124"/>
            <a:ext cx="3495511" cy="5303094"/>
          </a:xfrm>
          <a:prstGeom prst="roundRect">
            <a:avLst/>
          </a:prstGeom>
          <a:solidFill>
            <a:srgbClr val="FFFF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1"/>
          <p:cNvSpPr txBox="1">
            <a:spLocks/>
          </p:cNvSpPr>
          <p:nvPr/>
        </p:nvSpPr>
        <p:spPr bwMode="auto">
          <a:xfrm>
            <a:off x="5552416" y="1603323"/>
            <a:ext cx="3528392" cy="63976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bg1"/>
                </a:solidFill>
                <a:latin typeface="Calibri" pitchFamily="34" charset="0"/>
              </a:defRPr>
            </a:lvl2pPr>
            <a:lvl3pPr algn="l" rtl="0" fontAlgn="base">
              <a:spcBef>
                <a:spcPct val="0"/>
              </a:spcBef>
              <a:spcAft>
                <a:spcPct val="0"/>
              </a:spcAft>
              <a:defRPr sz="3600">
                <a:solidFill>
                  <a:schemeClr val="bg1"/>
                </a:solidFill>
                <a:latin typeface="Calibri" pitchFamily="34" charset="0"/>
              </a:defRPr>
            </a:lvl3pPr>
            <a:lvl4pPr algn="l" rtl="0" fontAlgn="base">
              <a:spcBef>
                <a:spcPct val="0"/>
              </a:spcBef>
              <a:spcAft>
                <a:spcPct val="0"/>
              </a:spcAft>
              <a:defRPr sz="3600">
                <a:solidFill>
                  <a:schemeClr val="bg1"/>
                </a:solidFill>
                <a:latin typeface="Calibri" pitchFamily="34" charset="0"/>
              </a:defRPr>
            </a:lvl4pPr>
            <a:lvl5pPr algn="l" rtl="0" fontAlgn="base">
              <a:spcBef>
                <a:spcPct val="0"/>
              </a:spcBef>
              <a:spcAft>
                <a:spcPct val="0"/>
              </a:spcAft>
              <a:defRPr sz="3600">
                <a:solidFill>
                  <a:schemeClr val="bg1"/>
                </a:solidFill>
                <a:latin typeface="Calibri" pitchFamily="34" charset="0"/>
              </a:defRPr>
            </a:lvl5pPr>
            <a:lvl6pPr marL="457200" algn="l" rtl="0" fontAlgn="base">
              <a:spcBef>
                <a:spcPct val="0"/>
              </a:spcBef>
              <a:spcAft>
                <a:spcPct val="0"/>
              </a:spcAft>
              <a:defRPr sz="3600">
                <a:solidFill>
                  <a:schemeClr val="bg1"/>
                </a:solidFill>
                <a:latin typeface="Calibri" pitchFamily="34" charset="0"/>
              </a:defRPr>
            </a:lvl6pPr>
            <a:lvl7pPr marL="914400" algn="l" rtl="0" fontAlgn="base">
              <a:spcBef>
                <a:spcPct val="0"/>
              </a:spcBef>
              <a:spcAft>
                <a:spcPct val="0"/>
              </a:spcAft>
              <a:defRPr sz="3600">
                <a:solidFill>
                  <a:schemeClr val="bg1"/>
                </a:solidFill>
                <a:latin typeface="Calibri" pitchFamily="34" charset="0"/>
              </a:defRPr>
            </a:lvl7pPr>
            <a:lvl8pPr marL="1371600" algn="l" rtl="0" fontAlgn="base">
              <a:spcBef>
                <a:spcPct val="0"/>
              </a:spcBef>
              <a:spcAft>
                <a:spcPct val="0"/>
              </a:spcAft>
              <a:defRPr sz="3600">
                <a:solidFill>
                  <a:schemeClr val="bg1"/>
                </a:solidFill>
                <a:latin typeface="Calibri" pitchFamily="34" charset="0"/>
              </a:defRPr>
            </a:lvl8pPr>
            <a:lvl9pPr marL="1828800" algn="l" rtl="0" fontAlgn="base">
              <a:spcBef>
                <a:spcPct val="0"/>
              </a:spcBef>
              <a:spcAft>
                <a:spcPct val="0"/>
              </a:spcAft>
              <a:defRPr sz="3600">
                <a:solidFill>
                  <a:schemeClr val="bg1"/>
                </a:solidFill>
                <a:latin typeface="Calibri" pitchFamily="34" charset="0"/>
              </a:defRPr>
            </a:lvl9pPr>
          </a:lstStyle>
          <a:p>
            <a:pPr fontAlgn="auto">
              <a:spcAft>
                <a:spcPts val="0"/>
              </a:spcAft>
              <a:defRPr/>
            </a:pPr>
            <a:endParaRPr lang="en-US" sz="2800" dirty="0">
              <a:solidFill>
                <a:schemeClr val="bg1"/>
              </a:solidFill>
            </a:endParaRPr>
          </a:p>
          <a:p>
            <a:pPr marL="571500" indent="-571500" fontAlgn="auto">
              <a:spcAft>
                <a:spcPts val="0"/>
              </a:spcAft>
              <a:buFont typeface="Wingdings" panose="05000000000000000000" pitchFamily="2" charset="2"/>
              <a:buChar char="ü"/>
              <a:defRPr/>
            </a:pPr>
            <a:r>
              <a:rPr lang="en-US" sz="3200" b="1" dirty="0">
                <a:effectLst>
                  <a:outerShdw blurRad="38100" dist="38100" dir="2700000" algn="tl">
                    <a:srgbClr val="000000">
                      <a:alpha val="43137"/>
                    </a:srgbClr>
                  </a:outerShdw>
                </a:effectLst>
              </a:rPr>
              <a:t>Ordinal variable Dependent</a:t>
            </a:r>
          </a:p>
        </p:txBody>
      </p:sp>
      <p:sp>
        <p:nvSpPr>
          <p:cNvPr id="36" name="Title 1"/>
          <p:cNvSpPr txBox="1">
            <a:spLocks/>
          </p:cNvSpPr>
          <p:nvPr/>
        </p:nvSpPr>
        <p:spPr bwMode="auto">
          <a:xfrm>
            <a:off x="5604108" y="2888022"/>
            <a:ext cx="4203667" cy="63976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bg1"/>
                </a:solidFill>
                <a:latin typeface="Calibri" pitchFamily="34" charset="0"/>
              </a:defRPr>
            </a:lvl2pPr>
            <a:lvl3pPr algn="l" rtl="0" fontAlgn="base">
              <a:spcBef>
                <a:spcPct val="0"/>
              </a:spcBef>
              <a:spcAft>
                <a:spcPct val="0"/>
              </a:spcAft>
              <a:defRPr sz="3600">
                <a:solidFill>
                  <a:schemeClr val="bg1"/>
                </a:solidFill>
                <a:latin typeface="Calibri" pitchFamily="34" charset="0"/>
              </a:defRPr>
            </a:lvl3pPr>
            <a:lvl4pPr algn="l" rtl="0" fontAlgn="base">
              <a:spcBef>
                <a:spcPct val="0"/>
              </a:spcBef>
              <a:spcAft>
                <a:spcPct val="0"/>
              </a:spcAft>
              <a:defRPr sz="3600">
                <a:solidFill>
                  <a:schemeClr val="bg1"/>
                </a:solidFill>
                <a:latin typeface="Calibri" pitchFamily="34" charset="0"/>
              </a:defRPr>
            </a:lvl4pPr>
            <a:lvl5pPr algn="l" rtl="0" fontAlgn="base">
              <a:spcBef>
                <a:spcPct val="0"/>
              </a:spcBef>
              <a:spcAft>
                <a:spcPct val="0"/>
              </a:spcAft>
              <a:defRPr sz="3600">
                <a:solidFill>
                  <a:schemeClr val="bg1"/>
                </a:solidFill>
                <a:latin typeface="Calibri" pitchFamily="34" charset="0"/>
              </a:defRPr>
            </a:lvl5pPr>
            <a:lvl6pPr marL="457200" algn="l" rtl="0" fontAlgn="base">
              <a:spcBef>
                <a:spcPct val="0"/>
              </a:spcBef>
              <a:spcAft>
                <a:spcPct val="0"/>
              </a:spcAft>
              <a:defRPr sz="3600">
                <a:solidFill>
                  <a:schemeClr val="bg1"/>
                </a:solidFill>
                <a:latin typeface="Calibri" pitchFamily="34" charset="0"/>
              </a:defRPr>
            </a:lvl6pPr>
            <a:lvl7pPr marL="914400" algn="l" rtl="0" fontAlgn="base">
              <a:spcBef>
                <a:spcPct val="0"/>
              </a:spcBef>
              <a:spcAft>
                <a:spcPct val="0"/>
              </a:spcAft>
              <a:defRPr sz="3600">
                <a:solidFill>
                  <a:schemeClr val="bg1"/>
                </a:solidFill>
                <a:latin typeface="Calibri" pitchFamily="34" charset="0"/>
              </a:defRPr>
            </a:lvl7pPr>
            <a:lvl8pPr marL="1371600" algn="l" rtl="0" fontAlgn="base">
              <a:spcBef>
                <a:spcPct val="0"/>
              </a:spcBef>
              <a:spcAft>
                <a:spcPct val="0"/>
              </a:spcAft>
              <a:defRPr sz="3600">
                <a:solidFill>
                  <a:schemeClr val="bg1"/>
                </a:solidFill>
                <a:latin typeface="Calibri" pitchFamily="34" charset="0"/>
              </a:defRPr>
            </a:lvl8pPr>
            <a:lvl9pPr marL="1828800" algn="l" rtl="0" fontAlgn="base">
              <a:spcBef>
                <a:spcPct val="0"/>
              </a:spcBef>
              <a:spcAft>
                <a:spcPct val="0"/>
              </a:spcAft>
              <a:defRPr sz="3600">
                <a:solidFill>
                  <a:schemeClr val="bg1"/>
                </a:solidFill>
                <a:latin typeface="Calibri" pitchFamily="34" charset="0"/>
              </a:defRPr>
            </a:lvl9pPr>
          </a:lstStyle>
          <a:p>
            <a:pPr fontAlgn="auto">
              <a:spcAft>
                <a:spcPts val="0"/>
              </a:spcAft>
              <a:defRPr/>
            </a:pPr>
            <a:endParaRPr lang="en-US" sz="2800" dirty="0">
              <a:solidFill>
                <a:schemeClr val="bg1"/>
              </a:solidFill>
            </a:endParaRPr>
          </a:p>
          <a:p>
            <a:pPr marL="571500" indent="-571500" fontAlgn="auto">
              <a:spcAft>
                <a:spcPts val="0"/>
              </a:spcAft>
              <a:buFont typeface="Wingdings" panose="05000000000000000000" pitchFamily="2" charset="2"/>
              <a:buChar char="ü"/>
              <a:defRPr/>
            </a:pPr>
            <a:r>
              <a:rPr lang="en-US" sz="3200" b="1" dirty="0">
                <a:effectLst>
                  <a:outerShdw blurRad="38100" dist="38100" dir="2700000" algn="tl">
                    <a:srgbClr val="000000">
                      <a:alpha val="43137"/>
                    </a:srgbClr>
                  </a:outerShdw>
                </a:effectLst>
              </a:rPr>
              <a:t>Outline larger classes of distribution</a:t>
            </a:r>
          </a:p>
        </p:txBody>
      </p:sp>
      <p:sp>
        <p:nvSpPr>
          <p:cNvPr id="37" name="Title 1"/>
          <p:cNvSpPr txBox="1">
            <a:spLocks/>
          </p:cNvSpPr>
          <p:nvPr/>
        </p:nvSpPr>
        <p:spPr bwMode="auto">
          <a:xfrm>
            <a:off x="5604108" y="4294352"/>
            <a:ext cx="3647363" cy="63976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bg1"/>
                </a:solidFill>
                <a:latin typeface="Calibri" pitchFamily="34" charset="0"/>
              </a:defRPr>
            </a:lvl2pPr>
            <a:lvl3pPr algn="l" rtl="0" fontAlgn="base">
              <a:spcBef>
                <a:spcPct val="0"/>
              </a:spcBef>
              <a:spcAft>
                <a:spcPct val="0"/>
              </a:spcAft>
              <a:defRPr sz="3600">
                <a:solidFill>
                  <a:schemeClr val="bg1"/>
                </a:solidFill>
                <a:latin typeface="Calibri" pitchFamily="34" charset="0"/>
              </a:defRPr>
            </a:lvl3pPr>
            <a:lvl4pPr algn="l" rtl="0" fontAlgn="base">
              <a:spcBef>
                <a:spcPct val="0"/>
              </a:spcBef>
              <a:spcAft>
                <a:spcPct val="0"/>
              </a:spcAft>
              <a:defRPr sz="3600">
                <a:solidFill>
                  <a:schemeClr val="bg1"/>
                </a:solidFill>
                <a:latin typeface="Calibri" pitchFamily="34" charset="0"/>
              </a:defRPr>
            </a:lvl4pPr>
            <a:lvl5pPr algn="l" rtl="0" fontAlgn="base">
              <a:spcBef>
                <a:spcPct val="0"/>
              </a:spcBef>
              <a:spcAft>
                <a:spcPct val="0"/>
              </a:spcAft>
              <a:defRPr sz="3600">
                <a:solidFill>
                  <a:schemeClr val="bg1"/>
                </a:solidFill>
                <a:latin typeface="Calibri" pitchFamily="34" charset="0"/>
              </a:defRPr>
            </a:lvl5pPr>
            <a:lvl6pPr marL="457200" algn="l" rtl="0" fontAlgn="base">
              <a:spcBef>
                <a:spcPct val="0"/>
              </a:spcBef>
              <a:spcAft>
                <a:spcPct val="0"/>
              </a:spcAft>
              <a:defRPr sz="3600">
                <a:solidFill>
                  <a:schemeClr val="bg1"/>
                </a:solidFill>
                <a:latin typeface="Calibri" pitchFamily="34" charset="0"/>
              </a:defRPr>
            </a:lvl6pPr>
            <a:lvl7pPr marL="914400" algn="l" rtl="0" fontAlgn="base">
              <a:spcBef>
                <a:spcPct val="0"/>
              </a:spcBef>
              <a:spcAft>
                <a:spcPct val="0"/>
              </a:spcAft>
              <a:defRPr sz="3600">
                <a:solidFill>
                  <a:schemeClr val="bg1"/>
                </a:solidFill>
                <a:latin typeface="Calibri" pitchFamily="34" charset="0"/>
              </a:defRPr>
            </a:lvl7pPr>
            <a:lvl8pPr marL="1371600" algn="l" rtl="0" fontAlgn="base">
              <a:spcBef>
                <a:spcPct val="0"/>
              </a:spcBef>
              <a:spcAft>
                <a:spcPct val="0"/>
              </a:spcAft>
              <a:defRPr sz="3600">
                <a:solidFill>
                  <a:schemeClr val="bg1"/>
                </a:solidFill>
                <a:latin typeface="Calibri" pitchFamily="34" charset="0"/>
              </a:defRPr>
            </a:lvl8pPr>
            <a:lvl9pPr marL="1828800" algn="l" rtl="0" fontAlgn="base">
              <a:spcBef>
                <a:spcPct val="0"/>
              </a:spcBef>
              <a:spcAft>
                <a:spcPct val="0"/>
              </a:spcAft>
              <a:defRPr sz="3600">
                <a:solidFill>
                  <a:schemeClr val="bg1"/>
                </a:solidFill>
                <a:latin typeface="Calibri" pitchFamily="34" charset="0"/>
              </a:defRPr>
            </a:lvl9pPr>
          </a:lstStyle>
          <a:p>
            <a:pPr fontAlgn="auto">
              <a:spcAft>
                <a:spcPts val="0"/>
              </a:spcAft>
              <a:defRPr/>
            </a:pPr>
            <a:endParaRPr lang="en-US" sz="2800" dirty="0">
              <a:solidFill>
                <a:schemeClr val="bg1"/>
              </a:solidFill>
            </a:endParaRPr>
          </a:p>
          <a:p>
            <a:pPr marL="571500" indent="-571500" fontAlgn="auto">
              <a:spcAft>
                <a:spcPts val="0"/>
              </a:spcAft>
              <a:buFont typeface="Wingdings" panose="05000000000000000000" pitchFamily="2" charset="2"/>
              <a:buChar char="ü"/>
              <a:defRPr/>
            </a:pPr>
            <a:r>
              <a:rPr lang="en-US" sz="3200" b="1" dirty="0">
                <a:effectLst>
                  <a:outerShdw blurRad="38100" dist="38100" dir="2700000" algn="tl">
                    <a:srgbClr val="000000">
                      <a:alpha val="43137"/>
                    </a:srgbClr>
                  </a:outerShdw>
                </a:effectLst>
              </a:rPr>
              <a:t>Extended to more variables</a:t>
            </a:r>
          </a:p>
        </p:txBody>
      </p:sp>
      <p:sp>
        <p:nvSpPr>
          <p:cNvPr id="44" name="Title 1"/>
          <p:cNvSpPr txBox="1">
            <a:spLocks/>
          </p:cNvSpPr>
          <p:nvPr/>
        </p:nvSpPr>
        <p:spPr bwMode="auto">
          <a:xfrm>
            <a:off x="5604108" y="5084921"/>
            <a:ext cx="3528393" cy="63976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bg1"/>
                </a:solidFill>
                <a:latin typeface="Calibri" pitchFamily="34" charset="0"/>
              </a:defRPr>
            </a:lvl2pPr>
            <a:lvl3pPr algn="l" rtl="0" fontAlgn="base">
              <a:spcBef>
                <a:spcPct val="0"/>
              </a:spcBef>
              <a:spcAft>
                <a:spcPct val="0"/>
              </a:spcAft>
              <a:defRPr sz="3600">
                <a:solidFill>
                  <a:schemeClr val="bg1"/>
                </a:solidFill>
                <a:latin typeface="Calibri" pitchFamily="34" charset="0"/>
              </a:defRPr>
            </a:lvl3pPr>
            <a:lvl4pPr algn="l" rtl="0" fontAlgn="base">
              <a:spcBef>
                <a:spcPct val="0"/>
              </a:spcBef>
              <a:spcAft>
                <a:spcPct val="0"/>
              </a:spcAft>
              <a:defRPr sz="3600">
                <a:solidFill>
                  <a:schemeClr val="bg1"/>
                </a:solidFill>
                <a:latin typeface="Calibri" pitchFamily="34" charset="0"/>
              </a:defRPr>
            </a:lvl4pPr>
            <a:lvl5pPr algn="l" rtl="0" fontAlgn="base">
              <a:spcBef>
                <a:spcPct val="0"/>
              </a:spcBef>
              <a:spcAft>
                <a:spcPct val="0"/>
              </a:spcAft>
              <a:defRPr sz="3600">
                <a:solidFill>
                  <a:schemeClr val="bg1"/>
                </a:solidFill>
                <a:latin typeface="Calibri" pitchFamily="34" charset="0"/>
              </a:defRPr>
            </a:lvl5pPr>
            <a:lvl6pPr marL="457200" algn="l" rtl="0" fontAlgn="base">
              <a:spcBef>
                <a:spcPct val="0"/>
              </a:spcBef>
              <a:spcAft>
                <a:spcPct val="0"/>
              </a:spcAft>
              <a:defRPr sz="3600">
                <a:solidFill>
                  <a:schemeClr val="bg1"/>
                </a:solidFill>
                <a:latin typeface="Calibri" pitchFamily="34" charset="0"/>
              </a:defRPr>
            </a:lvl6pPr>
            <a:lvl7pPr marL="914400" algn="l" rtl="0" fontAlgn="base">
              <a:spcBef>
                <a:spcPct val="0"/>
              </a:spcBef>
              <a:spcAft>
                <a:spcPct val="0"/>
              </a:spcAft>
              <a:defRPr sz="3600">
                <a:solidFill>
                  <a:schemeClr val="bg1"/>
                </a:solidFill>
                <a:latin typeface="Calibri" pitchFamily="34" charset="0"/>
              </a:defRPr>
            </a:lvl7pPr>
            <a:lvl8pPr marL="1371600" algn="l" rtl="0" fontAlgn="base">
              <a:spcBef>
                <a:spcPct val="0"/>
              </a:spcBef>
              <a:spcAft>
                <a:spcPct val="0"/>
              </a:spcAft>
              <a:defRPr sz="3600">
                <a:solidFill>
                  <a:schemeClr val="bg1"/>
                </a:solidFill>
                <a:latin typeface="Calibri" pitchFamily="34" charset="0"/>
              </a:defRPr>
            </a:lvl8pPr>
            <a:lvl9pPr marL="1828800" algn="l" rtl="0" fontAlgn="base">
              <a:spcBef>
                <a:spcPct val="0"/>
              </a:spcBef>
              <a:spcAft>
                <a:spcPct val="0"/>
              </a:spcAft>
              <a:defRPr sz="3600">
                <a:solidFill>
                  <a:schemeClr val="bg1"/>
                </a:solidFill>
                <a:latin typeface="Calibri" pitchFamily="34" charset="0"/>
              </a:defRPr>
            </a:lvl9pPr>
          </a:lstStyle>
          <a:p>
            <a:pPr fontAlgn="auto">
              <a:spcAft>
                <a:spcPts val="0"/>
              </a:spcAft>
              <a:defRPr/>
            </a:pPr>
            <a:endParaRPr lang="en-US" sz="3200" b="1" dirty="0">
              <a:solidFill>
                <a:schemeClr val="bg1"/>
              </a:solidFill>
              <a:effectLst>
                <a:outerShdw blurRad="38100" dist="38100" dir="2700000" algn="tl">
                  <a:srgbClr val="000000">
                    <a:alpha val="43137"/>
                  </a:srgbClr>
                </a:outerShdw>
              </a:effectLst>
            </a:endParaRPr>
          </a:p>
          <a:p>
            <a:pPr marL="571500" indent="-571500" fontAlgn="auto">
              <a:spcAft>
                <a:spcPts val="0"/>
              </a:spcAft>
              <a:buFont typeface="Wingdings" panose="05000000000000000000" pitchFamily="2" charset="2"/>
              <a:buChar char="ü"/>
              <a:defRPr/>
            </a:pPr>
            <a:r>
              <a:rPr lang="en-US" sz="3200" b="1" dirty="0">
                <a:effectLst>
                  <a:outerShdw blurRad="38100" dist="38100" dir="2700000" algn="tl">
                    <a:srgbClr val="000000">
                      <a:alpha val="43137"/>
                    </a:srgbClr>
                  </a:outerShdw>
                </a:effectLst>
              </a:rPr>
              <a:t>Decomposable</a:t>
            </a:r>
          </a:p>
        </p:txBody>
      </p:sp>
      <p:sp>
        <p:nvSpPr>
          <p:cNvPr id="45" name="Title 1"/>
          <p:cNvSpPr txBox="1">
            <a:spLocks/>
          </p:cNvSpPr>
          <p:nvPr/>
        </p:nvSpPr>
        <p:spPr bwMode="auto">
          <a:xfrm>
            <a:off x="5639467" y="5820114"/>
            <a:ext cx="1260649" cy="63976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bg1"/>
                </a:solidFill>
                <a:latin typeface="Calibri" pitchFamily="34" charset="0"/>
              </a:defRPr>
            </a:lvl2pPr>
            <a:lvl3pPr algn="l" rtl="0" fontAlgn="base">
              <a:spcBef>
                <a:spcPct val="0"/>
              </a:spcBef>
              <a:spcAft>
                <a:spcPct val="0"/>
              </a:spcAft>
              <a:defRPr sz="3600">
                <a:solidFill>
                  <a:schemeClr val="bg1"/>
                </a:solidFill>
                <a:latin typeface="Calibri" pitchFamily="34" charset="0"/>
              </a:defRPr>
            </a:lvl3pPr>
            <a:lvl4pPr algn="l" rtl="0" fontAlgn="base">
              <a:spcBef>
                <a:spcPct val="0"/>
              </a:spcBef>
              <a:spcAft>
                <a:spcPct val="0"/>
              </a:spcAft>
              <a:defRPr sz="3600">
                <a:solidFill>
                  <a:schemeClr val="bg1"/>
                </a:solidFill>
                <a:latin typeface="Calibri" pitchFamily="34" charset="0"/>
              </a:defRPr>
            </a:lvl4pPr>
            <a:lvl5pPr algn="l" rtl="0" fontAlgn="base">
              <a:spcBef>
                <a:spcPct val="0"/>
              </a:spcBef>
              <a:spcAft>
                <a:spcPct val="0"/>
              </a:spcAft>
              <a:defRPr sz="3600">
                <a:solidFill>
                  <a:schemeClr val="bg1"/>
                </a:solidFill>
                <a:latin typeface="Calibri" pitchFamily="34" charset="0"/>
              </a:defRPr>
            </a:lvl5pPr>
            <a:lvl6pPr marL="457200" algn="l" rtl="0" fontAlgn="base">
              <a:spcBef>
                <a:spcPct val="0"/>
              </a:spcBef>
              <a:spcAft>
                <a:spcPct val="0"/>
              </a:spcAft>
              <a:defRPr sz="3600">
                <a:solidFill>
                  <a:schemeClr val="bg1"/>
                </a:solidFill>
                <a:latin typeface="Calibri" pitchFamily="34" charset="0"/>
              </a:defRPr>
            </a:lvl6pPr>
            <a:lvl7pPr marL="914400" algn="l" rtl="0" fontAlgn="base">
              <a:spcBef>
                <a:spcPct val="0"/>
              </a:spcBef>
              <a:spcAft>
                <a:spcPct val="0"/>
              </a:spcAft>
              <a:defRPr sz="3600">
                <a:solidFill>
                  <a:schemeClr val="bg1"/>
                </a:solidFill>
                <a:latin typeface="Calibri" pitchFamily="34" charset="0"/>
              </a:defRPr>
            </a:lvl7pPr>
            <a:lvl8pPr marL="1371600" algn="l" rtl="0" fontAlgn="base">
              <a:spcBef>
                <a:spcPct val="0"/>
              </a:spcBef>
              <a:spcAft>
                <a:spcPct val="0"/>
              </a:spcAft>
              <a:defRPr sz="3600">
                <a:solidFill>
                  <a:schemeClr val="bg1"/>
                </a:solidFill>
                <a:latin typeface="Calibri" pitchFamily="34" charset="0"/>
              </a:defRPr>
            </a:lvl8pPr>
            <a:lvl9pPr marL="1828800" algn="l" rtl="0" fontAlgn="base">
              <a:spcBef>
                <a:spcPct val="0"/>
              </a:spcBef>
              <a:spcAft>
                <a:spcPct val="0"/>
              </a:spcAft>
              <a:defRPr sz="3600">
                <a:solidFill>
                  <a:schemeClr val="bg1"/>
                </a:solidFill>
                <a:latin typeface="Calibri" pitchFamily="34" charset="0"/>
              </a:defRPr>
            </a:lvl9pPr>
          </a:lstStyle>
          <a:p>
            <a:pPr fontAlgn="auto">
              <a:spcAft>
                <a:spcPts val="0"/>
              </a:spcAft>
              <a:defRPr/>
            </a:pPr>
            <a:endParaRPr lang="en-US" sz="2800" dirty="0">
              <a:solidFill>
                <a:schemeClr val="bg1"/>
              </a:solidFill>
            </a:endParaRPr>
          </a:p>
          <a:p>
            <a:pPr marL="571500" indent="-571500" fontAlgn="auto">
              <a:spcAft>
                <a:spcPts val="0"/>
              </a:spcAft>
              <a:buFont typeface="Wingdings" panose="05000000000000000000" pitchFamily="2" charset="2"/>
              <a:buChar char="ü"/>
              <a:defRPr/>
            </a:pPr>
            <a:r>
              <a:rPr lang="en-US" b="1" dirty="0">
                <a:effectLst>
                  <a:outerShdw blurRad="38100" dist="38100" dir="2700000" algn="tl">
                    <a:srgbClr val="000000">
                      <a:alpha val="43137"/>
                    </a:srgbClr>
                  </a:outerShdw>
                </a:effectLst>
              </a:rPr>
              <a:t>...</a:t>
            </a:r>
          </a:p>
        </p:txBody>
      </p:sp>
      <p:sp>
        <p:nvSpPr>
          <p:cNvPr id="46" name="Arrow: Left-Right 45"/>
          <p:cNvSpPr/>
          <p:nvPr/>
        </p:nvSpPr>
        <p:spPr>
          <a:xfrm>
            <a:off x="1751680" y="4176391"/>
            <a:ext cx="1701001" cy="484632"/>
          </a:xfrm>
          <a:prstGeom prst="lef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p:cNvSpPr/>
          <p:nvPr/>
        </p:nvSpPr>
        <p:spPr>
          <a:xfrm>
            <a:off x="4002217" y="83880"/>
            <a:ext cx="5084872" cy="639866"/>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1641220" y="5357716"/>
            <a:ext cx="859531" cy="646331"/>
          </a:xfrm>
          <a:prstGeom prst="rect">
            <a:avLst/>
          </a:prstGeom>
          <a:noFill/>
        </p:spPr>
        <p:txBody>
          <a:bodyPr wrap="none" rtlCol="0">
            <a:spAutoFit/>
          </a:bodyPr>
          <a:lstStyle/>
          <a:p>
            <a:r>
              <a:rPr lang="en-US" sz="3600" b="1" dirty="0">
                <a:solidFill>
                  <a:srgbClr val="FF0000"/>
                </a:solidFill>
              </a:rPr>
              <a:t>0 %</a:t>
            </a:r>
          </a:p>
        </p:txBody>
      </p:sp>
      <p:sp>
        <p:nvSpPr>
          <p:cNvPr id="13" name="Right Brace 12"/>
          <p:cNvSpPr/>
          <p:nvPr/>
        </p:nvSpPr>
        <p:spPr>
          <a:xfrm>
            <a:off x="3669225" y="1827725"/>
            <a:ext cx="216302" cy="3327717"/>
          </a:xfrm>
          <a:prstGeom prst="rightBrace">
            <a:avLst>
              <a:gd name="adj1" fmla="val 8333"/>
              <a:gd name="adj2" fmla="val 9329"/>
            </a:avLst>
          </a:prstGeom>
          <a:solidFill>
            <a:schemeClr val="bg1"/>
          </a:solidFill>
          <a:ln w="60325"/>
        </p:spPr>
        <p:style>
          <a:lnRef idx="1">
            <a:schemeClr val="dk1"/>
          </a:lnRef>
          <a:fillRef idx="0">
            <a:schemeClr val="dk1"/>
          </a:fillRef>
          <a:effectRef idx="0">
            <a:schemeClr val="dk1"/>
          </a:effectRef>
          <a:fontRef idx="minor">
            <a:schemeClr val="tx1"/>
          </a:fontRef>
        </p:style>
        <p:txBody>
          <a:bodyPr rtlCol="0" anchor="ctr"/>
          <a:lstStyle/>
          <a:p>
            <a:pPr algn="ctr"/>
            <a:endParaRPr lang="en-US" sz="1400" b="1" dirty="0"/>
          </a:p>
        </p:txBody>
      </p:sp>
      <p:sp>
        <p:nvSpPr>
          <p:cNvPr id="49" name="TextBox 48"/>
          <p:cNvSpPr txBox="1"/>
          <p:nvPr/>
        </p:nvSpPr>
        <p:spPr>
          <a:xfrm>
            <a:off x="2523" y="1397986"/>
            <a:ext cx="424067" cy="4154984"/>
          </a:xfrm>
          <a:prstGeom prst="rect">
            <a:avLst/>
          </a:prstGeom>
          <a:noFill/>
        </p:spPr>
        <p:txBody>
          <a:bodyPr wrap="square" rtlCol="0">
            <a:spAutoFit/>
          </a:bodyPr>
          <a:lstStyle/>
          <a:p>
            <a:pPr algn="ctr"/>
            <a:r>
              <a:rPr lang="en-US" sz="2400" b="1" dirty="0"/>
              <a:t>H</a:t>
            </a:r>
          </a:p>
          <a:p>
            <a:pPr algn="ctr"/>
            <a:r>
              <a:rPr lang="en-US" sz="2400" b="1" dirty="0"/>
              <a:t>O</a:t>
            </a:r>
          </a:p>
          <a:p>
            <a:pPr algn="ctr"/>
            <a:r>
              <a:rPr lang="en-US" sz="2400" b="1" dirty="0"/>
              <a:t>M</a:t>
            </a:r>
          </a:p>
          <a:p>
            <a:pPr algn="ctr"/>
            <a:r>
              <a:rPr lang="en-US" sz="2400" b="1" dirty="0"/>
              <a:t>O</a:t>
            </a:r>
          </a:p>
          <a:p>
            <a:pPr algn="ctr"/>
            <a:r>
              <a:rPr lang="en-US" sz="2400" b="1" dirty="0"/>
              <a:t>G</a:t>
            </a:r>
          </a:p>
          <a:p>
            <a:pPr algn="ctr"/>
            <a:r>
              <a:rPr lang="en-US" sz="2400" b="1" dirty="0"/>
              <a:t>E</a:t>
            </a:r>
          </a:p>
          <a:p>
            <a:pPr algn="ctr"/>
            <a:r>
              <a:rPr lang="en-US" sz="2400" b="1" dirty="0"/>
              <a:t>N</a:t>
            </a:r>
          </a:p>
          <a:p>
            <a:pPr algn="ctr"/>
            <a:r>
              <a:rPr lang="en-US" sz="2400" b="1" dirty="0"/>
              <a:t>E</a:t>
            </a:r>
          </a:p>
          <a:p>
            <a:pPr algn="ctr"/>
            <a:r>
              <a:rPr lang="en-US" sz="2400" b="1" dirty="0"/>
              <a:t>I</a:t>
            </a:r>
          </a:p>
          <a:p>
            <a:pPr algn="ctr"/>
            <a:r>
              <a:rPr lang="en-US" sz="2400" b="1" dirty="0"/>
              <a:t>T</a:t>
            </a:r>
          </a:p>
          <a:p>
            <a:pPr algn="ctr"/>
            <a:r>
              <a:rPr lang="en-US" sz="2400" b="1" dirty="0"/>
              <a:t>Y</a:t>
            </a:r>
          </a:p>
        </p:txBody>
      </p:sp>
    </p:spTree>
    <p:extLst>
      <p:ext uri="{BB962C8B-B14F-4D97-AF65-F5344CB8AC3E}">
        <p14:creationId xmlns:p14="http://schemas.microsoft.com/office/powerpoint/2010/main" val="4250106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2000"/>
                            </p:stCondLst>
                            <p:childTnLst>
                              <p:par>
                                <p:cTn id="9" presetID="2" presetClass="entr" presetSubtype="4"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par>
                          <p:cTn id="13" fill="hold">
                            <p:stCondLst>
                              <p:cond delay="2500"/>
                            </p:stCondLst>
                            <p:childTnLst>
                              <p:par>
                                <p:cTn id="14" presetID="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3000"/>
                            </p:stCondLst>
                            <p:childTnLst>
                              <p:par>
                                <p:cTn id="19" presetID="42"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par>
                          <p:cTn id="24" fill="hold">
                            <p:stCondLst>
                              <p:cond delay="4000"/>
                            </p:stCondLst>
                            <p:childTnLst>
                              <p:par>
                                <p:cTn id="25" presetID="2" presetClass="entr" presetSubtype="4"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par>
                          <p:cTn id="29" fill="hold">
                            <p:stCondLst>
                              <p:cond delay="4500"/>
                            </p:stCondLst>
                            <p:childTnLst>
                              <p:par>
                                <p:cTn id="30" presetID="6" presetClass="entr" presetSubtype="16" fill="hold" grpId="0" nodeType="after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circle(in)">
                                      <p:cBhvr>
                                        <p:cTn id="32" dur="2000"/>
                                        <p:tgtEl>
                                          <p:spTgt spid="22"/>
                                        </p:tgtEl>
                                      </p:cBhvr>
                                    </p:animEffect>
                                  </p:childTnLst>
                                </p:cTn>
                              </p:par>
                            </p:childTnLst>
                          </p:cTn>
                        </p:par>
                        <p:par>
                          <p:cTn id="33" fill="hold">
                            <p:stCondLst>
                              <p:cond delay="6500"/>
                            </p:stCondLst>
                            <p:childTnLst>
                              <p:par>
                                <p:cTn id="34" presetID="10" presetClass="entr" presetSubtype="0" fill="hold" grpId="0" nodeType="after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childTnLst>
                          </p:cTn>
                        </p:par>
                        <p:par>
                          <p:cTn id="37" fill="hold">
                            <p:stCondLst>
                              <p:cond delay="7000"/>
                            </p:stCondLst>
                            <p:childTnLst>
                              <p:par>
                                <p:cTn id="38" presetID="22" presetClass="entr" presetSubtype="4"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down)">
                                      <p:cBhvr>
                                        <p:cTn id="40" dur="500"/>
                                        <p:tgtEl>
                                          <p:spTgt spid="7"/>
                                        </p:tgtEl>
                                      </p:cBhvr>
                                    </p:animEffect>
                                  </p:childTnLst>
                                </p:cTn>
                              </p:par>
                            </p:childTnLst>
                          </p:cTn>
                        </p:par>
                        <p:par>
                          <p:cTn id="41" fill="hold">
                            <p:stCondLst>
                              <p:cond delay="7500"/>
                            </p:stCondLst>
                            <p:childTnLst>
                              <p:par>
                                <p:cTn id="42" presetID="6" presetClass="entr" presetSubtype="16" fill="hold" grpId="0" nodeType="after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circle(in)">
                                      <p:cBhvr>
                                        <p:cTn id="44" dur="2000"/>
                                        <p:tgtEl>
                                          <p:spTgt spid="24"/>
                                        </p:tgtEl>
                                      </p:cBhvr>
                                    </p:animEffect>
                                  </p:childTnLst>
                                </p:cTn>
                              </p:par>
                            </p:childTnLst>
                          </p:cTn>
                        </p:par>
                        <p:par>
                          <p:cTn id="45" fill="hold">
                            <p:stCondLst>
                              <p:cond delay="9500"/>
                            </p:stCondLst>
                            <p:childTnLst>
                              <p:par>
                                <p:cTn id="46" presetID="10" presetClass="entr" presetSubtype="0" fill="hold" grpId="0" nodeType="after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fade">
                                      <p:cBhvr>
                                        <p:cTn id="48" dur="500"/>
                                        <p:tgtEl>
                                          <p:spTgt spid="4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500"/>
                                        <p:tgtEl>
                                          <p:spTgt spid="25"/>
                                        </p:tgtEl>
                                      </p:cBhvr>
                                    </p:animEffect>
                                  </p:childTnLst>
                                </p:cTn>
                              </p:par>
                            </p:childTnLst>
                          </p:cTn>
                        </p:par>
                        <p:par>
                          <p:cTn id="54" fill="hold">
                            <p:stCondLst>
                              <p:cond delay="500"/>
                            </p:stCondLst>
                            <p:childTnLst>
                              <p:par>
                                <p:cTn id="55" presetID="10" presetClass="entr" presetSubtype="0" fill="hold" grpId="0" nodeType="afterEffect">
                                  <p:stCondLst>
                                    <p:cond delay="100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500"/>
                                        <p:tgtEl>
                                          <p:spTgt spid="32"/>
                                        </p:tgtEl>
                                      </p:cBhvr>
                                    </p:animEffect>
                                  </p:childTnLst>
                                </p:cTn>
                              </p:par>
                            </p:childTnLst>
                          </p:cTn>
                        </p:par>
                        <p:par>
                          <p:cTn id="58" fill="hold">
                            <p:stCondLst>
                              <p:cond delay="2000"/>
                            </p:stCondLst>
                            <p:childTnLst>
                              <p:par>
                                <p:cTn id="59" presetID="2" presetClass="entr" presetSubtype="4" fill="hold" grpId="0" nodeType="afterEffect">
                                  <p:stCondLst>
                                    <p:cond delay="0"/>
                                  </p:stCondLst>
                                  <p:childTnLst>
                                    <p:set>
                                      <p:cBhvr>
                                        <p:cTn id="60" dur="1" fill="hold">
                                          <p:stCondLst>
                                            <p:cond delay="0"/>
                                          </p:stCondLst>
                                        </p:cTn>
                                        <p:tgtEl>
                                          <p:spTgt spid="6"/>
                                        </p:tgtEl>
                                        <p:attrNameLst>
                                          <p:attrName>style.visibility</p:attrName>
                                        </p:attrNameLst>
                                      </p:cBhvr>
                                      <p:to>
                                        <p:strVal val="visible"/>
                                      </p:to>
                                    </p:set>
                                    <p:anim calcmode="lin" valueType="num">
                                      <p:cBhvr additive="base">
                                        <p:cTn id="61" dur="500" fill="hold"/>
                                        <p:tgtEl>
                                          <p:spTgt spid="6"/>
                                        </p:tgtEl>
                                        <p:attrNameLst>
                                          <p:attrName>ppt_x</p:attrName>
                                        </p:attrNameLst>
                                      </p:cBhvr>
                                      <p:tavLst>
                                        <p:tav tm="0">
                                          <p:val>
                                            <p:strVal val="#ppt_x"/>
                                          </p:val>
                                        </p:tav>
                                        <p:tav tm="100000">
                                          <p:val>
                                            <p:strVal val="#ppt_x"/>
                                          </p:val>
                                        </p:tav>
                                      </p:tavLst>
                                    </p:anim>
                                    <p:anim calcmode="lin" valueType="num">
                                      <p:cBhvr additive="base">
                                        <p:cTn id="62" dur="500" fill="hold"/>
                                        <p:tgtEl>
                                          <p:spTgt spid="6"/>
                                        </p:tgtEl>
                                        <p:attrNameLst>
                                          <p:attrName>ppt_y</p:attrName>
                                        </p:attrNameLst>
                                      </p:cBhvr>
                                      <p:tavLst>
                                        <p:tav tm="0">
                                          <p:val>
                                            <p:strVal val="1+#ppt_h/2"/>
                                          </p:val>
                                        </p:tav>
                                        <p:tav tm="100000">
                                          <p:val>
                                            <p:strVal val="#ppt_y"/>
                                          </p:val>
                                        </p:tav>
                                      </p:tavLst>
                                    </p:anim>
                                  </p:childTnLst>
                                </p:cTn>
                              </p:par>
                            </p:childTnLst>
                          </p:cTn>
                        </p:par>
                        <p:par>
                          <p:cTn id="63" fill="hold">
                            <p:stCondLst>
                              <p:cond delay="2500"/>
                            </p:stCondLst>
                            <p:childTnLst>
                              <p:par>
                                <p:cTn id="64" presetID="10" presetClass="entr" presetSubtype="0" fill="hold" grpId="0" nodeType="afterEffect">
                                  <p:stCondLst>
                                    <p:cond delay="0"/>
                                  </p:stCondLst>
                                  <p:childTnLst>
                                    <p:set>
                                      <p:cBhvr>
                                        <p:cTn id="65" dur="1" fill="hold">
                                          <p:stCondLst>
                                            <p:cond delay="0"/>
                                          </p:stCondLst>
                                        </p:cTn>
                                        <p:tgtEl>
                                          <p:spTgt spid="40"/>
                                        </p:tgtEl>
                                        <p:attrNameLst>
                                          <p:attrName>style.visibility</p:attrName>
                                        </p:attrNameLst>
                                      </p:cBhvr>
                                      <p:to>
                                        <p:strVal val="visible"/>
                                      </p:to>
                                    </p:set>
                                    <p:animEffect transition="in" filter="fade">
                                      <p:cBhvr>
                                        <p:cTn id="66" dur="500"/>
                                        <p:tgtEl>
                                          <p:spTgt spid="40"/>
                                        </p:tgtEl>
                                      </p:cBhvr>
                                    </p:animEffect>
                                  </p:childTnLst>
                                </p:cTn>
                              </p:par>
                            </p:childTnLst>
                          </p:cTn>
                        </p:par>
                        <p:par>
                          <p:cTn id="67" fill="hold">
                            <p:stCondLst>
                              <p:cond delay="3000"/>
                            </p:stCondLst>
                            <p:childTnLst>
                              <p:par>
                                <p:cTn id="68" presetID="16" presetClass="entr" presetSubtype="21" fill="hold" grpId="0" nodeType="after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barn(inVertical)">
                                      <p:cBhvr>
                                        <p:cTn id="70" dur="500"/>
                                        <p:tgtEl>
                                          <p:spTgt spid="13"/>
                                        </p:tgtEl>
                                      </p:cBhvr>
                                    </p:animEffect>
                                  </p:childTnLst>
                                </p:cTn>
                              </p:par>
                            </p:childTnLst>
                          </p:cTn>
                        </p:par>
                        <p:par>
                          <p:cTn id="71" fill="hold">
                            <p:stCondLst>
                              <p:cond delay="3500"/>
                            </p:stCondLst>
                            <p:childTnLst>
                              <p:par>
                                <p:cTn id="72" presetID="16" presetClass="entr" presetSubtype="21" fill="hold" grpId="0" nodeType="afterEffect">
                                  <p:stCondLst>
                                    <p:cond delay="0"/>
                                  </p:stCondLst>
                                  <p:childTnLst>
                                    <p:set>
                                      <p:cBhvr>
                                        <p:cTn id="73" dur="1" fill="hold">
                                          <p:stCondLst>
                                            <p:cond delay="0"/>
                                          </p:stCondLst>
                                        </p:cTn>
                                        <p:tgtEl>
                                          <p:spTgt spid="46"/>
                                        </p:tgtEl>
                                        <p:attrNameLst>
                                          <p:attrName>style.visibility</p:attrName>
                                        </p:attrNameLst>
                                      </p:cBhvr>
                                      <p:to>
                                        <p:strVal val="visible"/>
                                      </p:to>
                                    </p:set>
                                    <p:animEffect transition="in" filter="barn(inVertical)">
                                      <p:cBhvr>
                                        <p:cTn id="74" dur="1750"/>
                                        <p:tgtEl>
                                          <p:spTgt spid="46"/>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fade">
                                      <p:cBhvr>
                                        <p:cTn id="79" dur="500"/>
                                        <p:tgtEl>
                                          <p:spTgt spid="28"/>
                                        </p:tgtEl>
                                      </p:cBhvr>
                                    </p:animEffect>
                                  </p:childTnLst>
                                </p:cTn>
                              </p:par>
                            </p:childTnLst>
                          </p:cTn>
                        </p:par>
                        <p:par>
                          <p:cTn id="80" fill="hold">
                            <p:stCondLst>
                              <p:cond delay="500"/>
                            </p:stCondLst>
                            <p:childTnLst>
                              <p:par>
                                <p:cTn id="81" presetID="10" presetClass="entr" presetSubtype="0" fill="hold" grpId="0" nodeType="afterEffect">
                                  <p:stCondLst>
                                    <p:cond delay="0"/>
                                  </p:stCondLst>
                                  <p:childTnLst>
                                    <p:set>
                                      <p:cBhvr>
                                        <p:cTn id="82" dur="1" fill="hold">
                                          <p:stCondLst>
                                            <p:cond delay="0"/>
                                          </p:stCondLst>
                                        </p:cTn>
                                        <p:tgtEl>
                                          <p:spTgt spid="39"/>
                                        </p:tgtEl>
                                        <p:attrNameLst>
                                          <p:attrName>style.visibility</p:attrName>
                                        </p:attrNameLst>
                                      </p:cBhvr>
                                      <p:to>
                                        <p:strVal val="visible"/>
                                      </p:to>
                                    </p:set>
                                    <p:animEffect transition="in" filter="fade">
                                      <p:cBhvr>
                                        <p:cTn id="83" dur="500"/>
                                        <p:tgtEl>
                                          <p:spTgt spid="39"/>
                                        </p:tgtEl>
                                      </p:cBhvr>
                                    </p:animEffect>
                                  </p:childTnLst>
                                </p:cTn>
                              </p:par>
                            </p:childTnLst>
                          </p:cTn>
                        </p:par>
                        <p:par>
                          <p:cTn id="84" fill="hold">
                            <p:stCondLst>
                              <p:cond delay="2750"/>
                            </p:stCondLst>
                            <p:childTnLst>
                              <p:par>
                                <p:cTn id="85" presetID="16" presetClass="entr" presetSubtype="21" fill="hold" grpId="0" nodeType="afterEffect">
                                  <p:stCondLst>
                                    <p:cond delay="0"/>
                                  </p:stCondLst>
                                  <p:childTnLst>
                                    <p:set>
                                      <p:cBhvr>
                                        <p:cTn id="86" dur="1" fill="hold">
                                          <p:stCondLst>
                                            <p:cond delay="0"/>
                                          </p:stCondLst>
                                        </p:cTn>
                                        <p:tgtEl>
                                          <p:spTgt spid="38"/>
                                        </p:tgtEl>
                                        <p:attrNameLst>
                                          <p:attrName>style.visibility</p:attrName>
                                        </p:attrNameLst>
                                      </p:cBhvr>
                                      <p:to>
                                        <p:strVal val="visible"/>
                                      </p:to>
                                    </p:set>
                                    <p:animEffect transition="in" filter="barn(inVertical)">
                                      <p:cBhvr>
                                        <p:cTn id="87" dur="500"/>
                                        <p:tgtEl>
                                          <p:spTgt spid="38"/>
                                        </p:tgtEl>
                                      </p:cBhvr>
                                    </p:animEffect>
                                  </p:childTnLst>
                                </p:cTn>
                              </p:par>
                            </p:childTnLst>
                          </p:cTn>
                        </p:par>
                        <p:par>
                          <p:cTn id="88" fill="hold">
                            <p:stCondLst>
                              <p:cond delay="3250"/>
                            </p:stCondLst>
                            <p:childTnLst>
                              <p:par>
                                <p:cTn id="89" presetID="10" presetClass="entr" presetSubtype="0" fill="hold" grpId="0" nodeType="afterEffect">
                                  <p:stCondLst>
                                    <p:cond delay="0"/>
                                  </p:stCondLst>
                                  <p:childTnLst>
                                    <p:set>
                                      <p:cBhvr>
                                        <p:cTn id="90" dur="1" fill="hold">
                                          <p:stCondLst>
                                            <p:cond delay="0"/>
                                          </p:stCondLst>
                                        </p:cTn>
                                        <p:tgtEl>
                                          <p:spTgt spid="33"/>
                                        </p:tgtEl>
                                        <p:attrNameLst>
                                          <p:attrName>style.visibility</p:attrName>
                                        </p:attrNameLst>
                                      </p:cBhvr>
                                      <p:to>
                                        <p:strVal val="visible"/>
                                      </p:to>
                                    </p:set>
                                    <p:animEffect transition="in" filter="fade">
                                      <p:cBhvr>
                                        <p:cTn id="91" dur="500"/>
                                        <p:tgtEl>
                                          <p:spTgt spid="33"/>
                                        </p:tgtEl>
                                      </p:cBhvr>
                                    </p:animEffect>
                                  </p:childTnLst>
                                </p:cTn>
                              </p:par>
                            </p:childTnLst>
                          </p:cTn>
                        </p:par>
                        <p:par>
                          <p:cTn id="92" fill="hold">
                            <p:stCondLst>
                              <p:cond delay="3750"/>
                            </p:stCondLst>
                            <p:childTnLst>
                              <p:par>
                                <p:cTn id="93" presetID="10" presetClass="entr" presetSubtype="0" fill="hold" grpId="0" nodeType="afterEffect">
                                  <p:stCondLst>
                                    <p:cond delay="0"/>
                                  </p:stCondLst>
                                  <p:childTnLst>
                                    <p:set>
                                      <p:cBhvr>
                                        <p:cTn id="94" dur="1" fill="hold">
                                          <p:stCondLst>
                                            <p:cond delay="0"/>
                                          </p:stCondLst>
                                        </p:cTn>
                                        <p:tgtEl>
                                          <p:spTgt spid="34"/>
                                        </p:tgtEl>
                                        <p:attrNameLst>
                                          <p:attrName>style.visibility</p:attrName>
                                        </p:attrNameLst>
                                      </p:cBhvr>
                                      <p:to>
                                        <p:strVal val="visible"/>
                                      </p:to>
                                    </p:set>
                                    <p:animEffect transition="in" filter="fade">
                                      <p:cBhvr>
                                        <p:cTn id="95" dur="500"/>
                                        <p:tgtEl>
                                          <p:spTgt spid="34"/>
                                        </p:tgtEl>
                                      </p:cBhvr>
                                    </p:animEffect>
                                  </p:childTnLst>
                                </p:cTn>
                              </p:par>
                            </p:childTnLst>
                          </p:cTn>
                        </p:par>
                        <p:par>
                          <p:cTn id="96" fill="hold">
                            <p:stCondLst>
                              <p:cond delay="4250"/>
                            </p:stCondLst>
                            <p:childTnLst>
                              <p:par>
                                <p:cTn id="97" presetID="10" presetClass="entr" presetSubtype="0" fill="hold" grpId="0" nodeType="afterEffect">
                                  <p:stCondLst>
                                    <p:cond delay="1000"/>
                                  </p:stCondLst>
                                  <p:childTnLst>
                                    <p:set>
                                      <p:cBhvr>
                                        <p:cTn id="98" dur="1" fill="hold">
                                          <p:stCondLst>
                                            <p:cond delay="0"/>
                                          </p:stCondLst>
                                        </p:cTn>
                                        <p:tgtEl>
                                          <p:spTgt spid="8"/>
                                        </p:tgtEl>
                                        <p:attrNameLst>
                                          <p:attrName>style.visibility</p:attrName>
                                        </p:attrNameLst>
                                      </p:cBhvr>
                                      <p:to>
                                        <p:strVal val="visible"/>
                                      </p:to>
                                    </p:set>
                                    <p:animEffect transition="in" filter="fade">
                                      <p:cBhvr>
                                        <p:cTn id="99" dur="500"/>
                                        <p:tgtEl>
                                          <p:spTgt spid="8"/>
                                        </p:tgtEl>
                                      </p:cBhvr>
                                    </p:animEffect>
                                  </p:childTnLst>
                                </p:cTn>
                              </p:par>
                            </p:childTnLst>
                          </p:cTn>
                        </p:par>
                        <p:par>
                          <p:cTn id="100" fill="hold">
                            <p:stCondLst>
                              <p:cond delay="5750"/>
                            </p:stCondLst>
                            <p:childTnLst>
                              <p:par>
                                <p:cTn id="101" presetID="2" presetClass="entr" presetSubtype="4" fill="hold" grpId="0" nodeType="afterEffect">
                                  <p:stCondLst>
                                    <p:cond delay="2750"/>
                                  </p:stCondLst>
                                  <p:childTnLst>
                                    <p:set>
                                      <p:cBhvr>
                                        <p:cTn id="102" dur="1" fill="hold">
                                          <p:stCondLst>
                                            <p:cond delay="0"/>
                                          </p:stCondLst>
                                        </p:cTn>
                                        <p:tgtEl>
                                          <p:spTgt spid="35"/>
                                        </p:tgtEl>
                                        <p:attrNameLst>
                                          <p:attrName>style.visibility</p:attrName>
                                        </p:attrNameLst>
                                      </p:cBhvr>
                                      <p:to>
                                        <p:strVal val="visible"/>
                                      </p:to>
                                    </p:set>
                                    <p:anim calcmode="lin" valueType="num">
                                      <p:cBhvr additive="base">
                                        <p:cTn id="103" dur="1000" fill="hold"/>
                                        <p:tgtEl>
                                          <p:spTgt spid="35"/>
                                        </p:tgtEl>
                                        <p:attrNameLst>
                                          <p:attrName>ppt_x</p:attrName>
                                        </p:attrNameLst>
                                      </p:cBhvr>
                                      <p:tavLst>
                                        <p:tav tm="0">
                                          <p:val>
                                            <p:strVal val="#ppt_x"/>
                                          </p:val>
                                        </p:tav>
                                        <p:tav tm="100000">
                                          <p:val>
                                            <p:strVal val="#ppt_x"/>
                                          </p:val>
                                        </p:tav>
                                      </p:tavLst>
                                    </p:anim>
                                    <p:anim calcmode="lin" valueType="num">
                                      <p:cBhvr additive="base">
                                        <p:cTn id="104" dur="1000" fill="hold"/>
                                        <p:tgtEl>
                                          <p:spTgt spid="35"/>
                                        </p:tgtEl>
                                        <p:attrNameLst>
                                          <p:attrName>ppt_y</p:attrName>
                                        </p:attrNameLst>
                                      </p:cBhvr>
                                      <p:tavLst>
                                        <p:tav tm="0">
                                          <p:val>
                                            <p:strVal val="1+#ppt_h/2"/>
                                          </p:val>
                                        </p:tav>
                                        <p:tav tm="100000">
                                          <p:val>
                                            <p:strVal val="#ppt_y"/>
                                          </p:val>
                                        </p:tav>
                                      </p:tavLst>
                                    </p:anim>
                                  </p:childTnLst>
                                </p:cTn>
                              </p:par>
                            </p:childTnLst>
                          </p:cTn>
                        </p:par>
                        <p:par>
                          <p:cTn id="105" fill="hold">
                            <p:stCondLst>
                              <p:cond delay="9500"/>
                            </p:stCondLst>
                            <p:childTnLst>
                              <p:par>
                                <p:cTn id="106" presetID="2" presetClass="entr" presetSubtype="4" fill="hold" grpId="0" nodeType="afterEffect">
                                  <p:stCondLst>
                                    <p:cond delay="2750"/>
                                  </p:stCondLst>
                                  <p:childTnLst>
                                    <p:set>
                                      <p:cBhvr>
                                        <p:cTn id="107" dur="1" fill="hold">
                                          <p:stCondLst>
                                            <p:cond delay="0"/>
                                          </p:stCondLst>
                                        </p:cTn>
                                        <p:tgtEl>
                                          <p:spTgt spid="36"/>
                                        </p:tgtEl>
                                        <p:attrNameLst>
                                          <p:attrName>style.visibility</p:attrName>
                                        </p:attrNameLst>
                                      </p:cBhvr>
                                      <p:to>
                                        <p:strVal val="visible"/>
                                      </p:to>
                                    </p:set>
                                    <p:anim calcmode="lin" valueType="num">
                                      <p:cBhvr additive="base">
                                        <p:cTn id="108" dur="1000" fill="hold"/>
                                        <p:tgtEl>
                                          <p:spTgt spid="36"/>
                                        </p:tgtEl>
                                        <p:attrNameLst>
                                          <p:attrName>ppt_x</p:attrName>
                                        </p:attrNameLst>
                                      </p:cBhvr>
                                      <p:tavLst>
                                        <p:tav tm="0">
                                          <p:val>
                                            <p:strVal val="#ppt_x"/>
                                          </p:val>
                                        </p:tav>
                                        <p:tav tm="100000">
                                          <p:val>
                                            <p:strVal val="#ppt_x"/>
                                          </p:val>
                                        </p:tav>
                                      </p:tavLst>
                                    </p:anim>
                                    <p:anim calcmode="lin" valueType="num">
                                      <p:cBhvr additive="base">
                                        <p:cTn id="109" dur="1000" fill="hold"/>
                                        <p:tgtEl>
                                          <p:spTgt spid="36"/>
                                        </p:tgtEl>
                                        <p:attrNameLst>
                                          <p:attrName>ppt_y</p:attrName>
                                        </p:attrNameLst>
                                      </p:cBhvr>
                                      <p:tavLst>
                                        <p:tav tm="0">
                                          <p:val>
                                            <p:strVal val="1+#ppt_h/2"/>
                                          </p:val>
                                        </p:tav>
                                        <p:tav tm="100000">
                                          <p:val>
                                            <p:strVal val="#ppt_y"/>
                                          </p:val>
                                        </p:tav>
                                      </p:tavLst>
                                    </p:anim>
                                  </p:childTnLst>
                                </p:cTn>
                              </p:par>
                            </p:childTnLst>
                          </p:cTn>
                        </p:par>
                        <p:par>
                          <p:cTn id="110" fill="hold">
                            <p:stCondLst>
                              <p:cond delay="13250"/>
                            </p:stCondLst>
                            <p:childTnLst>
                              <p:par>
                                <p:cTn id="111" presetID="2" presetClass="entr" presetSubtype="4" fill="hold" grpId="0" nodeType="afterEffect">
                                  <p:stCondLst>
                                    <p:cond delay="2750"/>
                                  </p:stCondLst>
                                  <p:childTnLst>
                                    <p:set>
                                      <p:cBhvr>
                                        <p:cTn id="112" dur="1" fill="hold">
                                          <p:stCondLst>
                                            <p:cond delay="0"/>
                                          </p:stCondLst>
                                        </p:cTn>
                                        <p:tgtEl>
                                          <p:spTgt spid="37"/>
                                        </p:tgtEl>
                                        <p:attrNameLst>
                                          <p:attrName>style.visibility</p:attrName>
                                        </p:attrNameLst>
                                      </p:cBhvr>
                                      <p:to>
                                        <p:strVal val="visible"/>
                                      </p:to>
                                    </p:set>
                                    <p:anim calcmode="lin" valueType="num">
                                      <p:cBhvr additive="base">
                                        <p:cTn id="113" dur="1000" fill="hold"/>
                                        <p:tgtEl>
                                          <p:spTgt spid="37"/>
                                        </p:tgtEl>
                                        <p:attrNameLst>
                                          <p:attrName>ppt_x</p:attrName>
                                        </p:attrNameLst>
                                      </p:cBhvr>
                                      <p:tavLst>
                                        <p:tav tm="0">
                                          <p:val>
                                            <p:strVal val="#ppt_x"/>
                                          </p:val>
                                        </p:tav>
                                        <p:tav tm="100000">
                                          <p:val>
                                            <p:strVal val="#ppt_x"/>
                                          </p:val>
                                        </p:tav>
                                      </p:tavLst>
                                    </p:anim>
                                    <p:anim calcmode="lin" valueType="num">
                                      <p:cBhvr additive="base">
                                        <p:cTn id="114" dur="1000" fill="hold"/>
                                        <p:tgtEl>
                                          <p:spTgt spid="37"/>
                                        </p:tgtEl>
                                        <p:attrNameLst>
                                          <p:attrName>ppt_y</p:attrName>
                                        </p:attrNameLst>
                                      </p:cBhvr>
                                      <p:tavLst>
                                        <p:tav tm="0">
                                          <p:val>
                                            <p:strVal val="1+#ppt_h/2"/>
                                          </p:val>
                                        </p:tav>
                                        <p:tav tm="100000">
                                          <p:val>
                                            <p:strVal val="#ppt_y"/>
                                          </p:val>
                                        </p:tav>
                                      </p:tavLst>
                                    </p:anim>
                                  </p:childTnLst>
                                </p:cTn>
                              </p:par>
                            </p:childTnLst>
                          </p:cTn>
                        </p:par>
                        <p:par>
                          <p:cTn id="115" fill="hold">
                            <p:stCondLst>
                              <p:cond delay="17000"/>
                            </p:stCondLst>
                            <p:childTnLst>
                              <p:par>
                                <p:cTn id="116" presetID="2" presetClass="entr" presetSubtype="4" fill="hold" grpId="0" nodeType="afterEffect">
                                  <p:stCondLst>
                                    <p:cond delay="1750"/>
                                  </p:stCondLst>
                                  <p:childTnLst>
                                    <p:set>
                                      <p:cBhvr>
                                        <p:cTn id="117" dur="1" fill="hold">
                                          <p:stCondLst>
                                            <p:cond delay="0"/>
                                          </p:stCondLst>
                                        </p:cTn>
                                        <p:tgtEl>
                                          <p:spTgt spid="44"/>
                                        </p:tgtEl>
                                        <p:attrNameLst>
                                          <p:attrName>style.visibility</p:attrName>
                                        </p:attrNameLst>
                                      </p:cBhvr>
                                      <p:to>
                                        <p:strVal val="visible"/>
                                      </p:to>
                                    </p:set>
                                    <p:anim calcmode="lin" valueType="num">
                                      <p:cBhvr additive="base">
                                        <p:cTn id="118" dur="1000" fill="hold"/>
                                        <p:tgtEl>
                                          <p:spTgt spid="44"/>
                                        </p:tgtEl>
                                        <p:attrNameLst>
                                          <p:attrName>ppt_x</p:attrName>
                                        </p:attrNameLst>
                                      </p:cBhvr>
                                      <p:tavLst>
                                        <p:tav tm="0">
                                          <p:val>
                                            <p:strVal val="#ppt_x"/>
                                          </p:val>
                                        </p:tav>
                                        <p:tav tm="100000">
                                          <p:val>
                                            <p:strVal val="#ppt_x"/>
                                          </p:val>
                                        </p:tav>
                                      </p:tavLst>
                                    </p:anim>
                                    <p:anim calcmode="lin" valueType="num">
                                      <p:cBhvr additive="base">
                                        <p:cTn id="119" dur="1000" fill="hold"/>
                                        <p:tgtEl>
                                          <p:spTgt spid="44"/>
                                        </p:tgtEl>
                                        <p:attrNameLst>
                                          <p:attrName>ppt_y</p:attrName>
                                        </p:attrNameLst>
                                      </p:cBhvr>
                                      <p:tavLst>
                                        <p:tav tm="0">
                                          <p:val>
                                            <p:strVal val="1+#ppt_h/2"/>
                                          </p:val>
                                        </p:tav>
                                        <p:tav tm="100000">
                                          <p:val>
                                            <p:strVal val="#ppt_y"/>
                                          </p:val>
                                        </p:tav>
                                      </p:tavLst>
                                    </p:anim>
                                  </p:childTnLst>
                                </p:cTn>
                              </p:par>
                            </p:childTnLst>
                          </p:cTn>
                        </p:par>
                        <p:par>
                          <p:cTn id="120" fill="hold">
                            <p:stCondLst>
                              <p:cond delay="19750"/>
                            </p:stCondLst>
                            <p:childTnLst>
                              <p:par>
                                <p:cTn id="121" presetID="2" presetClass="entr" presetSubtype="4" fill="hold" grpId="0" nodeType="afterEffect">
                                  <p:stCondLst>
                                    <p:cond delay="1500"/>
                                  </p:stCondLst>
                                  <p:childTnLst>
                                    <p:set>
                                      <p:cBhvr>
                                        <p:cTn id="122" dur="1" fill="hold">
                                          <p:stCondLst>
                                            <p:cond delay="0"/>
                                          </p:stCondLst>
                                        </p:cTn>
                                        <p:tgtEl>
                                          <p:spTgt spid="45"/>
                                        </p:tgtEl>
                                        <p:attrNameLst>
                                          <p:attrName>style.visibility</p:attrName>
                                        </p:attrNameLst>
                                      </p:cBhvr>
                                      <p:to>
                                        <p:strVal val="visible"/>
                                      </p:to>
                                    </p:set>
                                    <p:anim calcmode="lin" valueType="num">
                                      <p:cBhvr additive="base">
                                        <p:cTn id="123" dur="500" fill="hold"/>
                                        <p:tgtEl>
                                          <p:spTgt spid="45"/>
                                        </p:tgtEl>
                                        <p:attrNameLst>
                                          <p:attrName>ppt_x</p:attrName>
                                        </p:attrNameLst>
                                      </p:cBhvr>
                                      <p:tavLst>
                                        <p:tav tm="0">
                                          <p:val>
                                            <p:strVal val="#ppt_x"/>
                                          </p:val>
                                        </p:tav>
                                        <p:tav tm="100000">
                                          <p:val>
                                            <p:strVal val="#ppt_x"/>
                                          </p:val>
                                        </p:tav>
                                      </p:tavLst>
                                    </p:anim>
                                    <p:anim calcmode="lin" valueType="num">
                                      <p:cBhvr additive="base">
                                        <p:cTn id="124"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 grpId="0" animBg="1"/>
      <p:bldP spid="5" grpId="0" animBg="1"/>
      <p:bldP spid="7" grpId="0" animBg="1"/>
      <p:bldP spid="16" grpId="0"/>
      <p:bldGraphic spid="22" grpId="0">
        <p:bldAsOne/>
      </p:bldGraphic>
      <p:bldGraphic spid="24" grpId="0">
        <p:bldAsOne/>
      </p:bldGraphic>
      <p:bldGraphic spid="25" grpId="0">
        <p:bldAsOne/>
      </p:bldGraphic>
      <p:bldP spid="28" grpId="0" animBg="1"/>
      <p:bldP spid="29" grpId="0"/>
      <p:bldGraphic spid="32" grpId="0">
        <p:bldAsOne/>
      </p:bldGraphic>
      <p:bldP spid="33" grpId="0" animBg="1"/>
      <p:bldP spid="34" grpId="0" animBg="1"/>
      <p:bldP spid="39" grpId="0" animBg="1"/>
      <p:bldP spid="40" grpId="0" animBg="1"/>
      <p:bldP spid="6" grpId="0"/>
      <p:bldP spid="8" grpId="0" animBg="1"/>
      <p:bldP spid="35" grpId="0"/>
      <p:bldP spid="36" grpId="0"/>
      <p:bldP spid="37" grpId="0"/>
      <p:bldP spid="44" grpId="0"/>
      <p:bldP spid="45" grpId="0"/>
      <p:bldP spid="46" grpId="0" animBg="1"/>
      <p:bldP spid="48" grpId="0"/>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Rounded Corners 41"/>
          <p:cNvSpPr/>
          <p:nvPr/>
        </p:nvSpPr>
        <p:spPr>
          <a:xfrm>
            <a:off x="4535382" y="3824030"/>
            <a:ext cx="4450226" cy="2917338"/>
          </a:xfrm>
          <a:prstGeom prst="roundRect">
            <a:avLst/>
          </a:prstGeom>
          <a:solidFill>
            <a:srgbClr val="FFFF00"/>
          </a:solid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664310" y="2679442"/>
            <a:ext cx="3691666" cy="369332"/>
          </a:xfrm>
          <a:prstGeom prst="rect">
            <a:avLst/>
          </a:prstGeom>
          <a:noFill/>
        </p:spPr>
        <p:txBody>
          <a:bodyPr wrap="square" rtlCol="0">
            <a:spAutoFit/>
          </a:bodyPr>
          <a:lstStyle/>
          <a:p>
            <a:r>
              <a:rPr lang="en-US" dirty="0"/>
              <a:t>1     2     3     4     5    6     7     8     9   10</a:t>
            </a:r>
          </a:p>
        </p:txBody>
      </p:sp>
      <p:sp>
        <p:nvSpPr>
          <p:cNvPr id="4" name="Title 1"/>
          <p:cNvSpPr txBox="1">
            <a:spLocks/>
          </p:cNvSpPr>
          <p:nvPr/>
        </p:nvSpPr>
        <p:spPr bwMode="auto">
          <a:xfrm>
            <a:off x="2131709" y="17715"/>
            <a:ext cx="8784976" cy="63976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bg1"/>
                </a:solidFill>
                <a:latin typeface="Calibri" pitchFamily="34" charset="0"/>
              </a:defRPr>
            </a:lvl2pPr>
            <a:lvl3pPr algn="l" rtl="0" fontAlgn="base">
              <a:spcBef>
                <a:spcPct val="0"/>
              </a:spcBef>
              <a:spcAft>
                <a:spcPct val="0"/>
              </a:spcAft>
              <a:defRPr sz="3600">
                <a:solidFill>
                  <a:schemeClr val="bg1"/>
                </a:solidFill>
                <a:latin typeface="Calibri" pitchFamily="34" charset="0"/>
              </a:defRPr>
            </a:lvl3pPr>
            <a:lvl4pPr algn="l" rtl="0" fontAlgn="base">
              <a:spcBef>
                <a:spcPct val="0"/>
              </a:spcBef>
              <a:spcAft>
                <a:spcPct val="0"/>
              </a:spcAft>
              <a:defRPr sz="3600">
                <a:solidFill>
                  <a:schemeClr val="bg1"/>
                </a:solidFill>
                <a:latin typeface="Calibri" pitchFamily="34" charset="0"/>
              </a:defRPr>
            </a:lvl4pPr>
            <a:lvl5pPr algn="l" rtl="0" fontAlgn="base">
              <a:spcBef>
                <a:spcPct val="0"/>
              </a:spcBef>
              <a:spcAft>
                <a:spcPct val="0"/>
              </a:spcAft>
              <a:defRPr sz="3600">
                <a:solidFill>
                  <a:schemeClr val="bg1"/>
                </a:solidFill>
                <a:latin typeface="Calibri" pitchFamily="34" charset="0"/>
              </a:defRPr>
            </a:lvl5pPr>
            <a:lvl6pPr marL="457200" algn="l" rtl="0" fontAlgn="base">
              <a:spcBef>
                <a:spcPct val="0"/>
              </a:spcBef>
              <a:spcAft>
                <a:spcPct val="0"/>
              </a:spcAft>
              <a:defRPr sz="3600">
                <a:solidFill>
                  <a:schemeClr val="bg1"/>
                </a:solidFill>
                <a:latin typeface="Calibri" pitchFamily="34" charset="0"/>
              </a:defRPr>
            </a:lvl6pPr>
            <a:lvl7pPr marL="914400" algn="l" rtl="0" fontAlgn="base">
              <a:spcBef>
                <a:spcPct val="0"/>
              </a:spcBef>
              <a:spcAft>
                <a:spcPct val="0"/>
              </a:spcAft>
              <a:defRPr sz="3600">
                <a:solidFill>
                  <a:schemeClr val="bg1"/>
                </a:solidFill>
                <a:latin typeface="Calibri" pitchFamily="34" charset="0"/>
              </a:defRPr>
            </a:lvl7pPr>
            <a:lvl8pPr marL="1371600" algn="l" rtl="0" fontAlgn="base">
              <a:spcBef>
                <a:spcPct val="0"/>
              </a:spcBef>
              <a:spcAft>
                <a:spcPct val="0"/>
              </a:spcAft>
              <a:defRPr sz="3600">
                <a:solidFill>
                  <a:schemeClr val="bg1"/>
                </a:solidFill>
                <a:latin typeface="Calibri" pitchFamily="34" charset="0"/>
              </a:defRPr>
            </a:lvl8pPr>
            <a:lvl9pPr marL="1828800" algn="l" rtl="0" fontAlgn="base">
              <a:spcBef>
                <a:spcPct val="0"/>
              </a:spcBef>
              <a:spcAft>
                <a:spcPct val="0"/>
              </a:spcAft>
              <a:defRPr sz="3600">
                <a:solidFill>
                  <a:schemeClr val="bg1"/>
                </a:solidFill>
                <a:latin typeface="Calibri" pitchFamily="34" charset="0"/>
              </a:defRPr>
            </a:lvl9pPr>
          </a:lstStyle>
          <a:p>
            <a:pPr algn="ctr" fontAlgn="auto">
              <a:spcAft>
                <a:spcPts val="0"/>
              </a:spcAft>
              <a:defRPr/>
            </a:pPr>
            <a:r>
              <a:rPr lang="en-US" sz="4000" b="1" dirty="0">
                <a:solidFill>
                  <a:srgbClr val="FF0000"/>
                </a:solidFill>
              </a:rPr>
              <a:t> LOCATION INDEX (LI)</a:t>
            </a:r>
          </a:p>
        </p:txBody>
      </p:sp>
      <p:sp>
        <p:nvSpPr>
          <p:cNvPr id="5" name="Title 1"/>
          <p:cNvSpPr txBox="1">
            <a:spLocks/>
          </p:cNvSpPr>
          <p:nvPr/>
        </p:nvSpPr>
        <p:spPr bwMode="auto">
          <a:xfrm>
            <a:off x="2343708" y="627891"/>
            <a:ext cx="8784976" cy="63976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bg1"/>
                </a:solidFill>
                <a:latin typeface="Calibri" pitchFamily="34" charset="0"/>
              </a:defRPr>
            </a:lvl2pPr>
            <a:lvl3pPr algn="l" rtl="0" fontAlgn="base">
              <a:spcBef>
                <a:spcPct val="0"/>
              </a:spcBef>
              <a:spcAft>
                <a:spcPct val="0"/>
              </a:spcAft>
              <a:defRPr sz="3600">
                <a:solidFill>
                  <a:schemeClr val="bg1"/>
                </a:solidFill>
                <a:latin typeface="Calibri" pitchFamily="34" charset="0"/>
              </a:defRPr>
            </a:lvl3pPr>
            <a:lvl4pPr algn="l" rtl="0" fontAlgn="base">
              <a:spcBef>
                <a:spcPct val="0"/>
              </a:spcBef>
              <a:spcAft>
                <a:spcPct val="0"/>
              </a:spcAft>
              <a:defRPr sz="3600">
                <a:solidFill>
                  <a:schemeClr val="bg1"/>
                </a:solidFill>
                <a:latin typeface="Calibri" pitchFamily="34" charset="0"/>
              </a:defRPr>
            </a:lvl4pPr>
            <a:lvl5pPr algn="l" rtl="0" fontAlgn="base">
              <a:spcBef>
                <a:spcPct val="0"/>
              </a:spcBef>
              <a:spcAft>
                <a:spcPct val="0"/>
              </a:spcAft>
              <a:defRPr sz="3600">
                <a:solidFill>
                  <a:schemeClr val="bg1"/>
                </a:solidFill>
                <a:latin typeface="Calibri" pitchFamily="34" charset="0"/>
              </a:defRPr>
            </a:lvl5pPr>
            <a:lvl6pPr marL="457200" algn="l" rtl="0" fontAlgn="base">
              <a:spcBef>
                <a:spcPct val="0"/>
              </a:spcBef>
              <a:spcAft>
                <a:spcPct val="0"/>
              </a:spcAft>
              <a:defRPr sz="3600">
                <a:solidFill>
                  <a:schemeClr val="bg1"/>
                </a:solidFill>
                <a:latin typeface="Calibri" pitchFamily="34" charset="0"/>
              </a:defRPr>
            </a:lvl6pPr>
            <a:lvl7pPr marL="914400" algn="l" rtl="0" fontAlgn="base">
              <a:spcBef>
                <a:spcPct val="0"/>
              </a:spcBef>
              <a:spcAft>
                <a:spcPct val="0"/>
              </a:spcAft>
              <a:defRPr sz="3600">
                <a:solidFill>
                  <a:schemeClr val="bg1"/>
                </a:solidFill>
                <a:latin typeface="Calibri" pitchFamily="34" charset="0"/>
              </a:defRPr>
            </a:lvl7pPr>
            <a:lvl8pPr marL="1371600" algn="l" rtl="0" fontAlgn="base">
              <a:spcBef>
                <a:spcPct val="0"/>
              </a:spcBef>
              <a:spcAft>
                <a:spcPct val="0"/>
              </a:spcAft>
              <a:defRPr sz="3600">
                <a:solidFill>
                  <a:schemeClr val="bg1"/>
                </a:solidFill>
                <a:latin typeface="Calibri" pitchFamily="34" charset="0"/>
              </a:defRPr>
            </a:lvl8pPr>
            <a:lvl9pPr marL="1828800" algn="l" rtl="0" fontAlgn="base">
              <a:spcBef>
                <a:spcPct val="0"/>
              </a:spcBef>
              <a:spcAft>
                <a:spcPct val="0"/>
              </a:spcAft>
              <a:defRPr sz="3600">
                <a:solidFill>
                  <a:schemeClr val="bg1"/>
                </a:solidFill>
                <a:latin typeface="Calibri" pitchFamily="34" charset="0"/>
              </a:defRPr>
            </a:lvl9pPr>
          </a:lstStyle>
          <a:p>
            <a:pPr algn="ctr" fontAlgn="auto">
              <a:spcAft>
                <a:spcPts val="0"/>
              </a:spcAft>
              <a:defRPr/>
            </a:pPr>
            <a:r>
              <a:rPr lang="en-US" b="1" dirty="0">
                <a:solidFill>
                  <a:schemeClr val="tx2"/>
                </a:solidFill>
              </a:rPr>
              <a:t>Generalization Median</a:t>
            </a:r>
            <a:endParaRPr lang="en-US" dirty="0">
              <a:solidFill>
                <a:schemeClr val="tx2"/>
              </a:solidFill>
            </a:endParaRPr>
          </a:p>
        </p:txBody>
      </p:sp>
      <p:graphicFrame>
        <p:nvGraphicFramePr>
          <p:cNvPr id="6" name="Chart 5">
            <a:extLst>
              <a:ext uri="{FF2B5EF4-FFF2-40B4-BE49-F238E27FC236}">
                <a16:creationId xmlns:a16="http://schemas.microsoft.com/office/drawing/2014/main" xmlns="" id="{2D3F3252-6328-4F8B-A5F7-44B907D93588}"/>
              </a:ext>
            </a:extLst>
          </p:cNvPr>
          <p:cNvGraphicFramePr/>
          <p:nvPr>
            <p:extLst>
              <p:ext uri="{D42A27DB-BD31-4B8C-83A1-F6EECF244321}">
                <p14:modId xmlns:p14="http://schemas.microsoft.com/office/powerpoint/2010/main" val="2259300282"/>
              </p:ext>
            </p:extLst>
          </p:nvPr>
        </p:nvGraphicFramePr>
        <p:xfrm>
          <a:off x="199583" y="657476"/>
          <a:ext cx="4248472" cy="286518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611560" y="3012020"/>
            <a:ext cx="433132" cy="523220"/>
          </a:xfrm>
          <a:prstGeom prst="rect">
            <a:avLst/>
          </a:prstGeom>
          <a:noFill/>
        </p:spPr>
        <p:txBody>
          <a:bodyPr wrap="none" rtlCol="0">
            <a:spAutoFit/>
          </a:bodyPr>
          <a:lstStyle/>
          <a:p>
            <a:r>
              <a:rPr lang="en-US" sz="2800" b="1" dirty="0">
                <a:solidFill>
                  <a:srgbClr val="FF0000"/>
                </a:solidFill>
              </a:rPr>
              <a:t>LI</a:t>
            </a:r>
          </a:p>
        </p:txBody>
      </p:sp>
      <p:graphicFrame>
        <p:nvGraphicFramePr>
          <p:cNvPr id="8" name="Chart 7">
            <a:extLst>
              <a:ext uri="{FF2B5EF4-FFF2-40B4-BE49-F238E27FC236}">
                <a16:creationId xmlns:a16="http://schemas.microsoft.com/office/drawing/2014/main" xmlns="" id="{2D3F3252-6328-4F8B-A5F7-44B907D93588}"/>
              </a:ext>
            </a:extLst>
          </p:cNvPr>
          <p:cNvGraphicFramePr/>
          <p:nvPr>
            <p:extLst>
              <p:ext uri="{D42A27DB-BD31-4B8C-83A1-F6EECF244321}">
                <p14:modId xmlns:p14="http://schemas.microsoft.com/office/powerpoint/2010/main" val="2710807426"/>
              </p:ext>
            </p:extLst>
          </p:nvPr>
        </p:nvGraphicFramePr>
        <p:xfrm>
          <a:off x="199583" y="3824030"/>
          <a:ext cx="4248472" cy="2657475"/>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p:cNvSpPr txBox="1"/>
          <p:nvPr/>
        </p:nvSpPr>
        <p:spPr>
          <a:xfrm>
            <a:off x="3203848" y="5958285"/>
            <a:ext cx="433132" cy="523220"/>
          </a:xfrm>
          <a:prstGeom prst="rect">
            <a:avLst/>
          </a:prstGeom>
          <a:noFill/>
        </p:spPr>
        <p:txBody>
          <a:bodyPr wrap="none" rtlCol="0">
            <a:spAutoFit/>
          </a:bodyPr>
          <a:lstStyle/>
          <a:p>
            <a:r>
              <a:rPr lang="en-US" sz="2800" b="1" dirty="0">
                <a:solidFill>
                  <a:srgbClr val="FF0000"/>
                </a:solidFill>
              </a:rPr>
              <a:t>LI</a:t>
            </a:r>
          </a:p>
        </p:txBody>
      </p:sp>
      <p:sp>
        <p:nvSpPr>
          <p:cNvPr id="10" name="Oval 9"/>
          <p:cNvSpPr/>
          <p:nvPr/>
        </p:nvSpPr>
        <p:spPr>
          <a:xfrm>
            <a:off x="3203848" y="5656919"/>
            <a:ext cx="360040" cy="36004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1" name="Title 1"/>
          <p:cNvSpPr txBox="1">
            <a:spLocks/>
          </p:cNvSpPr>
          <p:nvPr/>
        </p:nvSpPr>
        <p:spPr bwMode="auto">
          <a:xfrm>
            <a:off x="4355976" y="1139187"/>
            <a:ext cx="5040561" cy="63976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bg1"/>
                </a:solidFill>
                <a:latin typeface="Calibri" pitchFamily="34" charset="0"/>
              </a:defRPr>
            </a:lvl2pPr>
            <a:lvl3pPr algn="l" rtl="0" fontAlgn="base">
              <a:spcBef>
                <a:spcPct val="0"/>
              </a:spcBef>
              <a:spcAft>
                <a:spcPct val="0"/>
              </a:spcAft>
              <a:defRPr sz="3600">
                <a:solidFill>
                  <a:schemeClr val="bg1"/>
                </a:solidFill>
                <a:latin typeface="Calibri" pitchFamily="34" charset="0"/>
              </a:defRPr>
            </a:lvl3pPr>
            <a:lvl4pPr algn="l" rtl="0" fontAlgn="base">
              <a:spcBef>
                <a:spcPct val="0"/>
              </a:spcBef>
              <a:spcAft>
                <a:spcPct val="0"/>
              </a:spcAft>
              <a:defRPr sz="3600">
                <a:solidFill>
                  <a:schemeClr val="bg1"/>
                </a:solidFill>
                <a:latin typeface="Calibri" pitchFamily="34" charset="0"/>
              </a:defRPr>
            </a:lvl4pPr>
            <a:lvl5pPr algn="l" rtl="0" fontAlgn="base">
              <a:spcBef>
                <a:spcPct val="0"/>
              </a:spcBef>
              <a:spcAft>
                <a:spcPct val="0"/>
              </a:spcAft>
              <a:defRPr sz="3600">
                <a:solidFill>
                  <a:schemeClr val="bg1"/>
                </a:solidFill>
                <a:latin typeface="Calibri" pitchFamily="34" charset="0"/>
              </a:defRPr>
            </a:lvl5pPr>
            <a:lvl6pPr marL="457200" algn="l" rtl="0" fontAlgn="base">
              <a:spcBef>
                <a:spcPct val="0"/>
              </a:spcBef>
              <a:spcAft>
                <a:spcPct val="0"/>
              </a:spcAft>
              <a:defRPr sz="3600">
                <a:solidFill>
                  <a:schemeClr val="bg1"/>
                </a:solidFill>
                <a:latin typeface="Calibri" pitchFamily="34" charset="0"/>
              </a:defRPr>
            </a:lvl6pPr>
            <a:lvl7pPr marL="914400" algn="l" rtl="0" fontAlgn="base">
              <a:spcBef>
                <a:spcPct val="0"/>
              </a:spcBef>
              <a:spcAft>
                <a:spcPct val="0"/>
              </a:spcAft>
              <a:defRPr sz="3600">
                <a:solidFill>
                  <a:schemeClr val="bg1"/>
                </a:solidFill>
                <a:latin typeface="Calibri" pitchFamily="34" charset="0"/>
              </a:defRPr>
            </a:lvl7pPr>
            <a:lvl8pPr marL="1371600" algn="l" rtl="0" fontAlgn="base">
              <a:spcBef>
                <a:spcPct val="0"/>
              </a:spcBef>
              <a:spcAft>
                <a:spcPct val="0"/>
              </a:spcAft>
              <a:defRPr sz="3600">
                <a:solidFill>
                  <a:schemeClr val="bg1"/>
                </a:solidFill>
                <a:latin typeface="Calibri" pitchFamily="34" charset="0"/>
              </a:defRPr>
            </a:lvl8pPr>
            <a:lvl9pPr marL="1828800" algn="l" rtl="0" fontAlgn="base">
              <a:spcBef>
                <a:spcPct val="0"/>
              </a:spcBef>
              <a:spcAft>
                <a:spcPct val="0"/>
              </a:spcAft>
              <a:defRPr sz="3600">
                <a:solidFill>
                  <a:schemeClr val="bg1"/>
                </a:solidFill>
                <a:latin typeface="Calibri" pitchFamily="34" charset="0"/>
              </a:defRPr>
            </a:lvl9pPr>
          </a:lstStyle>
          <a:p>
            <a:pPr fontAlgn="auto">
              <a:spcAft>
                <a:spcPts val="0"/>
              </a:spcAft>
              <a:defRPr/>
            </a:pPr>
            <a:endParaRPr lang="en-US" sz="2800" dirty="0">
              <a:solidFill>
                <a:schemeClr val="tx2"/>
              </a:solidFill>
            </a:endParaRPr>
          </a:p>
          <a:p>
            <a:pPr marL="571500" indent="-571500" fontAlgn="auto">
              <a:spcAft>
                <a:spcPts val="0"/>
              </a:spcAft>
              <a:buFont typeface="Wingdings" panose="05000000000000000000" pitchFamily="2" charset="2"/>
              <a:buChar char="Ø"/>
              <a:defRPr/>
            </a:pPr>
            <a:r>
              <a:rPr lang="en-US" b="1" dirty="0">
                <a:solidFill>
                  <a:schemeClr val="tx2"/>
                </a:solidFill>
              </a:rPr>
              <a:t>Resistant to outlier </a:t>
            </a:r>
          </a:p>
        </p:txBody>
      </p:sp>
      <p:sp>
        <p:nvSpPr>
          <p:cNvPr id="12" name="Title 1"/>
          <p:cNvSpPr txBox="1">
            <a:spLocks/>
          </p:cNvSpPr>
          <p:nvPr/>
        </p:nvSpPr>
        <p:spPr bwMode="auto">
          <a:xfrm>
            <a:off x="4355976" y="2145178"/>
            <a:ext cx="4876474" cy="63976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bg1"/>
                </a:solidFill>
                <a:latin typeface="Calibri" pitchFamily="34" charset="0"/>
              </a:defRPr>
            </a:lvl2pPr>
            <a:lvl3pPr algn="l" rtl="0" fontAlgn="base">
              <a:spcBef>
                <a:spcPct val="0"/>
              </a:spcBef>
              <a:spcAft>
                <a:spcPct val="0"/>
              </a:spcAft>
              <a:defRPr sz="3600">
                <a:solidFill>
                  <a:schemeClr val="bg1"/>
                </a:solidFill>
                <a:latin typeface="Calibri" pitchFamily="34" charset="0"/>
              </a:defRPr>
            </a:lvl3pPr>
            <a:lvl4pPr algn="l" rtl="0" fontAlgn="base">
              <a:spcBef>
                <a:spcPct val="0"/>
              </a:spcBef>
              <a:spcAft>
                <a:spcPct val="0"/>
              </a:spcAft>
              <a:defRPr sz="3600">
                <a:solidFill>
                  <a:schemeClr val="bg1"/>
                </a:solidFill>
                <a:latin typeface="Calibri" pitchFamily="34" charset="0"/>
              </a:defRPr>
            </a:lvl4pPr>
            <a:lvl5pPr algn="l" rtl="0" fontAlgn="base">
              <a:spcBef>
                <a:spcPct val="0"/>
              </a:spcBef>
              <a:spcAft>
                <a:spcPct val="0"/>
              </a:spcAft>
              <a:defRPr sz="3600">
                <a:solidFill>
                  <a:schemeClr val="bg1"/>
                </a:solidFill>
                <a:latin typeface="Calibri" pitchFamily="34" charset="0"/>
              </a:defRPr>
            </a:lvl5pPr>
            <a:lvl6pPr marL="457200" algn="l" rtl="0" fontAlgn="base">
              <a:spcBef>
                <a:spcPct val="0"/>
              </a:spcBef>
              <a:spcAft>
                <a:spcPct val="0"/>
              </a:spcAft>
              <a:defRPr sz="3600">
                <a:solidFill>
                  <a:schemeClr val="bg1"/>
                </a:solidFill>
                <a:latin typeface="Calibri" pitchFamily="34" charset="0"/>
              </a:defRPr>
            </a:lvl6pPr>
            <a:lvl7pPr marL="914400" algn="l" rtl="0" fontAlgn="base">
              <a:spcBef>
                <a:spcPct val="0"/>
              </a:spcBef>
              <a:spcAft>
                <a:spcPct val="0"/>
              </a:spcAft>
              <a:defRPr sz="3600">
                <a:solidFill>
                  <a:schemeClr val="bg1"/>
                </a:solidFill>
                <a:latin typeface="Calibri" pitchFamily="34" charset="0"/>
              </a:defRPr>
            </a:lvl7pPr>
            <a:lvl8pPr marL="1371600" algn="l" rtl="0" fontAlgn="base">
              <a:spcBef>
                <a:spcPct val="0"/>
              </a:spcBef>
              <a:spcAft>
                <a:spcPct val="0"/>
              </a:spcAft>
              <a:defRPr sz="3600">
                <a:solidFill>
                  <a:schemeClr val="bg1"/>
                </a:solidFill>
                <a:latin typeface="Calibri" pitchFamily="34" charset="0"/>
              </a:defRPr>
            </a:lvl8pPr>
            <a:lvl9pPr marL="1828800" algn="l" rtl="0" fontAlgn="base">
              <a:spcBef>
                <a:spcPct val="0"/>
              </a:spcBef>
              <a:spcAft>
                <a:spcPct val="0"/>
              </a:spcAft>
              <a:defRPr sz="3600">
                <a:solidFill>
                  <a:schemeClr val="bg1"/>
                </a:solidFill>
                <a:latin typeface="Calibri" pitchFamily="34" charset="0"/>
              </a:defRPr>
            </a:lvl9pPr>
          </a:lstStyle>
          <a:p>
            <a:pPr fontAlgn="auto">
              <a:spcAft>
                <a:spcPts val="0"/>
              </a:spcAft>
              <a:defRPr/>
            </a:pPr>
            <a:endParaRPr lang="en-US" sz="2800" dirty="0">
              <a:solidFill>
                <a:schemeClr val="tx2"/>
              </a:solidFill>
            </a:endParaRPr>
          </a:p>
          <a:p>
            <a:pPr marL="571500" indent="-571500" fontAlgn="auto">
              <a:spcAft>
                <a:spcPts val="0"/>
              </a:spcAft>
              <a:buFont typeface="Wingdings" panose="05000000000000000000" pitchFamily="2" charset="2"/>
              <a:buChar char="Ø"/>
              <a:defRPr/>
            </a:pPr>
            <a:r>
              <a:rPr lang="en-US" b="1" dirty="0">
                <a:solidFill>
                  <a:schemeClr val="tx2"/>
                </a:solidFill>
              </a:rPr>
              <a:t>Simple interpretation – middle value </a:t>
            </a:r>
          </a:p>
        </p:txBody>
      </p:sp>
      <p:sp>
        <p:nvSpPr>
          <p:cNvPr id="13" name="Title 1"/>
          <p:cNvSpPr txBox="1">
            <a:spLocks/>
          </p:cNvSpPr>
          <p:nvPr/>
        </p:nvSpPr>
        <p:spPr bwMode="auto">
          <a:xfrm>
            <a:off x="4455368" y="3790108"/>
            <a:ext cx="5040561" cy="63976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bg1"/>
                </a:solidFill>
                <a:latin typeface="Calibri" pitchFamily="34" charset="0"/>
              </a:defRPr>
            </a:lvl2pPr>
            <a:lvl3pPr algn="l" rtl="0" fontAlgn="base">
              <a:spcBef>
                <a:spcPct val="0"/>
              </a:spcBef>
              <a:spcAft>
                <a:spcPct val="0"/>
              </a:spcAft>
              <a:defRPr sz="3600">
                <a:solidFill>
                  <a:schemeClr val="bg1"/>
                </a:solidFill>
                <a:latin typeface="Calibri" pitchFamily="34" charset="0"/>
              </a:defRPr>
            </a:lvl3pPr>
            <a:lvl4pPr algn="l" rtl="0" fontAlgn="base">
              <a:spcBef>
                <a:spcPct val="0"/>
              </a:spcBef>
              <a:spcAft>
                <a:spcPct val="0"/>
              </a:spcAft>
              <a:defRPr sz="3600">
                <a:solidFill>
                  <a:schemeClr val="bg1"/>
                </a:solidFill>
                <a:latin typeface="Calibri" pitchFamily="34" charset="0"/>
              </a:defRPr>
            </a:lvl4pPr>
            <a:lvl5pPr algn="l" rtl="0" fontAlgn="base">
              <a:spcBef>
                <a:spcPct val="0"/>
              </a:spcBef>
              <a:spcAft>
                <a:spcPct val="0"/>
              </a:spcAft>
              <a:defRPr sz="3600">
                <a:solidFill>
                  <a:schemeClr val="bg1"/>
                </a:solidFill>
                <a:latin typeface="Calibri" pitchFamily="34" charset="0"/>
              </a:defRPr>
            </a:lvl5pPr>
            <a:lvl6pPr marL="457200" algn="l" rtl="0" fontAlgn="base">
              <a:spcBef>
                <a:spcPct val="0"/>
              </a:spcBef>
              <a:spcAft>
                <a:spcPct val="0"/>
              </a:spcAft>
              <a:defRPr sz="3600">
                <a:solidFill>
                  <a:schemeClr val="bg1"/>
                </a:solidFill>
                <a:latin typeface="Calibri" pitchFamily="34" charset="0"/>
              </a:defRPr>
            </a:lvl6pPr>
            <a:lvl7pPr marL="914400" algn="l" rtl="0" fontAlgn="base">
              <a:spcBef>
                <a:spcPct val="0"/>
              </a:spcBef>
              <a:spcAft>
                <a:spcPct val="0"/>
              </a:spcAft>
              <a:defRPr sz="3600">
                <a:solidFill>
                  <a:schemeClr val="bg1"/>
                </a:solidFill>
                <a:latin typeface="Calibri" pitchFamily="34" charset="0"/>
              </a:defRPr>
            </a:lvl7pPr>
            <a:lvl8pPr marL="1371600" algn="l" rtl="0" fontAlgn="base">
              <a:spcBef>
                <a:spcPct val="0"/>
              </a:spcBef>
              <a:spcAft>
                <a:spcPct val="0"/>
              </a:spcAft>
              <a:defRPr sz="3600">
                <a:solidFill>
                  <a:schemeClr val="bg1"/>
                </a:solidFill>
                <a:latin typeface="Calibri" pitchFamily="34" charset="0"/>
              </a:defRPr>
            </a:lvl8pPr>
            <a:lvl9pPr marL="1828800" algn="l" rtl="0" fontAlgn="base">
              <a:spcBef>
                <a:spcPct val="0"/>
              </a:spcBef>
              <a:spcAft>
                <a:spcPct val="0"/>
              </a:spcAft>
              <a:defRPr sz="3600">
                <a:solidFill>
                  <a:schemeClr val="bg1"/>
                </a:solidFill>
                <a:latin typeface="Calibri" pitchFamily="34" charset="0"/>
              </a:defRPr>
            </a:lvl9pPr>
          </a:lstStyle>
          <a:p>
            <a:pPr fontAlgn="auto">
              <a:spcAft>
                <a:spcPts val="0"/>
              </a:spcAft>
              <a:defRPr/>
            </a:pPr>
            <a:endParaRPr lang="en-US" sz="2800" dirty="0">
              <a:solidFill>
                <a:schemeClr val="tx2"/>
              </a:solidFill>
            </a:endParaRPr>
          </a:p>
          <a:p>
            <a:pPr marL="571500" indent="-571500" fontAlgn="auto">
              <a:spcAft>
                <a:spcPts val="0"/>
              </a:spcAft>
              <a:buFont typeface="Wingdings" panose="05000000000000000000" pitchFamily="2" charset="2"/>
              <a:buChar char="ü"/>
              <a:defRPr/>
            </a:pPr>
            <a:r>
              <a:rPr lang="en-US" b="1" dirty="0">
                <a:solidFill>
                  <a:srgbClr val="FF0000"/>
                </a:solidFill>
              </a:rPr>
              <a:t>Algebraic form </a:t>
            </a:r>
          </a:p>
        </p:txBody>
      </p:sp>
      <p:sp>
        <p:nvSpPr>
          <p:cNvPr id="14" name="Title 1"/>
          <p:cNvSpPr txBox="1">
            <a:spLocks/>
          </p:cNvSpPr>
          <p:nvPr/>
        </p:nvSpPr>
        <p:spPr bwMode="auto">
          <a:xfrm>
            <a:off x="4455368" y="4493643"/>
            <a:ext cx="5040561" cy="63976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bg1"/>
                </a:solidFill>
                <a:latin typeface="Calibri" pitchFamily="34" charset="0"/>
              </a:defRPr>
            </a:lvl2pPr>
            <a:lvl3pPr algn="l" rtl="0" fontAlgn="base">
              <a:spcBef>
                <a:spcPct val="0"/>
              </a:spcBef>
              <a:spcAft>
                <a:spcPct val="0"/>
              </a:spcAft>
              <a:defRPr sz="3600">
                <a:solidFill>
                  <a:schemeClr val="bg1"/>
                </a:solidFill>
                <a:latin typeface="Calibri" pitchFamily="34" charset="0"/>
              </a:defRPr>
            </a:lvl3pPr>
            <a:lvl4pPr algn="l" rtl="0" fontAlgn="base">
              <a:spcBef>
                <a:spcPct val="0"/>
              </a:spcBef>
              <a:spcAft>
                <a:spcPct val="0"/>
              </a:spcAft>
              <a:defRPr sz="3600">
                <a:solidFill>
                  <a:schemeClr val="bg1"/>
                </a:solidFill>
                <a:latin typeface="Calibri" pitchFamily="34" charset="0"/>
              </a:defRPr>
            </a:lvl4pPr>
            <a:lvl5pPr algn="l" rtl="0" fontAlgn="base">
              <a:spcBef>
                <a:spcPct val="0"/>
              </a:spcBef>
              <a:spcAft>
                <a:spcPct val="0"/>
              </a:spcAft>
              <a:defRPr sz="3600">
                <a:solidFill>
                  <a:schemeClr val="bg1"/>
                </a:solidFill>
                <a:latin typeface="Calibri" pitchFamily="34" charset="0"/>
              </a:defRPr>
            </a:lvl5pPr>
            <a:lvl6pPr marL="457200" algn="l" rtl="0" fontAlgn="base">
              <a:spcBef>
                <a:spcPct val="0"/>
              </a:spcBef>
              <a:spcAft>
                <a:spcPct val="0"/>
              </a:spcAft>
              <a:defRPr sz="3600">
                <a:solidFill>
                  <a:schemeClr val="bg1"/>
                </a:solidFill>
                <a:latin typeface="Calibri" pitchFamily="34" charset="0"/>
              </a:defRPr>
            </a:lvl6pPr>
            <a:lvl7pPr marL="914400" algn="l" rtl="0" fontAlgn="base">
              <a:spcBef>
                <a:spcPct val="0"/>
              </a:spcBef>
              <a:spcAft>
                <a:spcPct val="0"/>
              </a:spcAft>
              <a:defRPr sz="3600">
                <a:solidFill>
                  <a:schemeClr val="bg1"/>
                </a:solidFill>
                <a:latin typeface="Calibri" pitchFamily="34" charset="0"/>
              </a:defRPr>
            </a:lvl7pPr>
            <a:lvl8pPr marL="1371600" algn="l" rtl="0" fontAlgn="base">
              <a:spcBef>
                <a:spcPct val="0"/>
              </a:spcBef>
              <a:spcAft>
                <a:spcPct val="0"/>
              </a:spcAft>
              <a:defRPr sz="3600">
                <a:solidFill>
                  <a:schemeClr val="bg1"/>
                </a:solidFill>
                <a:latin typeface="Calibri" pitchFamily="34" charset="0"/>
              </a:defRPr>
            </a:lvl8pPr>
            <a:lvl9pPr marL="1828800" algn="l" rtl="0" fontAlgn="base">
              <a:spcBef>
                <a:spcPct val="0"/>
              </a:spcBef>
              <a:spcAft>
                <a:spcPct val="0"/>
              </a:spcAft>
              <a:defRPr sz="3600">
                <a:solidFill>
                  <a:schemeClr val="bg1"/>
                </a:solidFill>
                <a:latin typeface="Calibri" pitchFamily="34" charset="0"/>
              </a:defRPr>
            </a:lvl9pPr>
          </a:lstStyle>
          <a:p>
            <a:pPr fontAlgn="auto">
              <a:spcAft>
                <a:spcPts val="0"/>
              </a:spcAft>
              <a:defRPr/>
            </a:pPr>
            <a:endParaRPr lang="en-US" sz="2800" dirty="0">
              <a:solidFill>
                <a:schemeClr val="tx2"/>
              </a:solidFill>
            </a:endParaRPr>
          </a:p>
          <a:p>
            <a:pPr marL="571500" indent="-571500" fontAlgn="auto">
              <a:spcAft>
                <a:spcPts val="0"/>
              </a:spcAft>
              <a:buFont typeface="Wingdings" panose="05000000000000000000" pitchFamily="2" charset="2"/>
              <a:buChar char="ü"/>
              <a:defRPr/>
            </a:pPr>
            <a:r>
              <a:rPr lang="en-US" b="1" dirty="0">
                <a:solidFill>
                  <a:srgbClr val="FF0000"/>
                </a:solidFill>
              </a:rPr>
              <a:t>Easier to calculate</a:t>
            </a:r>
            <a:r>
              <a:rPr lang="en-US" b="1" dirty="0">
                <a:solidFill>
                  <a:schemeClr val="tx2"/>
                </a:solidFill>
              </a:rPr>
              <a:t> </a:t>
            </a:r>
          </a:p>
        </p:txBody>
      </p:sp>
      <p:sp>
        <p:nvSpPr>
          <p:cNvPr id="15" name="Title 1"/>
          <p:cNvSpPr txBox="1">
            <a:spLocks/>
          </p:cNvSpPr>
          <p:nvPr/>
        </p:nvSpPr>
        <p:spPr bwMode="auto">
          <a:xfrm>
            <a:off x="4455368" y="5517058"/>
            <a:ext cx="5040561" cy="63976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bg1"/>
                </a:solidFill>
                <a:latin typeface="Calibri" pitchFamily="34" charset="0"/>
              </a:defRPr>
            </a:lvl2pPr>
            <a:lvl3pPr algn="l" rtl="0" fontAlgn="base">
              <a:spcBef>
                <a:spcPct val="0"/>
              </a:spcBef>
              <a:spcAft>
                <a:spcPct val="0"/>
              </a:spcAft>
              <a:defRPr sz="3600">
                <a:solidFill>
                  <a:schemeClr val="bg1"/>
                </a:solidFill>
                <a:latin typeface="Calibri" pitchFamily="34" charset="0"/>
              </a:defRPr>
            </a:lvl3pPr>
            <a:lvl4pPr algn="l" rtl="0" fontAlgn="base">
              <a:spcBef>
                <a:spcPct val="0"/>
              </a:spcBef>
              <a:spcAft>
                <a:spcPct val="0"/>
              </a:spcAft>
              <a:defRPr sz="3600">
                <a:solidFill>
                  <a:schemeClr val="bg1"/>
                </a:solidFill>
                <a:latin typeface="Calibri" pitchFamily="34" charset="0"/>
              </a:defRPr>
            </a:lvl4pPr>
            <a:lvl5pPr algn="l" rtl="0" fontAlgn="base">
              <a:spcBef>
                <a:spcPct val="0"/>
              </a:spcBef>
              <a:spcAft>
                <a:spcPct val="0"/>
              </a:spcAft>
              <a:defRPr sz="3600">
                <a:solidFill>
                  <a:schemeClr val="bg1"/>
                </a:solidFill>
                <a:latin typeface="Calibri" pitchFamily="34" charset="0"/>
              </a:defRPr>
            </a:lvl5pPr>
            <a:lvl6pPr marL="457200" algn="l" rtl="0" fontAlgn="base">
              <a:spcBef>
                <a:spcPct val="0"/>
              </a:spcBef>
              <a:spcAft>
                <a:spcPct val="0"/>
              </a:spcAft>
              <a:defRPr sz="3600">
                <a:solidFill>
                  <a:schemeClr val="bg1"/>
                </a:solidFill>
                <a:latin typeface="Calibri" pitchFamily="34" charset="0"/>
              </a:defRPr>
            </a:lvl6pPr>
            <a:lvl7pPr marL="914400" algn="l" rtl="0" fontAlgn="base">
              <a:spcBef>
                <a:spcPct val="0"/>
              </a:spcBef>
              <a:spcAft>
                <a:spcPct val="0"/>
              </a:spcAft>
              <a:defRPr sz="3600">
                <a:solidFill>
                  <a:schemeClr val="bg1"/>
                </a:solidFill>
                <a:latin typeface="Calibri" pitchFamily="34" charset="0"/>
              </a:defRPr>
            </a:lvl7pPr>
            <a:lvl8pPr marL="1371600" algn="l" rtl="0" fontAlgn="base">
              <a:spcBef>
                <a:spcPct val="0"/>
              </a:spcBef>
              <a:spcAft>
                <a:spcPct val="0"/>
              </a:spcAft>
              <a:defRPr sz="3600">
                <a:solidFill>
                  <a:schemeClr val="bg1"/>
                </a:solidFill>
                <a:latin typeface="Calibri" pitchFamily="34" charset="0"/>
              </a:defRPr>
            </a:lvl8pPr>
            <a:lvl9pPr marL="1828800" algn="l" rtl="0" fontAlgn="base">
              <a:spcBef>
                <a:spcPct val="0"/>
              </a:spcBef>
              <a:spcAft>
                <a:spcPct val="0"/>
              </a:spcAft>
              <a:defRPr sz="3600">
                <a:solidFill>
                  <a:schemeClr val="bg1"/>
                </a:solidFill>
                <a:latin typeface="Calibri" pitchFamily="34" charset="0"/>
              </a:defRPr>
            </a:lvl9pPr>
          </a:lstStyle>
          <a:p>
            <a:pPr fontAlgn="auto">
              <a:spcAft>
                <a:spcPts val="0"/>
              </a:spcAft>
              <a:defRPr/>
            </a:pPr>
            <a:endParaRPr lang="en-US" sz="2800" dirty="0">
              <a:solidFill>
                <a:srgbClr val="FF0000"/>
              </a:solidFill>
            </a:endParaRPr>
          </a:p>
          <a:p>
            <a:pPr marL="571500" indent="-571500" fontAlgn="auto">
              <a:spcAft>
                <a:spcPts val="0"/>
              </a:spcAft>
              <a:buFont typeface="Wingdings" panose="05000000000000000000" pitchFamily="2" charset="2"/>
              <a:buChar char="ü"/>
              <a:defRPr/>
            </a:pPr>
            <a:r>
              <a:rPr lang="en-US" b="1" dirty="0">
                <a:solidFill>
                  <a:srgbClr val="FF0000"/>
                </a:solidFill>
              </a:rPr>
              <a:t>Extended to more variables </a:t>
            </a:r>
          </a:p>
        </p:txBody>
      </p:sp>
      <p:sp>
        <p:nvSpPr>
          <p:cNvPr id="16" name="Title 1"/>
          <p:cNvSpPr txBox="1">
            <a:spLocks/>
          </p:cNvSpPr>
          <p:nvPr/>
        </p:nvSpPr>
        <p:spPr bwMode="auto">
          <a:xfrm>
            <a:off x="2323819" y="3187341"/>
            <a:ext cx="8784976" cy="63976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bg1"/>
                </a:solidFill>
                <a:latin typeface="Calibri" pitchFamily="34" charset="0"/>
              </a:defRPr>
            </a:lvl2pPr>
            <a:lvl3pPr algn="l" rtl="0" fontAlgn="base">
              <a:spcBef>
                <a:spcPct val="0"/>
              </a:spcBef>
              <a:spcAft>
                <a:spcPct val="0"/>
              </a:spcAft>
              <a:defRPr sz="3600">
                <a:solidFill>
                  <a:schemeClr val="bg1"/>
                </a:solidFill>
                <a:latin typeface="Calibri" pitchFamily="34" charset="0"/>
              </a:defRPr>
            </a:lvl3pPr>
            <a:lvl4pPr algn="l" rtl="0" fontAlgn="base">
              <a:spcBef>
                <a:spcPct val="0"/>
              </a:spcBef>
              <a:spcAft>
                <a:spcPct val="0"/>
              </a:spcAft>
              <a:defRPr sz="3600">
                <a:solidFill>
                  <a:schemeClr val="bg1"/>
                </a:solidFill>
                <a:latin typeface="Calibri" pitchFamily="34" charset="0"/>
              </a:defRPr>
            </a:lvl4pPr>
            <a:lvl5pPr algn="l" rtl="0" fontAlgn="base">
              <a:spcBef>
                <a:spcPct val="0"/>
              </a:spcBef>
              <a:spcAft>
                <a:spcPct val="0"/>
              </a:spcAft>
              <a:defRPr sz="3600">
                <a:solidFill>
                  <a:schemeClr val="bg1"/>
                </a:solidFill>
                <a:latin typeface="Calibri" pitchFamily="34" charset="0"/>
              </a:defRPr>
            </a:lvl5pPr>
            <a:lvl6pPr marL="457200" algn="l" rtl="0" fontAlgn="base">
              <a:spcBef>
                <a:spcPct val="0"/>
              </a:spcBef>
              <a:spcAft>
                <a:spcPct val="0"/>
              </a:spcAft>
              <a:defRPr sz="3600">
                <a:solidFill>
                  <a:schemeClr val="bg1"/>
                </a:solidFill>
                <a:latin typeface="Calibri" pitchFamily="34" charset="0"/>
              </a:defRPr>
            </a:lvl6pPr>
            <a:lvl7pPr marL="914400" algn="l" rtl="0" fontAlgn="base">
              <a:spcBef>
                <a:spcPct val="0"/>
              </a:spcBef>
              <a:spcAft>
                <a:spcPct val="0"/>
              </a:spcAft>
              <a:defRPr sz="3600">
                <a:solidFill>
                  <a:schemeClr val="bg1"/>
                </a:solidFill>
                <a:latin typeface="Calibri" pitchFamily="34" charset="0"/>
              </a:defRPr>
            </a:lvl7pPr>
            <a:lvl8pPr marL="1371600" algn="l" rtl="0" fontAlgn="base">
              <a:spcBef>
                <a:spcPct val="0"/>
              </a:spcBef>
              <a:spcAft>
                <a:spcPct val="0"/>
              </a:spcAft>
              <a:defRPr sz="3600">
                <a:solidFill>
                  <a:schemeClr val="bg1"/>
                </a:solidFill>
                <a:latin typeface="Calibri" pitchFamily="34" charset="0"/>
              </a:defRPr>
            </a:lvl8pPr>
            <a:lvl9pPr marL="1828800" algn="l" rtl="0" fontAlgn="base">
              <a:spcBef>
                <a:spcPct val="0"/>
              </a:spcBef>
              <a:spcAft>
                <a:spcPct val="0"/>
              </a:spcAft>
              <a:defRPr sz="3600">
                <a:solidFill>
                  <a:schemeClr val="bg1"/>
                </a:solidFill>
                <a:latin typeface="Calibri" pitchFamily="34" charset="0"/>
              </a:defRPr>
            </a:lvl9pPr>
          </a:lstStyle>
          <a:p>
            <a:pPr algn="ctr" fontAlgn="auto">
              <a:spcAft>
                <a:spcPts val="0"/>
              </a:spcAft>
              <a:defRPr/>
            </a:pPr>
            <a:r>
              <a:rPr lang="en-US" sz="4400" b="1" dirty="0">
                <a:solidFill>
                  <a:srgbClr val="FF0000"/>
                </a:solidFill>
              </a:rPr>
              <a:t>Innovation</a:t>
            </a:r>
            <a:endParaRPr lang="en-US" sz="4400" dirty="0">
              <a:solidFill>
                <a:srgbClr val="FF0000"/>
              </a:solidFill>
            </a:endParaRPr>
          </a:p>
        </p:txBody>
      </p:sp>
      <p:sp>
        <p:nvSpPr>
          <p:cNvPr id="17" name="TextBox 16"/>
          <p:cNvSpPr txBox="1"/>
          <p:nvPr/>
        </p:nvSpPr>
        <p:spPr>
          <a:xfrm>
            <a:off x="3036257" y="1435982"/>
            <a:ext cx="1124475" cy="523220"/>
          </a:xfrm>
          <a:prstGeom prst="rect">
            <a:avLst/>
          </a:prstGeom>
          <a:noFill/>
        </p:spPr>
        <p:txBody>
          <a:bodyPr wrap="none" rtlCol="0">
            <a:spAutoFit/>
          </a:bodyPr>
          <a:lstStyle/>
          <a:p>
            <a:r>
              <a:rPr lang="en-US" sz="2800" b="1" dirty="0">
                <a:solidFill>
                  <a:schemeClr val="tx2"/>
                </a:solidFill>
              </a:rPr>
              <a:t>MEAN</a:t>
            </a:r>
          </a:p>
        </p:txBody>
      </p:sp>
      <p:sp>
        <p:nvSpPr>
          <p:cNvPr id="19" name="Rectangle: Rounded Corners 18">
            <a:extLst/>
          </p:cNvPr>
          <p:cNvSpPr/>
          <p:nvPr/>
        </p:nvSpPr>
        <p:spPr>
          <a:xfrm>
            <a:off x="1663321" y="1440784"/>
            <a:ext cx="936775" cy="465817"/>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2400" b="1" dirty="0"/>
              <a:t>3.57</a:t>
            </a:r>
          </a:p>
        </p:txBody>
      </p:sp>
      <p:cxnSp>
        <p:nvCxnSpPr>
          <p:cNvPr id="20" name="Straight Arrow Connector 19">
            <a:extLst/>
          </p:cNvPr>
          <p:cNvCxnSpPr/>
          <p:nvPr/>
        </p:nvCxnSpPr>
        <p:spPr>
          <a:xfrm>
            <a:off x="1763688" y="1906601"/>
            <a:ext cx="0" cy="707444"/>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648106" y="2681317"/>
            <a:ext cx="360040" cy="36004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22" name="Rectangle 21">
            <a:extLst/>
          </p:cNvPr>
          <p:cNvSpPr/>
          <p:nvPr/>
        </p:nvSpPr>
        <p:spPr>
          <a:xfrm>
            <a:off x="199583" y="1107450"/>
            <a:ext cx="379331" cy="333334"/>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cxnSp>
        <p:nvCxnSpPr>
          <p:cNvPr id="23" name="Straight Connector 22">
            <a:extLst/>
          </p:cNvPr>
          <p:cNvCxnSpPr/>
          <p:nvPr/>
        </p:nvCxnSpPr>
        <p:spPr>
          <a:xfrm>
            <a:off x="586227" y="1259141"/>
            <a:ext cx="2910968" cy="5673"/>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p:cNvPr>
          <p:cNvCxnSpPr>
            <a:cxnSpLocks/>
          </p:cNvCxnSpPr>
          <p:nvPr/>
        </p:nvCxnSpPr>
        <p:spPr>
          <a:xfrm>
            <a:off x="578914" y="4824764"/>
            <a:ext cx="3572825"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cxnSpLocks/>
          </p:cNvCxnSpPr>
          <p:nvPr/>
        </p:nvCxnSpPr>
        <p:spPr>
          <a:xfrm>
            <a:off x="2696255" y="5646964"/>
            <a:ext cx="1220634" cy="0"/>
          </a:xfrm>
          <a:prstGeom prst="straightConnector1">
            <a:avLst/>
          </a:prstGeom>
          <a:ln w="38100">
            <a:headEnd type="triangle"/>
            <a:tailEnd type="triangle"/>
          </a:ln>
        </p:spPr>
        <p:style>
          <a:lnRef idx="1">
            <a:schemeClr val="accent2"/>
          </a:lnRef>
          <a:fillRef idx="0">
            <a:schemeClr val="accent2"/>
          </a:fillRef>
          <a:effectRef idx="0">
            <a:schemeClr val="accent2"/>
          </a:effectRef>
          <a:fontRef idx="minor">
            <a:schemeClr val="tx1"/>
          </a:fontRef>
        </p:style>
      </p:cxnSp>
      <p:sp>
        <p:nvSpPr>
          <p:cNvPr id="25" name="Title 1"/>
          <p:cNvSpPr txBox="1">
            <a:spLocks/>
          </p:cNvSpPr>
          <p:nvPr/>
        </p:nvSpPr>
        <p:spPr bwMode="auto">
          <a:xfrm>
            <a:off x="-2024481" y="-25200"/>
            <a:ext cx="8784976" cy="63976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bg1"/>
                </a:solidFill>
                <a:latin typeface="Calibri" pitchFamily="34" charset="0"/>
              </a:defRPr>
            </a:lvl2pPr>
            <a:lvl3pPr algn="l" rtl="0" fontAlgn="base">
              <a:spcBef>
                <a:spcPct val="0"/>
              </a:spcBef>
              <a:spcAft>
                <a:spcPct val="0"/>
              </a:spcAft>
              <a:defRPr sz="3600">
                <a:solidFill>
                  <a:schemeClr val="bg1"/>
                </a:solidFill>
                <a:latin typeface="Calibri" pitchFamily="34" charset="0"/>
              </a:defRPr>
            </a:lvl3pPr>
            <a:lvl4pPr algn="l" rtl="0" fontAlgn="base">
              <a:spcBef>
                <a:spcPct val="0"/>
              </a:spcBef>
              <a:spcAft>
                <a:spcPct val="0"/>
              </a:spcAft>
              <a:defRPr sz="3600">
                <a:solidFill>
                  <a:schemeClr val="bg1"/>
                </a:solidFill>
                <a:latin typeface="Calibri" pitchFamily="34" charset="0"/>
              </a:defRPr>
            </a:lvl4pPr>
            <a:lvl5pPr algn="l" rtl="0" fontAlgn="base">
              <a:spcBef>
                <a:spcPct val="0"/>
              </a:spcBef>
              <a:spcAft>
                <a:spcPct val="0"/>
              </a:spcAft>
              <a:defRPr sz="3600">
                <a:solidFill>
                  <a:schemeClr val="bg1"/>
                </a:solidFill>
                <a:latin typeface="Calibri" pitchFamily="34" charset="0"/>
              </a:defRPr>
            </a:lvl5pPr>
            <a:lvl6pPr marL="457200" algn="l" rtl="0" fontAlgn="base">
              <a:spcBef>
                <a:spcPct val="0"/>
              </a:spcBef>
              <a:spcAft>
                <a:spcPct val="0"/>
              </a:spcAft>
              <a:defRPr sz="3600">
                <a:solidFill>
                  <a:schemeClr val="bg1"/>
                </a:solidFill>
                <a:latin typeface="Calibri" pitchFamily="34" charset="0"/>
              </a:defRPr>
            </a:lvl6pPr>
            <a:lvl7pPr marL="914400" algn="l" rtl="0" fontAlgn="base">
              <a:spcBef>
                <a:spcPct val="0"/>
              </a:spcBef>
              <a:spcAft>
                <a:spcPct val="0"/>
              </a:spcAft>
              <a:defRPr sz="3600">
                <a:solidFill>
                  <a:schemeClr val="bg1"/>
                </a:solidFill>
                <a:latin typeface="Calibri" pitchFamily="34" charset="0"/>
              </a:defRPr>
            </a:lvl7pPr>
            <a:lvl8pPr marL="1371600" algn="l" rtl="0" fontAlgn="base">
              <a:spcBef>
                <a:spcPct val="0"/>
              </a:spcBef>
              <a:spcAft>
                <a:spcPct val="0"/>
              </a:spcAft>
              <a:defRPr sz="3600">
                <a:solidFill>
                  <a:schemeClr val="bg1"/>
                </a:solidFill>
                <a:latin typeface="Calibri" pitchFamily="34" charset="0"/>
              </a:defRPr>
            </a:lvl8pPr>
            <a:lvl9pPr marL="1828800" algn="l" rtl="0" fontAlgn="base">
              <a:spcBef>
                <a:spcPct val="0"/>
              </a:spcBef>
              <a:spcAft>
                <a:spcPct val="0"/>
              </a:spcAft>
              <a:defRPr sz="3600">
                <a:solidFill>
                  <a:schemeClr val="bg1"/>
                </a:solidFill>
                <a:latin typeface="Calibri" pitchFamily="34" charset="0"/>
              </a:defRPr>
            </a:lvl9pPr>
          </a:lstStyle>
          <a:p>
            <a:pPr algn="ctr" fontAlgn="auto">
              <a:spcAft>
                <a:spcPts val="0"/>
              </a:spcAft>
              <a:defRPr/>
            </a:pPr>
            <a:r>
              <a:rPr lang="en-US" b="1" dirty="0">
                <a:solidFill>
                  <a:schemeClr val="tx2"/>
                </a:solidFill>
              </a:rPr>
              <a:t>SEIFA DECILE</a:t>
            </a:r>
            <a:endParaRPr lang="en-US" dirty="0">
              <a:solidFill>
                <a:schemeClr val="tx2"/>
              </a:solidFill>
            </a:endParaRPr>
          </a:p>
        </p:txBody>
      </p:sp>
      <p:sp>
        <p:nvSpPr>
          <p:cNvPr id="2" name="Speech Bubble: Oval 1"/>
          <p:cNvSpPr/>
          <p:nvPr/>
        </p:nvSpPr>
        <p:spPr>
          <a:xfrm>
            <a:off x="545396" y="3398791"/>
            <a:ext cx="3172623" cy="1746934"/>
          </a:xfrm>
          <a:prstGeom prst="wedgeEllipseCallout">
            <a:avLst>
              <a:gd name="adj1" fmla="val 37062"/>
              <a:gd name="adj2" fmla="val 7235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rgbClr val="FF0000"/>
              </a:solidFill>
            </a:endParaRPr>
          </a:p>
          <a:p>
            <a:pPr algn="ctr"/>
            <a:r>
              <a:rPr lang="en-US" sz="2400" b="1" dirty="0">
                <a:solidFill>
                  <a:srgbClr val="FF0000"/>
                </a:solidFill>
              </a:rPr>
              <a:t>Minimize Deviation of the scores from the location center</a:t>
            </a:r>
          </a:p>
          <a:p>
            <a:pPr algn="ctr"/>
            <a:endParaRPr lang="en-US" dirty="0"/>
          </a:p>
        </p:txBody>
      </p:sp>
      <p:sp>
        <p:nvSpPr>
          <p:cNvPr id="3" name="Oval 2"/>
          <p:cNvSpPr/>
          <p:nvPr/>
        </p:nvSpPr>
        <p:spPr>
          <a:xfrm>
            <a:off x="3211161" y="5656919"/>
            <a:ext cx="360040" cy="37745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8</a:t>
            </a:r>
          </a:p>
        </p:txBody>
      </p:sp>
      <p:cxnSp>
        <p:nvCxnSpPr>
          <p:cNvPr id="28" name="Straight Arrow Connector 27"/>
          <p:cNvCxnSpPr>
            <a:cxnSpLocks/>
          </p:cNvCxnSpPr>
          <p:nvPr/>
        </p:nvCxnSpPr>
        <p:spPr>
          <a:xfrm>
            <a:off x="687859" y="2588670"/>
            <a:ext cx="3668117"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cxnSpLocks/>
          </p:cNvCxnSpPr>
          <p:nvPr/>
        </p:nvCxnSpPr>
        <p:spPr>
          <a:xfrm>
            <a:off x="648106" y="5531767"/>
            <a:ext cx="3668117"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456669" y="2683313"/>
            <a:ext cx="301686" cy="369332"/>
          </a:xfrm>
          <a:prstGeom prst="rect">
            <a:avLst/>
          </a:prstGeom>
          <a:solidFill>
            <a:schemeClr val="bg1"/>
          </a:solidFill>
        </p:spPr>
        <p:txBody>
          <a:bodyPr wrap="none" rtlCol="0">
            <a:spAutoFit/>
          </a:bodyPr>
          <a:lstStyle/>
          <a:p>
            <a:r>
              <a:rPr lang="en-US" b="1" dirty="0">
                <a:solidFill>
                  <a:srgbClr val="0070C0"/>
                </a:solidFill>
              </a:rPr>
              <a:t>3</a:t>
            </a:r>
          </a:p>
        </p:txBody>
      </p:sp>
      <p:sp>
        <p:nvSpPr>
          <p:cNvPr id="38" name="TextBox 37"/>
          <p:cNvSpPr txBox="1"/>
          <p:nvPr/>
        </p:nvSpPr>
        <p:spPr>
          <a:xfrm>
            <a:off x="1774559" y="2686537"/>
            <a:ext cx="301686" cy="369332"/>
          </a:xfrm>
          <a:prstGeom prst="rect">
            <a:avLst/>
          </a:prstGeom>
          <a:solidFill>
            <a:schemeClr val="bg1"/>
          </a:solidFill>
        </p:spPr>
        <p:txBody>
          <a:bodyPr wrap="none" rtlCol="0">
            <a:spAutoFit/>
          </a:bodyPr>
          <a:lstStyle/>
          <a:p>
            <a:r>
              <a:rPr lang="en-US" b="1" dirty="0">
                <a:solidFill>
                  <a:srgbClr val="0070C0"/>
                </a:solidFill>
              </a:rPr>
              <a:t>4</a:t>
            </a:r>
          </a:p>
        </p:txBody>
      </p:sp>
      <p:sp>
        <p:nvSpPr>
          <p:cNvPr id="39" name="Rectangle 38"/>
          <p:cNvSpPr/>
          <p:nvPr/>
        </p:nvSpPr>
        <p:spPr>
          <a:xfrm>
            <a:off x="790913" y="1107450"/>
            <a:ext cx="135720" cy="1473803"/>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3520079" y="963779"/>
            <a:ext cx="994183" cy="584775"/>
          </a:xfrm>
          <a:prstGeom prst="rect">
            <a:avLst/>
          </a:prstGeom>
          <a:noFill/>
        </p:spPr>
        <p:txBody>
          <a:bodyPr wrap="none" rtlCol="0">
            <a:spAutoFit/>
          </a:bodyPr>
          <a:lstStyle/>
          <a:p>
            <a:r>
              <a:rPr lang="en-US" sz="3200" b="1" dirty="0"/>
              <a:t>60 %</a:t>
            </a:r>
          </a:p>
        </p:txBody>
      </p:sp>
      <p:sp>
        <p:nvSpPr>
          <p:cNvPr id="41" name="TextBox 40"/>
          <p:cNvSpPr txBox="1"/>
          <p:nvPr/>
        </p:nvSpPr>
        <p:spPr>
          <a:xfrm>
            <a:off x="2613918" y="1239561"/>
            <a:ext cx="470000" cy="830997"/>
          </a:xfrm>
          <a:prstGeom prst="rect">
            <a:avLst/>
          </a:prstGeom>
          <a:noFill/>
        </p:spPr>
        <p:txBody>
          <a:bodyPr wrap="none" rtlCol="0">
            <a:spAutoFit/>
          </a:bodyPr>
          <a:lstStyle/>
          <a:p>
            <a:r>
              <a:rPr lang="en-US" sz="4800" b="1" dirty="0"/>
              <a:t>?</a:t>
            </a:r>
          </a:p>
        </p:txBody>
      </p:sp>
      <p:sp>
        <p:nvSpPr>
          <p:cNvPr id="44" name="TextBox 43"/>
          <p:cNvSpPr txBox="1"/>
          <p:nvPr/>
        </p:nvSpPr>
        <p:spPr>
          <a:xfrm>
            <a:off x="664310" y="2596088"/>
            <a:ext cx="396586" cy="523220"/>
          </a:xfrm>
          <a:prstGeom prst="rect">
            <a:avLst/>
          </a:prstGeom>
          <a:noFill/>
        </p:spPr>
        <p:txBody>
          <a:bodyPr wrap="square" rtlCol="0">
            <a:spAutoFit/>
          </a:bodyPr>
          <a:lstStyle/>
          <a:p>
            <a:r>
              <a:rPr lang="en-US" sz="2800" b="1" dirty="0">
                <a:solidFill>
                  <a:srgbClr val="FF0000"/>
                </a:solidFill>
              </a:rPr>
              <a:t>1</a:t>
            </a:r>
          </a:p>
        </p:txBody>
      </p:sp>
    </p:spTree>
    <p:extLst>
      <p:ext uri="{BB962C8B-B14F-4D97-AF65-F5344CB8AC3E}">
        <p14:creationId xmlns:p14="http://schemas.microsoft.com/office/powerpoint/2010/main" val="1314995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10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p:stCondLst>
                              <p:cond delay="2000"/>
                            </p:stCondLst>
                            <p:childTnLst>
                              <p:par>
                                <p:cTn id="13" presetID="2" presetClass="entr" presetSubtype="4"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1500" fill="hold"/>
                                        <p:tgtEl>
                                          <p:spTgt spid="11"/>
                                        </p:tgtEl>
                                        <p:attrNameLst>
                                          <p:attrName>ppt_x</p:attrName>
                                        </p:attrNameLst>
                                      </p:cBhvr>
                                      <p:tavLst>
                                        <p:tav tm="0">
                                          <p:val>
                                            <p:strVal val="#ppt_x"/>
                                          </p:val>
                                        </p:tav>
                                        <p:tav tm="100000">
                                          <p:val>
                                            <p:strVal val="#ppt_x"/>
                                          </p:val>
                                        </p:tav>
                                      </p:tavLst>
                                    </p:anim>
                                    <p:anim calcmode="lin" valueType="num">
                                      <p:cBhvr additive="base">
                                        <p:cTn id="22" dur="1500" fill="hold"/>
                                        <p:tgtEl>
                                          <p:spTgt spid="11"/>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10" presetClass="entr" presetSubtype="0" fill="hold" grpId="0" nodeType="afterEffect">
                                  <p:stCondLst>
                                    <p:cond delay="125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childTnLst>
                                </p:cTn>
                              </p:par>
                            </p:childTnLst>
                          </p:cTn>
                        </p:par>
                        <p:par>
                          <p:cTn id="27" fill="hold">
                            <p:stCondLst>
                              <p:cond delay="3750"/>
                            </p:stCondLst>
                            <p:childTnLst>
                              <p:par>
                                <p:cTn id="28" presetID="10" presetClass="entr" presetSubtype="0" fill="hold" grpId="0"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par>
                          <p:cTn id="31" fill="hold">
                            <p:stCondLst>
                              <p:cond delay="4250"/>
                            </p:stCondLst>
                            <p:childTnLst>
                              <p:par>
                                <p:cTn id="32" presetID="10" presetClass="entr" presetSubtype="0" fill="hold" grpId="0" nodeType="after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childTnLst>
                          </p:cTn>
                        </p:par>
                        <p:par>
                          <p:cTn id="35" fill="hold">
                            <p:stCondLst>
                              <p:cond delay="4750"/>
                            </p:stCondLst>
                            <p:childTnLst>
                              <p:par>
                                <p:cTn id="36" presetID="10" presetClass="entr" presetSubtype="0" fill="hold" grpId="0" nodeType="after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500"/>
                                        <p:tgtEl>
                                          <p:spTgt spid="38"/>
                                        </p:tgtEl>
                                      </p:cBhvr>
                                    </p:animEffect>
                                  </p:childTnLst>
                                </p:cTn>
                              </p:par>
                            </p:childTnLst>
                          </p:cTn>
                        </p:par>
                        <p:par>
                          <p:cTn id="39" fill="hold">
                            <p:stCondLst>
                              <p:cond delay="5250"/>
                            </p:stCondLst>
                            <p:childTnLst>
                              <p:par>
                                <p:cTn id="40" presetID="22" presetClass="entr" presetSubtype="4" fill="hold" grpId="0" nodeType="after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wipe(down)">
                                      <p:cBhvr>
                                        <p:cTn id="42" dur="500"/>
                                        <p:tgtEl>
                                          <p:spTgt spid="39"/>
                                        </p:tgtEl>
                                      </p:cBhvr>
                                    </p:animEffect>
                                  </p:childTnLst>
                                </p:cTn>
                              </p:par>
                            </p:childTnLst>
                          </p:cTn>
                        </p:par>
                        <p:par>
                          <p:cTn id="43" fill="hold">
                            <p:stCondLst>
                              <p:cond delay="5750"/>
                            </p:stCondLst>
                            <p:childTnLst>
                              <p:par>
                                <p:cTn id="44" presetID="16" presetClass="entr" presetSubtype="21" fill="hold" nodeType="after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barn(inVertical)">
                                      <p:cBhvr>
                                        <p:cTn id="46" dur="500"/>
                                        <p:tgtEl>
                                          <p:spTgt spid="20"/>
                                        </p:tgtEl>
                                      </p:cBhvr>
                                    </p:animEffect>
                                  </p:childTnLst>
                                </p:cTn>
                              </p:par>
                            </p:childTnLst>
                          </p:cTn>
                        </p:par>
                        <p:par>
                          <p:cTn id="47" fill="hold">
                            <p:stCondLst>
                              <p:cond delay="6250"/>
                            </p:stCondLst>
                            <p:childTnLst>
                              <p:par>
                                <p:cTn id="48" presetID="10" presetClass="entr" presetSubtype="0" fill="hold" grpId="0" nodeType="after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childTnLst>
                          </p:cTn>
                        </p:par>
                        <p:par>
                          <p:cTn id="51" fill="hold">
                            <p:stCondLst>
                              <p:cond delay="6750"/>
                            </p:stCondLst>
                            <p:childTnLst>
                              <p:par>
                                <p:cTn id="52" presetID="10" presetClass="entr" presetSubtype="0" fill="hold" grpId="0" nodeType="after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fade">
                                      <p:cBhvr>
                                        <p:cTn id="54" dur="500"/>
                                        <p:tgtEl>
                                          <p:spTgt spid="44"/>
                                        </p:tgtEl>
                                      </p:cBhvr>
                                    </p:animEffect>
                                  </p:childTnLst>
                                </p:cTn>
                              </p:par>
                            </p:childTnLst>
                          </p:cTn>
                        </p:par>
                        <p:par>
                          <p:cTn id="55" fill="hold">
                            <p:stCondLst>
                              <p:cond delay="7250"/>
                            </p:stCondLst>
                            <p:childTnLst>
                              <p:par>
                                <p:cTn id="56" presetID="21" presetClass="entr" presetSubtype="1" fill="hold" grpId="0" nodeType="after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wheel(1)">
                                      <p:cBhvr>
                                        <p:cTn id="58" dur="2000"/>
                                        <p:tgtEl>
                                          <p:spTgt spid="21"/>
                                        </p:tgtEl>
                                      </p:cBhvr>
                                    </p:animEffect>
                                  </p:childTnLst>
                                </p:cTn>
                              </p:par>
                            </p:childTnLst>
                          </p:cTn>
                        </p:par>
                        <p:par>
                          <p:cTn id="59" fill="hold">
                            <p:stCondLst>
                              <p:cond delay="9250"/>
                            </p:stCondLst>
                            <p:childTnLst>
                              <p:par>
                                <p:cTn id="60" presetID="10" presetClass="entr" presetSubtype="0" fill="hold" grpId="0" nodeType="after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fade">
                                      <p:cBhvr>
                                        <p:cTn id="62" dur="500"/>
                                        <p:tgtEl>
                                          <p:spTgt spid="7"/>
                                        </p:tgtEl>
                                      </p:cBhvr>
                                    </p:animEffect>
                                  </p:childTnLst>
                                </p:cTn>
                              </p:par>
                            </p:childTnLst>
                          </p:cTn>
                        </p:par>
                        <p:par>
                          <p:cTn id="63" fill="hold">
                            <p:stCondLst>
                              <p:cond delay="9750"/>
                            </p:stCondLst>
                            <p:childTnLst>
                              <p:par>
                                <p:cTn id="64" presetID="10" presetClass="entr" presetSubtype="0" fill="hold" grpId="0" nodeType="after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500"/>
                                        <p:tgtEl>
                                          <p:spTgt spid="22"/>
                                        </p:tgtEl>
                                      </p:cBhvr>
                                    </p:animEffect>
                                  </p:childTnLst>
                                </p:cTn>
                              </p:par>
                            </p:childTnLst>
                          </p:cTn>
                        </p:par>
                        <p:par>
                          <p:cTn id="67" fill="hold">
                            <p:stCondLst>
                              <p:cond delay="10250"/>
                            </p:stCondLst>
                            <p:childTnLst>
                              <p:par>
                                <p:cTn id="68" presetID="16" presetClass="entr" presetSubtype="21" fill="hold" nodeType="after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barn(inVertical)">
                                      <p:cBhvr>
                                        <p:cTn id="70" dur="500"/>
                                        <p:tgtEl>
                                          <p:spTgt spid="23"/>
                                        </p:tgtEl>
                                      </p:cBhvr>
                                    </p:animEffect>
                                  </p:childTnLst>
                                </p:cTn>
                              </p:par>
                            </p:childTnLst>
                          </p:cTn>
                        </p:par>
                        <p:par>
                          <p:cTn id="71" fill="hold">
                            <p:stCondLst>
                              <p:cond delay="10750"/>
                            </p:stCondLst>
                            <p:childTnLst>
                              <p:par>
                                <p:cTn id="72" presetID="16" presetClass="entr" presetSubtype="21" fill="hold" grpId="0" nodeType="afterEffect">
                                  <p:stCondLst>
                                    <p:cond delay="0"/>
                                  </p:stCondLst>
                                  <p:childTnLst>
                                    <p:set>
                                      <p:cBhvr>
                                        <p:cTn id="73" dur="1" fill="hold">
                                          <p:stCondLst>
                                            <p:cond delay="0"/>
                                          </p:stCondLst>
                                        </p:cTn>
                                        <p:tgtEl>
                                          <p:spTgt spid="40"/>
                                        </p:tgtEl>
                                        <p:attrNameLst>
                                          <p:attrName>style.visibility</p:attrName>
                                        </p:attrNameLst>
                                      </p:cBhvr>
                                      <p:to>
                                        <p:strVal val="visible"/>
                                      </p:to>
                                    </p:set>
                                    <p:animEffect transition="in" filter="barn(inVertical)">
                                      <p:cBhvr>
                                        <p:cTn id="74" dur="500"/>
                                        <p:tgtEl>
                                          <p:spTgt spid="40"/>
                                        </p:tgtEl>
                                      </p:cBhvr>
                                    </p:animEffect>
                                  </p:childTnLst>
                                </p:cTn>
                              </p:par>
                            </p:childTnLst>
                          </p:cTn>
                        </p:par>
                        <p:par>
                          <p:cTn id="75" fill="hold">
                            <p:stCondLst>
                              <p:cond delay="11250"/>
                            </p:stCondLst>
                            <p:childTnLst>
                              <p:par>
                                <p:cTn id="76" presetID="22" presetClass="entr" presetSubtype="4" fill="hold" grpId="0" nodeType="afterEffect">
                                  <p:stCondLst>
                                    <p:cond delay="0"/>
                                  </p:stCondLst>
                                  <p:childTnLst>
                                    <p:set>
                                      <p:cBhvr>
                                        <p:cTn id="77" dur="1" fill="hold">
                                          <p:stCondLst>
                                            <p:cond delay="0"/>
                                          </p:stCondLst>
                                        </p:cTn>
                                        <p:tgtEl>
                                          <p:spTgt spid="41"/>
                                        </p:tgtEl>
                                        <p:attrNameLst>
                                          <p:attrName>style.visibility</p:attrName>
                                        </p:attrNameLst>
                                      </p:cBhvr>
                                      <p:to>
                                        <p:strVal val="visible"/>
                                      </p:to>
                                    </p:set>
                                    <p:animEffect transition="in" filter="wipe(down)">
                                      <p:cBhvr>
                                        <p:cTn id="78" dur="500"/>
                                        <p:tgtEl>
                                          <p:spTgt spid="41"/>
                                        </p:tgtEl>
                                      </p:cBhvr>
                                    </p:animEffect>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12"/>
                                        </p:tgtEl>
                                        <p:attrNameLst>
                                          <p:attrName>style.visibility</p:attrName>
                                        </p:attrNameLst>
                                      </p:cBhvr>
                                      <p:to>
                                        <p:strVal val="visible"/>
                                      </p:to>
                                    </p:set>
                                    <p:anim calcmode="lin" valueType="num">
                                      <p:cBhvr additive="base">
                                        <p:cTn id="83" dur="500" fill="hold"/>
                                        <p:tgtEl>
                                          <p:spTgt spid="12"/>
                                        </p:tgtEl>
                                        <p:attrNameLst>
                                          <p:attrName>ppt_x</p:attrName>
                                        </p:attrNameLst>
                                      </p:cBhvr>
                                      <p:tavLst>
                                        <p:tav tm="0">
                                          <p:val>
                                            <p:strVal val="#ppt_x"/>
                                          </p:val>
                                        </p:tav>
                                        <p:tav tm="100000">
                                          <p:val>
                                            <p:strVal val="#ppt_x"/>
                                          </p:val>
                                        </p:tav>
                                      </p:tavLst>
                                    </p:anim>
                                    <p:anim calcmode="lin" valueType="num">
                                      <p:cBhvr additive="base">
                                        <p:cTn id="84" dur="500" fill="hold"/>
                                        <p:tgtEl>
                                          <p:spTgt spid="12"/>
                                        </p:tgtEl>
                                        <p:attrNameLst>
                                          <p:attrName>ppt_y</p:attrName>
                                        </p:attrNameLst>
                                      </p:cBhvr>
                                      <p:tavLst>
                                        <p:tav tm="0">
                                          <p:val>
                                            <p:strVal val="1+#ppt_h/2"/>
                                          </p:val>
                                        </p:tav>
                                        <p:tav tm="100000">
                                          <p:val>
                                            <p:strVal val="#ppt_y"/>
                                          </p:val>
                                        </p:tav>
                                      </p:tavLst>
                                    </p:anim>
                                  </p:childTnLst>
                                </p:cTn>
                              </p:par>
                            </p:childTnLst>
                          </p:cTn>
                        </p:par>
                        <p:par>
                          <p:cTn id="85" fill="hold">
                            <p:stCondLst>
                              <p:cond delay="500"/>
                            </p:stCondLst>
                            <p:childTnLst>
                              <p:par>
                                <p:cTn id="86" presetID="10" presetClass="entr" presetSubtype="0" fill="hold" grpId="0" nodeType="afterEffect">
                                  <p:stCondLst>
                                    <p:cond delay="1000"/>
                                  </p:stCondLst>
                                  <p:childTnLst>
                                    <p:set>
                                      <p:cBhvr>
                                        <p:cTn id="87" dur="1" fill="hold">
                                          <p:stCondLst>
                                            <p:cond delay="0"/>
                                          </p:stCondLst>
                                        </p:cTn>
                                        <p:tgtEl>
                                          <p:spTgt spid="8"/>
                                        </p:tgtEl>
                                        <p:attrNameLst>
                                          <p:attrName>style.visibility</p:attrName>
                                        </p:attrNameLst>
                                      </p:cBhvr>
                                      <p:to>
                                        <p:strVal val="visible"/>
                                      </p:to>
                                    </p:set>
                                    <p:animEffect transition="in" filter="fade">
                                      <p:cBhvr>
                                        <p:cTn id="88" dur="500"/>
                                        <p:tgtEl>
                                          <p:spTgt spid="8"/>
                                        </p:tgtEl>
                                      </p:cBhvr>
                                    </p:animEffect>
                                  </p:childTnLst>
                                </p:cTn>
                              </p:par>
                            </p:childTnLst>
                          </p:cTn>
                        </p:par>
                        <p:par>
                          <p:cTn id="89" fill="hold">
                            <p:stCondLst>
                              <p:cond delay="2000"/>
                            </p:stCondLst>
                            <p:childTnLst>
                              <p:par>
                                <p:cTn id="90" presetID="10" presetClass="entr" presetSubtype="0" fill="hold" nodeType="after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fade">
                                      <p:cBhvr>
                                        <p:cTn id="92" dur="500"/>
                                        <p:tgtEl>
                                          <p:spTgt spid="35"/>
                                        </p:tgtEl>
                                      </p:cBhvr>
                                    </p:animEffect>
                                  </p:childTnLst>
                                </p:cTn>
                              </p:par>
                            </p:childTnLst>
                          </p:cTn>
                        </p:par>
                        <p:par>
                          <p:cTn id="93" fill="hold">
                            <p:stCondLst>
                              <p:cond delay="2500"/>
                            </p:stCondLst>
                            <p:childTnLst>
                              <p:par>
                                <p:cTn id="94" presetID="16" presetClass="entr" presetSubtype="21" fill="hold" nodeType="afterEffect">
                                  <p:stCondLst>
                                    <p:cond delay="0"/>
                                  </p:stCondLst>
                                  <p:childTnLst>
                                    <p:set>
                                      <p:cBhvr>
                                        <p:cTn id="95" dur="1" fill="hold">
                                          <p:stCondLst>
                                            <p:cond delay="0"/>
                                          </p:stCondLst>
                                        </p:cTn>
                                        <p:tgtEl>
                                          <p:spTgt spid="24"/>
                                        </p:tgtEl>
                                        <p:attrNameLst>
                                          <p:attrName>style.visibility</p:attrName>
                                        </p:attrNameLst>
                                      </p:cBhvr>
                                      <p:to>
                                        <p:strVal val="visible"/>
                                      </p:to>
                                    </p:set>
                                    <p:animEffect transition="in" filter="barn(inVertical)">
                                      <p:cBhvr>
                                        <p:cTn id="96" dur="500"/>
                                        <p:tgtEl>
                                          <p:spTgt spid="24"/>
                                        </p:tgtEl>
                                      </p:cBhvr>
                                    </p:animEffect>
                                  </p:childTnLst>
                                </p:cTn>
                              </p:par>
                            </p:childTnLst>
                          </p:cTn>
                        </p:par>
                        <p:par>
                          <p:cTn id="97" fill="hold">
                            <p:stCondLst>
                              <p:cond delay="3000"/>
                            </p:stCondLst>
                            <p:childTnLst>
                              <p:par>
                                <p:cTn id="98" presetID="16" presetClass="entr" presetSubtype="21" fill="hold" nodeType="afterEffect">
                                  <p:stCondLst>
                                    <p:cond delay="2000"/>
                                  </p:stCondLst>
                                  <p:childTnLst>
                                    <p:set>
                                      <p:cBhvr>
                                        <p:cTn id="99" dur="1" fill="hold">
                                          <p:stCondLst>
                                            <p:cond delay="0"/>
                                          </p:stCondLst>
                                        </p:cTn>
                                        <p:tgtEl>
                                          <p:spTgt spid="27"/>
                                        </p:tgtEl>
                                        <p:attrNameLst>
                                          <p:attrName>style.visibility</p:attrName>
                                        </p:attrNameLst>
                                      </p:cBhvr>
                                      <p:to>
                                        <p:strVal val="visible"/>
                                      </p:to>
                                    </p:set>
                                    <p:animEffect transition="in" filter="barn(inVertical)">
                                      <p:cBhvr>
                                        <p:cTn id="100" dur="1000"/>
                                        <p:tgtEl>
                                          <p:spTgt spid="27"/>
                                        </p:tgtEl>
                                      </p:cBhvr>
                                    </p:animEffect>
                                  </p:childTnLst>
                                </p:cTn>
                              </p:par>
                            </p:childTnLst>
                          </p:cTn>
                        </p:par>
                        <p:par>
                          <p:cTn id="101" fill="hold">
                            <p:stCondLst>
                              <p:cond delay="6000"/>
                            </p:stCondLst>
                            <p:childTnLst>
                              <p:par>
                                <p:cTn id="102" presetID="21" presetClass="entr" presetSubtype="1" fill="hold" grpId="0" nodeType="afterEffect">
                                  <p:stCondLst>
                                    <p:cond delay="0"/>
                                  </p:stCondLst>
                                  <p:childTnLst>
                                    <p:set>
                                      <p:cBhvr>
                                        <p:cTn id="103" dur="1" fill="hold">
                                          <p:stCondLst>
                                            <p:cond delay="0"/>
                                          </p:stCondLst>
                                        </p:cTn>
                                        <p:tgtEl>
                                          <p:spTgt spid="10"/>
                                        </p:tgtEl>
                                        <p:attrNameLst>
                                          <p:attrName>style.visibility</p:attrName>
                                        </p:attrNameLst>
                                      </p:cBhvr>
                                      <p:to>
                                        <p:strVal val="visible"/>
                                      </p:to>
                                    </p:set>
                                    <p:animEffect transition="in" filter="wheel(1)">
                                      <p:cBhvr>
                                        <p:cTn id="104" dur="2000"/>
                                        <p:tgtEl>
                                          <p:spTgt spid="10"/>
                                        </p:tgtEl>
                                      </p:cBhvr>
                                    </p:animEffect>
                                  </p:childTnLst>
                                </p:cTn>
                              </p:par>
                            </p:childTnLst>
                          </p:cTn>
                        </p:par>
                        <p:par>
                          <p:cTn id="105" fill="hold">
                            <p:stCondLst>
                              <p:cond delay="8000"/>
                            </p:stCondLst>
                            <p:childTnLst>
                              <p:par>
                                <p:cTn id="106" presetID="10" presetClass="entr" presetSubtype="0" fill="hold" grpId="0" nodeType="afterEffect">
                                  <p:stCondLst>
                                    <p:cond delay="1000"/>
                                  </p:stCondLst>
                                  <p:childTnLst>
                                    <p:set>
                                      <p:cBhvr>
                                        <p:cTn id="107" dur="1" fill="hold">
                                          <p:stCondLst>
                                            <p:cond delay="0"/>
                                          </p:stCondLst>
                                        </p:cTn>
                                        <p:tgtEl>
                                          <p:spTgt spid="9"/>
                                        </p:tgtEl>
                                        <p:attrNameLst>
                                          <p:attrName>style.visibility</p:attrName>
                                        </p:attrNameLst>
                                      </p:cBhvr>
                                      <p:to>
                                        <p:strVal val="visible"/>
                                      </p:to>
                                    </p:set>
                                    <p:animEffect transition="in" filter="fade">
                                      <p:cBhvr>
                                        <p:cTn id="108" dur="500"/>
                                        <p:tgtEl>
                                          <p:spTgt spid="9"/>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16"/>
                                        </p:tgtEl>
                                        <p:attrNameLst>
                                          <p:attrName>style.visibility</p:attrName>
                                        </p:attrNameLst>
                                      </p:cBhvr>
                                      <p:to>
                                        <p:strVal val="visible"/>
                                      </p:to>
                                    </p:set>
                                    <p:animEffect transition="in" filter="fade">
                                      <p:cBhvr>
                                        <p:cTn id="113" dur="1250"/>
                                        <p:tgtEl>
                                          <p:spTgt spid="16"/>
                                        </p:tgtEl>
                                      </p:cBhvr>
                                    </p:animEffect>
                                  </p:childTnLst>
                                </p:cTn>
                              </p:par>
                            </p:childTnLst>
                          </p:cTn>
                        </p:par>
                        <p:par>
                          <p:cTn id="114" fill="hold">
                            <p:stCondLst>
                              <p:cond delay="1250"/>
                            </p:stCondLst>
                            <p:childTnLst>
                              <p:par>
                                <p:cTn id="115" presetID="10" presetClass="entr" presetSubtype="0" fill="hold" grpId="0" nodeType="afterEffect">
                                  <p:stCondLst>
                                    <p:cond delay="0"/>
                                  </p:stCondLst>
                                  <p:childTnLst>
                                    <p:set>
                                      <p:cBhvr>
                                        <p:cTn id="116" dur="1" fill="hold">
                                          <p:stCondLst>
                                            <p:cond delay="0"/>
                                          </p:stCondLst>
                                        </p:cTn>
                                        <p:tgtEl>
                                          <p:spTgt spid="42"/>
                                        </p:tgtEl>
                                        <p:attrNameLst>
                                          <p:attrName>style.visibility</p:attrName>
                                        </p:attrNameLst>
                                      </p:cBhvr>
                                      <p:to>
                                        <p:strVal val="visible"/>
                                      </p:to>
                                    </p:set>
                                    <p:animEffect transition="in" filter="fade">
                                      <p:cBhvr>
                                        <p:cTn id="117" dur="500"/>
                                        <p:tgtEl>
                                          <p:spTgt spid="42"/>
                                        </p:tgtEl>
                                      </p:cBhvr>
                                    </p:animEffect>
                                  </p:childTnLst>
                                </p:cTn>
                              </p:par>
                            </p:childTnLst>
                          </p:cTn>
                        </p:par>
                        <p:par>
                          <p:cTn id="118" fill="hold">
                            <p:stCondLst>
                              <p:cond delay="1750"/>
                            </p:stCondLst>
                            <p:childTnLst>
                              <p:par>
                                <p:cTn id="119" presetID="2" presetClass="entr" presetSubtype="4" fill="hold" grpId="0" nodeType="afterEffect">
                                  <p:stCondLst>
                                    <p:cond delay="0"/>
                                  </p:stCondLst>
                                  <p:childTnLst>
                                    <p:set>
                                      <p:cBhvr>
                                        <p:cTn id="120" dur="1" fill="hold">
                                          <p:stCondLst>
                                            <p:cond delay="0"/>
                                          </p:stCondLst>
                                        </p:cTn>
                                        <p:tgtEl>
                                          <p:spTgt spid="13"/>
                                        </p:tgtEl>
                                        <p:attrNameLst>
                                          <p:attrName>style.visibility</p:attrName>
                                        </p:attrNameLst>
                                      </p:cBhvr>
                                      <p:to>
                                        <p:strVal val="visible"/>
                                      </p:to>
                                    </p:set>
                                    <p:anim calcmode="lin" valueType="num">
                                      <p:cBhvr additive="base">
                                        <p:cTn id="121" dur="1250" fill="hold"/>
                                        <p:tgtEl>
                                          <p:spTgt spid="13"/>
                                        </p:tgtEl>
                                        <p:attrNameLst>
                                          <p:attrName>ppt_x</p:attrName>
                                        </p:attrNameLst>
                                      </p:cBhvr>
                                      <p:tavLst>
                                        <p:tav tm="0">
                                          <p:val>
                                            <p:strVal val="#ppt_x"/>
                                          </p:val>
                                        </p:tav>
                                        <p:tav tm="100000">
                                          <p:val>
                                            <p:strVal val="#ppt_x"/>
                                          </p:val>
                                        </p:tav>
                                      </p:tavLst>
                                    </p:anim>
                                    <p:anim calcmode="lin" valueType="num">
                                      <p:cBhvr additive="base">
                                        <p:cTn id="122" dur="1250" fill="hold"/>
                                        <p:tgtEl>
                                          <p:spTgt spid="13"/>
                                        </p:tgtEl>
                                        <p:attrNameLst>
                                          <p:attrName>ppt_y</p:attrName>
                                        </p:attrNameLst>
                                      </p:cBhvr>
                                      <p:tavLst>
                                        <p:tav tm="0">
                                          <p:val>
                                            <p:strVal val="1+#ppt_h/2"/>
                                          </p:val>
                                        </p:tav>
                                        <p:tav tm="100000">
                                          <p:val>
                                            <p:strVal val="#ppt_y"/>
                                          </p:val>
                                        </p:tav>
                                      </p:tavLst>
                                    </p:anim>
                                  </p:childTnLst>
                                </p:cTn>
                              </p:par>
                            </p:childTnLst>
                          </p:cTn>
                        </p:par>
                        <p:par>
                          <p:cTn id="123" fill="hold">
                            <p:stCondLst>
                              <p:cond delay="3000"/>
                            </p:stCondLst>
                            <p:childTnLst>
                              <p:par>
                                <p:cTn id="124" presetID="2" presetClass="entr" presetSubtype="4" fill="hold" grpId="0" nodeType="afterEffect">
                                  <p:stCondLst>
                                    <p:cond delay="0"/>
                                  </p:stCondLst>
                                  <p:childTnLst>
                                    <p:set>
                                      <p:cBhvr>
                                        <p:cTn id="125" dur="1" fill="hold">
                                          <p:stCondLst>
                                            <p:cond delay="0"/>
                                          </p:stCondLst>
                                        </p:cTn>
                                        <p:tgtEl>
                                          <p:spTgt spid="14"/>
                                        </p:tgtEl>
                                        <p:attrNameLst>
                                          <p:attrName>style.visibility</p:attrName>
                                        </p:attrNameLst>
                                      </p:cBhvr>
                                      <p:to>
                                        <p:strVal val="visible"/>
                                      </p:to>
                                    </p:set>
                                    <p:anim calcmode="lin" valueType="num">
                                      <p:cBhvr additive="base">
                                        <p:cTn id="126" dur="1250" fill="hold"/>
                                        <p:tgtEl>
                                          <p:spTgt spid="14"/>
                                        </p:tgtEl>
                                        <p:attrNameLst>
                                          <p:attrName>ppt_x</p:attrName>
                                        </p:attrNameLst>
                                      </p:cBhvr>
                                      <p:tavLst>
                                        <p:tav tm="0">
                                          <p:val>
                                            <p:strVal val="#ppt_x"/>
                                          </p:val>
                                        </p:tav>
                                        <p:tav tm="100000">
                                          <p:val>
                                            <p:strVal val="#ppt_x"/>
                                          </p:val>
                                        </p:tav>
                                      </p:tavLst>
                                    </p:anim>
                                    <p:anim calcmode="lin" valueType="num">
                                      <p:cBhvr additive="base">
                                        <p:cTn id="127" dur="1250" fill="hold"/>
                                        <p:tgtEl>
                                          <p:spTgt spid="14"/>
                                        </p:tgtEl>
                                        <p:attrNameLst>
                                          <p:attrName>ppt_y</p:attrName>
                                        </p:attrNameLst>
                                      </p:cBhvr>
                                      <p:tavLst>
                                        <p:tav tm="0">
                                          <p:val>
                                            <p:strVal val="1+#ppt_h/2"/>
                                          </p:val>
                                        </p:tav>
                                        <p:tav tm="100000">
                                          <p:val>
                                            <p:strVal val="#ppt_y"/>
                                          </p:val>
                                        </p:tav>
                                      </p:tavLst>
                                    </p:anim>
                                  </p:childTnLst>
                                </p:cTn>
                              </p:par>
                            </p:childTnLst>
                          </p:cTn>
                        </p:par>
                        <p:par>
                          <p:cTn id="128" fill="hold">
                            <p:stCondLst>
                              <p:cond delay="4250"/>
                            </p:stCondLst>
                            <p:childTnLst>
                              <p:par>
                                <p:cTn id="129" presetID="2" presetClass="entr" presetSubtype="4" fill="hold" grpId="0" nodeType="afterEffect">
                                  <p:stCondLst>
                                    <p:cond delay="0"/>
                                  </p:stCondLst>
                                  <p:childTnLst>
                                    <p:set>
                                      <p:cBhvr>
                                        <p:cTn id="130" dur="1" fill="hold">
                                          <p:stCondLst>
                                            <p:cond delay="0"/>
                                          </p:stCondLst>
                                        </p:cTn>
                                        <p:tgtEl>
                                          <p:spTgt spid="15"/>
                                        </p:tgtEl>
                                        <p:attrNameLst>
                                          <p:attrName>style.visibility</p:attrName>
                                        </p:attrNameLst>
                                      </p:cBhvr>
                                      <p:to>
                                        <p:strVal val="visible"/>
                                      </p:to>
                                    </p:set>
                                    <p:anim calcmode="lin" valueType="num">
                                      <p:cBhvr additive="base">
                                        <p:cTn id="131" dur="1250" fill="hold"/>
                                        <p:tgtEl>
                                          <p:spTgt spid="15"/>
                                        </p:tgtEl>
                                        <p:attrNameLst>
                                          <p:attrName>ppt_x</p:attrName>
                                        </p:attrNameLst>
                                      </p:cBhvr>
                                      <p:tavLst>
                                        <p:tav tm="0">
                                          <p:val>
                                            <p:strVal val="#ppt_x"/>
                                          </p:val>
                                        </p:tav>
                                        <p:tav tm="100000">
                                          <p:val>
                                            <p:strVal val="#ppt_x"/>
                                          </p:val>
                                        </p:tav>
                                      </p:tavLst>
                                    </p:anim>
                                    <p:anim calcmode="lin" valueType="num">
                                      <p:cBhvr additive="base">
                                        <p:cTn id="132" dur="1250" fill="hold"/>
                                        <p:tgtEl>
                                          <p:spTgt spid="15"/>
                                        </p:tgtEl>
                                        <p:attrNameLst>
                                          <p:attrName>ppt_y</p:attrName>
                                        </p:attrNameLst>
                                      </p:cBhvr>
                                      <p:tavLst>
                                        <p:tav tm="0">
                                          <p:val>
                                            <p:strVal val="1+#ppt_h/2"/>
                                          </p:val>
                                        </p:tav>
                                        <p:tav tm="100000">
                                          <p:val>
                                            <p:strVal val="#ppt_y"/>
                                          </p:val>
                                        </p:tav>
                                      </p:tavLst>
                                    </p:anim>
                                  </p:childTnLst>
                                </p:cTn>
                              </p:par>
                            </p:childTnLst>
                          </p:cTn>
                        </p:par>
                        <p:par>
                          <p:cTn id="133" fill="hold">
                            <p:stCondLst>
                              <p:cond delay="5500"/>
                            </p:stCondLst>
                            <p:childTnLst>
                              <p:par>
                                <p:cTn id="134" presetID="21" presetClass="entr" presetSubtype="1" fill="hold" grpId="0" nodeType="afterEffect">
                                  <p:stCondLst>
                                    <p:cond delay="1000"/>
                                  </p:stCondLst>
                                  <p:childTnLst>
                                    <p:set>
                                      <p:cBhvr>
                                        <p:cTn id="135" dur="1" fill="hold">
                                          <p:stCondLst>
                                            <p:cond delay="0"/>
                                          </p:stCondLst>
                                        </p:cTn>
                                        <p:tgtEl>
                                          <p:spTgt spid="2"/>
                                        </p:tgtEl>
                                        <p:attrNameLst>
                                          <p:attrName>style.visibility</p:attrName>
                                        </p:attrNameLst>
                                      </p:cBhvr>
                                      <p:to>
                                        <p:strVal val="visible"/>
                                      </p:to>
                                    </p:set>
                                    <p:animEffect transition="in" filter="wheel(1)">
                                      <p:cBhvr>
                                        <p:cTn id="136" dur="2000"/>
                                        <p:tgtEl>
                                          <p:spTgt spid="2"/>
                                        </p:tgtEl>
                                      </p:cBhvr>
                                    </p:animEffect>
                                  </p:childTnLst>
                                </p:cTn>
                              </p:par>
                            </p:childTnLst>
                          </p:cTn>
                        </p:par>
                        <p:par>
                          <p:cTn id="137" fill="hold">
                            <p:stCondLst>
                              <p:cond delay="8500"/>
                            </p:stCondLst>
                            <p:childTnLst>
                              <p:par>
                                <p:cTn id="138" presetID="1" presetClass="entr" presetSubtype="0" fill="hold" grpId="0" nodeType="afterEffect">
                                  <p:stCondLst>
                                    <p:cond delay="0"/>
                                  </p:stCondLst>
                                  <p:childTnLst>
                                    <p:set>
                                      <p:cBhvr>
                                        <p:cTn id="13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 grpId="0"/>
      <p:bldP spid="5" grpId="0"/>
      <p:bldGraphic spid="6" grpId="0">
        <p:bldAsOne/>
      </p:bldGraphic>
      <p:bldP spid="7" grpId="0"/>
      <p:bldGraphic spid="8" grpId="0">
        <p:bldAsOne/>
      </p:bldGraphic>
      <p:bldP spid="9" grpId="0"/>
      <p:bldP spid="10" grpId="0" animBg="1"/>
      <p:bldP spid="11" grpId="0"/>
      <p:bldP spid="12" grpId="0"/>
      <p:bldP spid="13" grpId="0"/>
      <p:bldP spid="14" grpId="0"/>
      <p:bldP spid="15" grpId="0"/>
      <p:bldP spid="16" grpId="0"/>
      <p:bldP spid="17" grpId="0"/>
      <p:bldP spid="19" grpId="0" animBg="1"/>
      <p:bldP spid="21" grpId="0" animBg="1"/>
      <p:bldP spid="22" grpId="0" animBg="1"/>
      <p:bldP spid="25" grpId="0"/>
      <p:bldP spid="2" grpId="0" animBg="1"/>
      <p:bldP spid="3" grpId="0" animBg="1"/>
      <p:bldP spid="36" grpId="0" animBg="1"/>
      <p:bldP spid="38" grpId="0" animBg="1"/>
      <p:bldP spid="39" grpId="0" animBg="1"/>
      <p:bldP spid="40" grpId="0"/>
      <p:bldP spid="41" grpId="0"/>
      <p:bldP spid="4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TextBox 79"/>
          <p:cNvSpPr txBox="1"/>
          <p:nvPr/>
        </p:nvSpPr>
        <p:spPr>
          <a:xfrm>
            <a:off x="5320052" y="5799465"/>
            <a:ext cx="3217740" cy="584775"/>
          </a:xfrm>
          <a:prstGeom prst="rect">
            <a:avLst/>
          </a:prstGeom>
          <a:noFill/>
        </p:spPr>
        <p:txBody>
          <a:bodyPr wrap="none" rtlCol="0">
            <a:spAutoFit/>
          </a:bodyPr>
          <a:lstStyle/>
          <a:p>
            <a:r>
              <a:rPr lang="en-US" sz="3200" b="1" dirty="0">
                <a:solidFill>
                  <a:srgbClr val="C00000"/>
                </a:solidFill>
              </a:rPr>
              <a:t>HETEROGENEOUS</a:t>
            </a:r>
          </a:p>
        </p:txBody>
      </p:sp>
      <p:sp>
        <p:nvSpPr>
          <p:cNvPr id="79" name="TextBox 78"/>
          <p:cNvSpPr txBox="1"/>
          <p:nvPr/>
        </p:nvSpPr>
        <p:spPr>
          <a:xfrm>
            <a:off x="760132" y="5708718"/>
            <a:ext cx="3023007" cy="584775"/>
          </a:xfrm>
          <a:prstGeom prst="rect">
            <a:avLst/>
          </a:prstGeom>
          <a:noFill/>
        </p:spPr>
        <p:txBody>
          <a:bodyPr wrap="none" rtlCol="0">
            <a:spAutoFit/>
          </a:bodyPr>
          <a:lstStyle/>
          <a:p>
            <a:r>
              <a:rPr lang="en-US" sz="3200" b="1" dirty="0">
                <a:solidFill>
                  <a:srgbClr val="1F78B4"/>
                </a:solidFill>
              </a:rPr>
              <a:t>HOMOGENEOUS</a:t>
            </a:r>
          </a:p>
        </p:txBody>
      </p:sp>
      <p:sp>
        <p:nvSpPr>
          <p:cNvPr id="78" name="Rectangle: Rounded Corners 77"/>
          <p:cNvSpPr/>
          <p:nvPr/>
        </p:nvSpPr>
        <p:spPr>
          <a:xfrm>
            <a:off x="4868458" y="492541"/>
            <a:ext cx="4275542" cy="5322746"/>
          </a:xfrm>
          <a:prstGeom prst="roundRect">
            <a:avLst/>
          </a:prstGeom>
          <a:noFill/>
          <a:ln w="38100">
            <a:solidFill>
              <a:srgbClr val="E31A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Rounded Corners 76"/>
          <p:cNvSpPr/>
          <p:nvPr/>
        </p:nvSpPr>
        <p:spPr>
          <a:xfrm>
            <a:off x="661381" y="409120"/>
            <a:ext cx="4103040" cy="5322746"/>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hart 3"/>
          <p:cNvGraphicFramePr>
            <a:graphicFrameLocks/>
          </p:cNvGraphicFramePr>
          <p:nvPr>
            <p:extLst/>
          </p:nvPr>
        </p:nvGraphicFramePr>
        <p:xfrm>
          <a:off x="1464" y="908719"/>
          <a:ext cx="9251056" cy="594927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a:graphicFrameLocks/>
          </p:cNvGraphicFramePr>
          <p:nvPr>
            <p:extLst/>
          </p:nvPr>
        </p:nvGraphicFramePr>
        <p:xfrm>
          <a:off x="654596" y="3861224"/>
          <a:ext cx="2016000" cy="1584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p:cNvGraphicFramePr>
            <a:graphicFrameLocks/>
          </p:cNvGraphicFramePr>
          <p:nvPr>
            <p:extLst/>
          </p:nvPr>
        </p:nvGraphicFramePr>
        <p:xfrm>
          <a:off x="661381" y="2275168"/>
          <a:ext cx="2009215" cy="158417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Chart 9"/>
          <p:cNvGraphicFramePr>
            <a:graphicFrameLocks/>
          </p:cNvGraphicFramePr>
          <p:nvPr>
            <p:extLst/>
          </p:nvPr>
        </p:nvGraphicFramePr>
        <p:xfrm>
          <a:off x="2555777" y="2169243"/>
          <a:ext cx="2051068" cy="146790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1" name="Chart 10"/>
          <p:cNvGraphicFramePr>
            <a:graphicFrameLocks/>
          </p:cNvGraphicFramePr>
          <p:nvPr>
            <p:extLst/>
          </p:nvPr>
        </p:nvGraphicFramePr>
        <p:xfrm>
          <a:off x="7035467" y="1206044"/>
          <a:ext cx="2016000" cy="1584000"/>
        </p:xfrm>
        <a:graphic>
          <a:graphicData uri="http://schemas.openxmlformats.org/drawingml/2006/chart">
            <c:chart xmlns:c="http://schemas.openxmlformats.org/drawingml/2006/chart" xmlns:r="http://schemas.openxmlformats.org/officeDocument/2006/relationships" r:id="rId7"/>
          </a:graphicData>
        </a:graphic>
      </p:graphicFrame>
      <p:sp>
        <p:nvSpPr>
          <p:cNvPr id="13" name="Up-Down Arrow 12"/>
          <p:cNvSpPr/>
          <p:nvPr/>
        </p:nvSpPr>
        <p:spPr>
          <a:xfrm rot="5400000">
            <a:off x="4610437" y="-3848346"/>
            <a:ext cx="484632" cy="8496944"/>
          </a:xfrm>
          <a:prstGeom prst="up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4" name="TextBox 13"/>
          <p:cNvSpPr txBox="1"/>
          <p:nvPr/>
        </p:nvSpPr>
        <p:spPr>
          <a:xfrm>
            <a:off x="761303" y="210741"/>
            <a:ext cx="1891223" cy="369332"/>
          </a:xfrm>
          <a:prstGeom prst="rect">
            <a:avLst/>
          </a:prstGeom>
          <a:noFill/>
        </p:spPr>
        <p:txBody>
          <a:bodyPr wrap="none" rtlCol="0">
            <a:spAutoFit/>
          </a:bodyPr>
          <a:lstStyle/>
          <a:p>
            <a:pPr algn="ctr"/>
            <a:r>
              <a:rPr lang="en-AU" b="1" dirty="0">
                <a:solidFill>
                  <a:srgbClr val="7030A0"/>
                </a:solidFill>
              </a:rPr>
              <a:t>EASY TO CLASSIFY</a:t>
            </a:r>
          </a:p>
        </p:txBody>
      </p:sp>
      <p:sp>
        <p:nvSpPr>
          <p:cNvPr id="15" name="TextBox 14"/>
          <p:cNvSpPr txBox="1"/>
          <p:nvPr/>
        </p:nvSpPr>
        <p:spPr>
          <a:xfrm>
            <a:off x="5427357" y="217346"/>
            <a:ext cx="1184042" cy="369332"/>
          </a:xfrm>
          <a:prstGeom prst="rect">
            <a:avLst/>
          </a:prstGeom>
          <a:noFill/>
          <a:ln>
            <a:noFill/>
          </a:ln>
        </p:spPr>
        <p:txBody>
          <a:bodyPr wrap="none" rtlCol="0">
            <a:spAutoFit/>
          </a:bodyPr>
          <a:lstStyle/>
          <a:p>
            <a:pPr algn="ctr"/>
            <a:r>
              <a:rPr lang="en-AU" b="1" dirty="0">
                <a:solidFill>
                  <a:schemeClr val="accent6"/>
                </a:solidFill>
              </a:rPr>
              <a:t>DIFFICULT </a:t>
            </a:r>
          </a:p>
        </p:txBody>
      </p:sp>
      <p:sp>
        <p:nvSpPr>
          <p:cNvPr id="2" name="TextBox 1"/>
          <p:cNvSpPr txBox="1"/>
          <p:nvPr/>
        </p:nvSpPr>
        <p:spPr>
          <a:xfrm>
            <a:off x="3079018" y="213018"/>
            <a:ext cx="1622175" cy="369332"/>
          </a:xfrm>
          <a:prstGeom prst="rect">
            <a:avLst/>
          </a:prstGeom>
          <a:noFill/>
        </p:spPr>
        <p:txBody>
          <a:bodyPr wrap="none" rtlCol="0">
            <a:spAutoFit/>
          </a:bodyPr>
          <a:lstStyle/>
          <a:p>
            <a:r>
              <a:rPr lang="en-AU" b="1" dirty="0">
                <a:solidFill>
                  <a:srgbClr val="00B050"/>
                </a:solidFill>
              </a:rPr>
              <a:t>INTERMEDIATE</a:t>
            </a:r>
          </a:p>
        </p:txBody>
      </p:sp>
      <p:graphicFrame>
        <p:nvGraphicFramePr>
          <p:cNvPr id="12" name="Chart 11"/>
          <p:cNvGraphicFramePr>
            <a:graphicFrameLocks/>
          </p:cNvGraphicFramePr>
          <p:nvPr>
            <p:extLst/>
          </p:nvPr>
        </p:nvGraphicFramePr>
        <p:xfrm>
          <a:off x="782812" y="708445"/>
          <a:ext cx="2016000" cy="1584000"/>
        </p:xfrm>
        <a:graphic>
          <a:graphicData uri="http://schemas.openxmlformats.org/drawingml/2006/chart">
            <c:chart xmlns:c="http://schemas.openxmlformats.org/drawingml/2006/chart" xmlns:r="http://schemas.openxmlformats.org/officeDocument/2006/relationships" r:id="rId8"/>
          </a:graphicData>
        </a:graphic>
      </p:graphicFrame>
      <p:sp>
        <p:nvSpPr>
          <p:cNvPr id="3" name="TextBox 2"/>
          <p:cNvSpPr txBox="1"/>
          <p:nvPr/>
        </p:nvSpPr>
        <p:spPr>
          <a:xfrm>
            <a:off x="1131590" y="2458501"/>
            <a:ext cx="1345240" cy="523220"/>
          </a:xfrm>
          <a:prstGeom prst="rect">
            <a:avLst/>
          </a:prstGeom>
          <a:noFill/>
        </p:spPr>
        <p:txBody>
          <a:bodyPr wrap="none" rtlCol="0">
            <a:spAutoFit/>
          </a:bodyPr>
          <a:lstStyle/>
          <a:p>
            <a:r>
              <a:rPr lang="en-AU" sz="2800" b="1" dirty="0">
                <a:solidFill>
                  <a:srgbClr val="7030A0"/>
                </a:solidFill>
              </a:rPr>
              <a:t>89.66 </a:t>
            </a:r>
            <a:r>
              <a:rPr lang="en-AU" sz="2800" b="1" dirty="0"/>
              <a:t>%</a:t>
            </a:r>
          </a:p>
        </p:txBody>
      </p:sp>
      <p:cxnSp>
        <p:nvCxnSpPr>
          <p:cNvPr id="6" name="Straight Arrow Connector 5"/>
          <p:cNvCxnSpPr/>
          <p:nvPr/>
        </p:nvCxnSpPr>
        <p:spPr>
          <a:xfrm flipV="1">
            <a:off x="611560" y="692696"/>
            <a:ext cx="0" cy="5888907"/>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653054" y="6581603"/>
            <a:ext cx="678586" cy="231773"/>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TextBox 19"/>
          <p:cNvSpPr txBox="1"/>
          <p:nvPr/>
        </p:nvSpPr>
        <p:spPr>
          <a:xfrm>
            <a:off x="1078817" y="644714"/>
            <a:ext cx="1527982" cy="523220"/>
          </a:xfrm>
          <a:prstGeom prst="rect">
            <a:avLst/>
          </a:prstGeom>
          <a:noFill/>
        </p:spPr>
        <p:txBody>
          <a:bodyPr wrap="none" rtlCol="0">
            <a:spAutoFit/>
          </a:bodyPr>
          <a:lstStyle/>
          <a:p>
            <a:r>
              <a:rPr lang="en-AU" sz="2800" b="1" dirty="0">
                <a:solidFill>
                  <a:srgbClr val="7030A0"/>
                </a:solidFill>
              </a:rPr>
              <a:t>100.00 </a:t>
            </a:r>
            <a:r>
              <a:rPr lang="en-AU" sz="2800" b="1" dirty="0"/>
              <a:t>%</a:t>
            </a:r>
          </a:p>
        </p:txBody>
      </p:sp>
      <p:sp>
        <p:nvSpPr>
          <p:cNvPr id="21" name="Oval 20"/>
          <p:cNvSpPr/>
          <p:nvPr/>
        </p:nvSpPr>
        <p:spPr>
          <a:xfrm>
            <a:off x="1464" y="692696"/>
            <a:ext cx="667470" cy="51914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400" b="1" dirty="0"/>
              <a:t>SA3</a:t>
            </a:r>
          </a:p>
        </p:txBody>
      </p:sp>
      <p:cxnSp>
        <p:nvCxnSpPr>
          <p:cNvPr id="23" name="Straight Arrow Connector 22"/>
          <p:cNvCxnSpPr>
            <a:cxnSpLocks/>
          </p:cNvCxnSpPr>
          <p:nvPr/>
        </p:nvCxnSpPr>
        <p:spPr>
          <a:xfrm flipH="1">
            <a:off x="510640" y="6572675"/>
            <a:ext cx="8380465"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8664875" y="6021288"/>
            <a:ext cx="378630" cy="461665"/>
          </a:xfrm>
          <a:prstGeom prst="rect">
            <a:avLst/>
          </a:prstGeom>
          <a:noFill/>
        </p:spPr>
        <p:txBody>
          <a:bodyPr wrap="none" rtlCol="0">
            <a:spAutoFit/>
          </a:bodyPr>
          <a:lstStyle/>
          <a:p>
            <a:r>
              <a:rPr lang="en-AU" sz="2400" b="1" dirty="0"/>
              <a:t>H</a:t>
            </a:r>
          </a:p>
        </p:txBody>
      </p:sp>
      <p:sp>
        <p:nvSpPr>
          <p:cNvPr id="26" name="TextBox 25"/>
          <p:cNvSpPr txBox="1"/>
          <p:nvPr/>
        </p:nvSpPr>
        <p:spPr>
          <a:xfrm>
            <a:off x="3039984" y="2286423"/>
            <a:ext cx="1354858" cy="523220"/>
          </a:xfrm>
          <a:prstGeom prst="rect">
            <a:avLst/>
          </a:prstGeom>
          <a:noFill/>
        </p:spPr>
        <p:txBody>
          <a:bodyPr wrap="none" rtlCol="0">
            <a:spAutoFit/>
          </a:bodyPr>
          <a:lstStyle/>
          <a:p>
            <a:r>
              <a:rPr lang="en-AU" sz="2800" b="1" dirty="0">
                <a:solidFill>
                  <a:srgbClr val="00B050"/>
                </a:solidFill>
              </a:rPr>
              <a:t>50.28</a:t>
            </a:r>
            <a:r>
              <a:rPr lang="en-AU" sz="2800" b="1" dirty="0"/>
              <a:t> %</a:t>
            </a:r>
          </a:p>
        </p:txBody>
      </p:sp>
      <p:graphicFrame>
        <p:nvGraphicFramePr>
          <p:cNvPr id="27" name="Chart 26"/>
          <p:cNvGraphicFramePr>
            <a:graphicFrameLocks/>
          </p:cNvGraphicFramePr>
          <p:nvPr>
            <p:extLst/>
          </p:nvPr>
        </p:nvGraphicFramePr>
        <p:xfrm>
          <a:off x="2844411" y="557972"/>
          <a:ext cx="2016224" cy="1584176"/>
        </p:xfrm>
        <a:graphic>
          <a:graphicData uri="http://schemas.openxmlformats.org/drawingml/2006/chart">
            <c:chart xmlns:c="http://schemas.openxmlformats.org/drawingml/2006/chart" xmlns:r="http://schemas.openxmlformats.org/officeDocument/2006/relationships" r:id="rId9"/>
          </a:graphicData>
        </a:graphic>
      </p:graphicFrame>
      <p:sp>
        <p:nvSpPr>
          <p:cNvPr id="28" name="Oval 27"/>
          <p:cNvSpPr/>
          <p:nvPr/>
        </p:nvSpPr>
        <p:spPr>
          <a:xfrm>
            <a:off x="3821406" y="6597352"/>
            <a:ext cx="678586" cy="23177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TextBox 29"/>
          <p:cNvSpPr txBox="1"/>
          <p:nvPr/>
        </p:nvSpPr>
        <p:spPr>
          <a:xfrm>
            <a:off x="657817" y="-99392"/>
            <a:ext cx="8472576" cy="461665"/>
          </a:xfrm>
          <a:prstGeom prst="rect">
            <a:avLst/>
          </a:prstGeom>
          <a:noFill/>
        </p:spPr>
        <p:txBody>
          <a:bodyPr wrap="none" rtlCol="0">
            <a:spAutoFit/>
          </a:bodyPr>
          <a:lstStyle/>
          <a:p>
            <a:r>
              <a:rPr lang="en-AU" sz="2400" b="1" dirty="0"/>
              <a:t>HOMOGENEITY DECOMPOSITION OF SEIFA DECILE DISTRIBUTION</a:t>
            </a:r>
          </a:p>
        </p:txBody>
      </p:sp>
      <p:sp>
        <p:nvSpPr>
          <p:cNvPr id="31" name="Oval 30"/>
          <p:cNvSpPr/>
          <p:nvPr/>
        </p:nvSpPr>
        <p:spPr>
          <a:xfrm>
            <a:off x="7781846" y="6597352"/>
            <a:ext cx="678586" cy="23177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6"/>
              </a:solidFill>
            </a:endParaRPr>
          </a:p>
        </p:txBody>
      </p:sp>
      <p:graphicFrame>
        <p:nvGraphicFramePr>
          <p:cNvPr id="32" name="Chart 31"/>
          <p:cNvGraphicFramePr>
            <a:graphicFrameLocks/>
          </p:cNvGraphicFramePr>
          <p:nvPr>
            <p:extLst/>
          </p:nvPr>
        </p:nvGraphicFramePr>
        <p:xfrm>
          <a:off x="7027505" y="3019574"/>
          <a:ext cx="2016000" cy="1584000"/>
        </p:xfrm>
        <a:graphic>
          <a:graphicData uri="http://schemas.openxmlformats.org/drawingml/2006/chart">
            <c:chart xmlns:c="http://schemas.openxmlformats.org/drawingml/2006/chart" xmlns:r="http://schemas.openxmlformats.org/officeDocument/2006/relationships" r:id="rId10"/>
          </a:graphicData>
        </a:graphic>
      </p:graphicFrame>
      <p:sp>
        <p:nvSpPr>
          <p:cNvPr id="33" name="TextBox 25"/>
          <p:cNvSpPr txBox="1"/>
          <p:nvPr/>
        </p:nvSpPr>
        <p:spPr>
          <a:xfrm>
            <a:off x="7401589" y="2971992"/>
            <a:ext cx="989373" cy="523220"/>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AU" sz="2800" b="1" dirty="0">
                <a:solidFill>
                  <a:srgbClr val="FF0000"/>
                </a:solidFill>
              </a:rPr>
              <a:t>8.5</a:t>
            </a:r>
            <a:r>
              <a:rPr lang="en-AU" sz="2800" b="1" dirty="0"/>
              <a:t> %</a:t>
            </a:r>
          </a:p>
        </p:txBody>
      </p:sp>
      <mc:AlternateContent xmlns:mc="http://schemas.openxmlformats.org/markup-compatibility/2006" xmlns:a14="http://schemas.microsoft.com/office/drawing/2010/main">
        <mc:Choice Requires="a14">
          <p:sp>
            <p:nvSpPr>
              <p:cNvPr id="38" name="Oval Callout 37"/>
              <p:cNvSpPr/>
              <p:nvPr/>
            </p:nvSpPr>
            <p:spPr>
              <a:xfrm>
                <a:off x="4860635" y="4552432"/>
                <a:ext cx="2148104" cy="1440160"/>
              </a:xfrm>
              <a:prstGeom prst="wedgeEllipseCallout">
                <a:avLst>
                  <a:gd name="adj1" fmla="val 46546"/>
                  <a:gd name="adj2" fmla="val 71759"/>
                </a:avLst>
              </a:prstGeom>
              <a:scene3d>
                <a:camera prst="orthographicFront"/>
                <a:lightRig rig="threePt" dir="t"/>
              </a:scene3d>
              <a:sp3d contourW="12700">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b="1" dirty="0">
                    <a:solidFill>
                      <a:srgbClr val="FFFF00"/>
                    </a:solidFill>
                    <a:effectLst>
                      <a:outerShdw blurRad="38100" dist="38100" dir="2700000" algn="tl">
                        <a:srgbClr val="000000">
                          <a:alpha val="43137"/>
                        </a:srgbClr>
                      </a:outerShdw>
                    </a:effectLst>
                  </a:rPr>
                  <a:t>58.91 %</a:t>
                </a:r>
                <a:r>
                  <a:rPr lang="en-AU" sz="2400" b="1" dirty="0">
                    <a:solidFill>
                      <a:srgbClr val="FFFF00"/>
                    </a:solidFill>
                  </a:rPr>
                  <a:t> </a:t>
                </a:r>
                <a:r>
                  <a:rPr lang="en-AU" dirty="0"/>
                  <a:t>of SA3 have</a:t>
                </a:r>
              </a:p>
              <a:p>
                <a:pPr algn="ctr"/>
                <a:r>
                  <a:rPr lang="en-AU" b="1" dirty="0"/>
                  <a:t>H </a:t>
                </a:r>
                <a14:m>
                  <m:oMath xmlns:m="http://schemas.openxmlformats.org/officeDocument/2006/math">
                    <m:r>
                      <a:rPr lang="en-AU" b="1" i="1" smtClean="0">
                        <a:latin typeface="Cambria Math"/>
                        <a:ea typeface="Cambria Math"/>
                      </a:rPr>
                      <m:t>≤</m:t>
                    </m:r>
                    <m:r>
                      <a:rPr lang="en-AU" b="1" i="1" smtClean="0">
                        <a:latin typeface="Cambria Math"/>
                        <a:ea typeface="Cambria Math"/>
                      </a:rPr>
                      <m:t>𝟒𝟔</m:t>
                    </m:r>
                    <m:r>
                      <a:rPr lang="en-US" b="1" i="1" smtClean="0">
                        <a:latin typeface="Cambria Math" panose="02040503050406030204" pitchFamily="18" charset="0"/>
                        <a:ea typeface="Cambria Math"/>
                      </a:rPr>
                      <m:t>.</m:t>
                    </m:r>
                    <m:r>
                      <a:rPr lang="en-US" b="1" i="1" smtClean="0">
                        <a:latin typeface="Cambria Math" panose="02040503050406030204" pitchFamily="18" charset="0"/>
                        <a:ea typeface="Cambria Math"/>
                      </a:rPr>
                      <m:t>𝟔𝟐</m:t>
                    </m:r>
                    <m:r>
                      <a:rPr lang="en-AU" b="1" i="1" smtClean="0">
                        <a:latin typeface="Cambria Math"/>
                        <a:ea typeface="Cambria Math"/>
                      </a:rPr>
                      <m:t> %</m:t>
                    </m:r>
                  </m:oMath>
                </a14:m>
                <a:endParaRPr lang="en-AU" b="1" dirty="0"/>
              </a:p>
            </p:txBody>
          </p:sp>
        </mc:Choice>
        <mc:Fallback xmlns="">
          <p:sp>
            <p:nvSpPr>
              <p:cNvPr id="38" name="Oval Callout 37"/>
              <p:cNvSpPr>
                <a:spLocks noRot="1" noChangeAspect="1" noMove="1" noResize="1" noEditPoints="1" noAdjustHandles="1" noChangeArrowheads="1" noChangeShapeType="1" noTextEdit="1"/>
              </p:cNvSpPr>
              <p:nvPr/>
            </p:nvSpPr>
            <p:spPr>
              <a:xfrm>
                <a:off x="4860635" y="4552432"/>
                <a:ext cx="2148104" cy="1440160"/>
              </a:xfrm>
              <a:prstGeom prst="wedgeEllipseCallout">
                <a:avLst>
                  <a:gd name="adj1" fmla="val 46546"/>
                  <a:gd name="adj2" fmla="val 71759"/>
                </a:avLst>
              </a:prstGeom>
              <a:blipFill>
                <a:blip r:embed="rId11"/>
                <a:stretch>
                  <a:fillRect/>
                </a:stretch>
              </a:blipFill>
            </p:spPr>
            <p:txBody>
              <a:bodyPr/>
              <a:lstStyle/>
              <a:p>
                <a:r>
                  <a:rPr lang="en-US">
                    <a:noFill/>
                  </a:rPr>
                  <a:t> </a:t>
                </a:r>
              </a:p>
            </p:txBody>
          </p:sp>
        </mc:Fallback>
      </mc:AlternateContent>
      <p:cxnSp>
        <p:nvCxnSpPr>
          <p:cNvPr id="40" name="Straight Arrow Connector 39"/>
          <p:cNvCxnSpPr>
            <a:cxnSpLocks/>
          </p:cNvCxnSpPr>
          <p:nvPr/>
        </p:nvCxnSpPr>
        <p:spPr>
          <a:xfrm flipH="1">
            <a:off x="6019378" y="3060879"/>
            <a:ext cx="520654" cy="18014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cxnSpLocks/>
          </p:cNvCxnSpPr>
          <p:nvPr/>
        </p:nvCxnSpPr>
        <p:spPr>
          <a:xfrm>
            <a:off x="5722138" y="2588168"/>
            <a:ext cx="6429" cy="224203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cxnSpLocks/>
          </p:cNvCxnSpPr>
          <p:nvPr/>
        </p:nvCxnSpPr>
        <p:spPr>
          <a:xfrm flipH="1">
            <a:off x="6114682" y="4893131"/>
            <a:ext cx="1012547" cy="25688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cxnSpLocks/>
          </p:cNvCxnSpPr>
          <p:nvPr/>
        </p:nvCxnSpPr>
        <p:spPr>
          <a:xfrm flipH="1" flipV="1">
            <a:off x="5982599" y="5138895"/>
            <a:ext cx="2045785" cy="102640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53" name="Chart 52"/>
          <p:cNvGraphicFramePr>
            <a:graphicFrameLocks/>
          </p:cNvGraphicFramePr>
          <p:nvPr>
            <p:extLst/>
          </p:nvPr>
        </p:nvGraphicFramePr>
        <p:xfrm>
          <a:off x="4918805" y="563037"/>
          <a:ext cx="2016000" cy="1584000"/>
        </p:xfrm>
        <a:graphic>
          <a:graphicData uri="http://schemas.openxmlformats.org/drawingml/2006/chart">
            <c:chart xmlns:c="http://schemas.openxmlformats.org/drawingml/2006/chart" xmlns:r="http://schemas.openxmlformats.org/officeDocument/2006/relationships" r:id="rId12"/>
          </a:graphicData>
        </a:graphic>
      </p:graphicFrame>
      <p:sp>
        <p:nvSpPr>
          <p:cNvPr id="60" name="Oval 59"/>
          <p:cNvSpPr/>
          <p:nvPr/>
        </p:nvSpPr>
        <p:spPr>
          <a:xfrm>
            <a:off x="5436096" y="6581603"/>
            <a:ext cx="678586" cy="231773"/>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6"/>
              </a:solidFill>
            </a:endParaRPr>
          </a:p>
        </p:txBody>
      </p:sp>
      <p:sp>
        <p:nvSpPr>
          <p:cNvPr id="61" name="TextBox 60"/>
          <p:cNvSpPr txBox="1"/>
          <p:nvPr/>
        </p:nvSpPr>
        <p:spPr>
          <a:xfrm>
            <a:off x="5406039" y="702620"/>
            <a:ext cx="1345240" cy="523220"/>
          </a:xfrm>
          <a:prstGeom prst="rect">
            <a:avLst/>
          </a:prstGeom>
          <a:noFill/>
        </p:spPr>
        <p:txBody>
          <a:bodyPr wrap="none" rtlCol="0">
            <a:spAutoFit/>
          </a:bodyPr>
          <a:lstStyle/>
          <a:p>
            <a:r>
              <a:rPr lang="en-AU" sz="2800" b="1" dirty="0">
                <a:solidFill>
                  <a:schemeClr val="accent6"/>
                </a:solidFill>
              </a:rPr>
              <a:t>31.98</a:t>
            </a:r>
            <a:r>
              <a:rPr lang="en-AU" sz="2800" b="1" dirty="0"/>
              <a:t> %</a:t>
            </a:r>
          </a:p>
        </p:txBody>
      </p:sp>
      <p:sp>
        <p:nvSpPr>
          <p:cNvPr id="62" name="TextBox 61"/>
          <p:cNvSpPr txBox="1"/>
          <p:nvPr/>
        </p:nvSpPr>
        <p:spPr>
          <a:xfrm>
            <a:off x="6935219" y="209949"/>
            <a:ext cx="2031518" cy="369332"/>
          </a:xfrm>
          <a:prstGeom prst="rect">
            <a:avLst/>
          </a:prstGeom>
          <a:noFill/>
          <a:ln>
            <a:noFill/>
          </a:ln>
        </p:spPr>
        <p:txBody>
          <a:bodyPr wrap="none" rtlCol="0">
            <a:spAutoFit/>
          </a:bodyPr>
          <a:lstStyle/>
          <a:p>
            <a:pPr algn="ctr"/>
            <a:r>
              <a:rPr lang="en-AU" b="1" dirty="0">
                <a:solidFill>
                  <a:srgbClr val="FF0000"/>
                </a:solidFill>
              </a:rPr>
              <a:t>HARD TO CLASSIFY </a:t>
            </a:r>
          </a:p>
        </p:txBody>
      </p:sp>
      <p:sp>
        <p:nvSpPr>
          <p:cNvPr id="39" name="TextBox 38"/>
          <p:cNvSpPr txBox="1"/>
          <p:nvPr/>
        </p:nvSpPr>
        <p:spPr>
          <a:xfrm>
            <a:off x="1178441" y="4008167"/>
            <a:ext cx="1474085" cy="523220"/>
          </a:xfrm>
          <a:prstGeom prst="rect">
            <a:avLst/>
          </a:prstGeom>
          <a:noFill/>
        </p:spPr>
        <p:txBody>
          <a:bodyPr wrap="square" rtlCol="0">
            <a:spAutoFit/>
          </a:bodyPr>
          <a:lstStyle/>
          <a:p>
            <a:r>
              <a:rPr lang="en-AU" sz="2800" b="1" dirty="0">
                <a:solidFill>
                  <a:srgbClr val="7030A0"/>
                </a:solidFill>
              </a:rPr>
              <a:t>91.78 </a:t>
            </a:r>
            <a:r>
              <a:rPr lang="en-AU" sz="2800" b="1" dirty="0"/>
              <a:t>%</a:t>
            </a:r>
          </a:p>
        </p:txBody>
      </p:sp>
      <p:sp>
        <p:nvSpPr>
          <p:cNvPr id="41" name="TextBox 40"/>
          <p:cNvSpPr txBox="1"/>
          <p:nvPr/>
        </p:nvSpPr>
        <p:spPr>
          <a:xfrm>
            <a:off x="3356657" y="714879"/>
            <a:ext cx="1345240" cy="523220"/>
          </a:xfrm>
          <a:prstGeom prst="rect">
            <a:avLst/>
          </a:prstGeom>
          <a:noFill/>
        </p:spPr>
        <p:txBody>
          <a:bodyPr wrap="none" rtlCol="0">
            <a:spAutoFit/>
          </a:bodyPr>
          <a:lstStyle/>
          <a:p>
            <a:r>
              <a:rPr lang="en-AU" sz="2800" b="1" dirty="0">
                <a:solidFill>
                  <a:srgbClr val="00B050"/>
                </a:solidFill>
              </a:rPr>
              <a:t>54.80</a:t>
            </a:r>
            <a:r>
              <a:rPr lang="en-AU" sz="2800" b="1" dirty="0"/>
              <a:t> %</a:t>
            </a:r>
          </a:p>
        </p:txBody>
      </p:sp>
      <p:sp>
        <p:nvSpPr>
          <p:cNvPr id="42" name="TextBox 25"/>
          <p:cNvSpPr txBox="1"/>
          <p:nvPr/>
        </p:nvSpPr>
        <p:spPr>
          <a:xfrm>
            <a:off x="7979915" y="1081636"/>
            <a:ext cx="989373" cy="523220"/>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AU" sz="2800" b="1" dirty="0">
                <a:solidFill>
                  <a:srgbClr val="FF0000"/>
                </a:solidFill>
              </a:rPr>
              <a:t>8.6</a:t>
            </a:r>
            <a:r>
              <a:rPr lang="en-AU" sz="2800" b="1" dirty="0"/>
              <a:t> %</a:t>
            </a:r>
          </a:p>
        </p:txBody>
      </p:sp>
      <p:sp>
        <p:nvSpPr>
          <p:cNvPr id="7" name="Oval 6"/>
          <p:cNvSpPr/>
          <p:nvPr/>
        </p:nvSpPr>
        <p:spPr>
          <a:xfrm>
            <a:off x="1113645" y="3606382"/>
            <a:ext cx="216024" cy="205603"/>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Oval 43"/>
          <p:cNvSpPr/>
          <p:nvPr/>
        </p:nvSpPr>
        <p:spPr>
          <a:xfrm>
            <a:off x="2385066" y="5193108"/>
            <a:ext cx="216024" cy="205603"/>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 name="Oval 44"/>
          <p:cNvSpPr/>
          <p:nvPr/>
        </p:nvSpPr>
        <p:spPr>
          <a:xfrm>
            <a:off x="4021252" y="3387600"/>
            <a:ext cx="216024" cy="205603"/>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6" name="Oval 45"/>
          <p:cNvSpPr/>
          <p:nvPr/>
        </p:nvSpPr>
        <p:spPr>
          <a:xfrm>
            <a:off x="1881043" y="2041759"/>
            <a:ext cx="216024" cy="205603"/>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 name="Oval 46"/>
          <p:cNvSpPr/>
          <p:nvPr/>
        </p:nvSpPr>
        <p:spPr>
          <a:xfrm>
            <a:off x="3466629" y="1880546"/>
            <a:ext cx="216024" cy="205603"/>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 name="TextBox 4"/>
          <p:cNvSpPr txBox="1"/>
          <p:nvPr/>
        </p:nvSpPr>
        <p:spPr>
          <a:xfrm>
            <a:off x="967774" y="409119"/>
            <a:ext cx="1837106" cy="369332"/>
          </a:xfrm>
          <a:prstGeom prst="rect">
            <a:avLst/>
          </a:prstGeom>
          <a:noFill/>
        </p:spPr>
        <p:txBody>
          <a:bodyPr wrap="none" rtlCol="0">
            <a:spAutoFit/>
          </a:bodyPr>
          <a:lstStyle/>
          <a:p>
            <a:r>
              <a:rPr lang="en-US" b="1" dirty="0"/>
              <a:t>Lord Howe Island</a:t>
            </a:r>
          </a:p>
        </p:txBody>
      </p:sp>
      <p:sp>
        <p:nvSpPr>
          <p:cNvPr id="49" name="TextBox 48"/>
          <p:cNvSpPr txBox="1"/>
          <p:nvPr/>
        </p:nvSpPr>
        <p:spPr>
          <a:xfrm>
            <a:off x="747601" y="2259248"/>
            <a:ext cx="1687129" cy="369332"/>
          </a:xfrm>
          <a:prstGeom prst="rect">
            <a:avLst/>
          </a:prstGeom>
          <a:noFill/>
        </p:spPr>
        <p:txBody>
          <a:bodyPr wrap="none" rtlCol="0">
            <a:spAutoFit/>
          </a:bodyPr>
          <a:lstStyle/>
          <a:p>
            <a:r>
              <a:rPr lang="en-US" b="1" dirty="0"/>
              <a:t>Daly-</a:t>
            </a:r>
            <a:r>
              <a:rPr lang="en-US" b="1" dirty="0" err="1"/>
              <a:t>Tiwi</a:t>
            </a:r>
            <a:r>
              <a:rPr lang="en-US" b="1" dirty="0"/>
              <a:t>-West </a:t>
            </a:r>
          </a:p>
        </p:txBody>
      </p:sp>
      <p:sp>
        <p:nvSpPr>
          <p:cNvPr id="50" name="TextBox 49"/>
          <p:cNvSpPr txBox="1"/>
          <p:nvPr/>
        </p:nvSpPr>
        <p:spPr>
          <a:xfrm>
            <a:off x="1017689" y="3813097"/>
            <a:ext cx="1218539" cy="369332"/>
          </a:xfrm>
          <a:prstGeom prst="rect">
            <a:avLst/>
          </a:prstGeom>
          <a:noFill/>
        </p:spPr>
        <p:txBody>
          <a:bodyPr wrap="none" rtlCol="0">
            <a:spAutoFit/>
          </a:bodyPr>
          <a:lstStyle/>
          <a:p>
            <a:r>
              <a:rPr lang="en-US" b="1" dirty="0"/>
              <a:t>Ku-ring-gai</a:t>
            </a:r>
          </a:p>
        </p:txBody>
      </p:sp>
      <p:sp>
        <p:nvSpPr>
          <p:cNvPr id="52" name="TextBox 51"/>
          <p:cNvSpPr txBox="1"/>
          <p:nvPr/>
        </p:nvSpPr>
        <p:spPr>
          <a:xfrm>
            <a:off x="2912690" y="2105225"/>
            <a:ext cx="1412694" cy="369332"/>
          </a:xfrm>
          <a:prstGeom prst="rect">
            <a:avLst/>
          </a:prstGeom>
          <a:noFill/>
        </p:spPr>
        <p:txBody>
          <a:bodyPr wrap="none" rtlCol="0">
            <a:spAutoFit/>
          </a:bodyPr>
          <a:lstStyle/>
          <a:p>
            <a:r>
              <a:rPr lang="en-US" b="1" dirty="0"/>
              <a:t>Tuggeranong</a:t>
            </a:r>
          </a:p>
        </p:txBody>
      </p:sp>
      <p:sp>
        <p:nvSpPr>
          <p:cNvPr id="54" name="TextBox 53"/>
          <p:cNvSpPr txBox="1"/>
          <p:nvPr/>
        </p:nvSpPr>
        <p:spPr>
          <a:xfrm>
            <a:off x="3076108" y="525176"/>
            <a:ext cx="1111202" cy="369332"/>
          </a:xfrm>
          <a:prstGeom prst="rect">
            <a:avLst/>
          </a:prstGeom>
          <a:noFill/>
        </p:spPr>
        <p:txBody>
          <a:bodyPr wrap="none" rtlCol="0">
            <a:spAutoFit/>
          </a:bodyPr>
          <a:lstStyle/>
          <a:p>
            <a:r>
              <a:rPr lang="en-US" b="1" dirty="0" err="1"/>
              <a:t>Brimbank</a:t>
            </a:r>
            <a:endParaRPr lang="en-US" b="1" dirty="0"/>
          </a:p>
        </p:txBody>
      </p:sp>
      <p:sp>
        <p:nvSpPr>
          <p:cNvPr id="55" name="TextBox 54"/>
          <p:cNvSpPr txBox="1"/>
          <p:nvPr/>
        </p:nvSpPr>
        <p:spPr>
          <a:xfrm>
            <a:off x="5255818" y="515949"/>
            <a:ext cx="1394934" cy="369332"/>
          </a:xfrm>
          <a:prstGeom prst="rect">
            <a:avLst/>
          </a:prstGeom>
          <a:noFill/>
        </p:spPr>
        <p:txBody>
          <a:bodyPr wrap="none" rtlCol="0">
            <a:spAutoFit/>
          </a:bodyPr>
          <a:lstStyle/>
          <a:p>
            <a:r>
              <a:rPr lang="en-US" b="1" dirty="0"/>
              <a:t>Alice Springs</a:t>
            </a:r>
          </a:p>
        </p:txBody>
      </p:sp>
      <p:sp>
        <p:nvSpPr>
          <p:cNvPr id="56" name="TextBox 55"/>
          <p:cNvSpPr txBox="1"/>
          <p:nvPr/>
        </p:nvSpPr>
        <p:spPr>
          <a:xfrm>
            <a:off x="7532005" y="790710"/>
            <a:ext cx="1528047" cy="369332"/>
          </a:xfrm>
          <a:prstGeom prst="rect">
            <a:avLst/>
          </a:prstGeom>
          <a:solidFill>
            <a:schemeClr val="bg1"/>
          </a:solidFill>
          <a:ln>
            <a:noFill/>
          </a:ln>
        </p:spPr>
        <p:txBody>
          <a:bodyPr wrap="none" rtlCol="0">
            <a:spAutoFit/>
          </a:bodyPr>
          <a:lstStyle/>
          <a:p>
            <a:r>
              <a:rPr lang="en-US" b="1" dirty="0" err="1"/>
              <a:t>Wagga</a:t>
            </a:r>
            <a:r>
              <a:rPr lang="en-US" b="1" dirty="0"/>
              <a:t> </a:t>
            </a:r>
            <a:r>
              <a:rPr lang="en-US" b="1" dirty="0" err="1"/>
              <a:t>Wagga</a:t>
            </a:r>
            <a:endParaRPr lang="en-US" b="1" dirty="0"/>
          </a:p>
        </p:txBody>
      </p:sp>
      <p:sp>
        <p:nvSpPr>
          <p:cNvPr id="57" name="TextBox 56"/>
          <p:cNvSpPr txBox="1"/>
          <p:nvPr/>
        </p:nvSpPr>
        <p:spPr>
          <a:xfrm>
            <a:off x="6973623" y="2702959"/>
            <a:ext cx="2139688" cy="369332"/>
          </a:xfrm>
          <a:prstGeom prst="rect">
            <a:avLst/>
          </a:prstGeom>
          <a:noFill/>
        </p:spPr>
        <p:txBody>
          <a:bodyPr wrap="none" rtlCol="0">
            <a:spAutoFit/>
          </a:bodyPr>
          <a:lstStyle/>
          <a:p>
            <a:r>
              <a:rPr lang="en-US" b="1" dirty="0"/>
              <a:t>Lake Macquarie East</a:t>
            </a:r>
          </a:p>
        </p:txBody>
      </p:sp>
      <p:sp>
        <p:nvSpPr>
          <p:cNvPr id="16" name="TextBox 15"/>
          <p:cNvSpPr txBox="1"/>
          <p:nvPr/>
        </p:nvSpPr>
        <p:spPr>
          <a:xfrm>
            <a:off x="1411986" y="1067369"/>
            <a:ext cx="340158" cy="461665"/>
          </a:xfrm>
          <a:prstGeom prst="rect">
            <a:avLst/>
          </a:prstGeom>
          <a:noFill/>
          <a:ln w="19050">
            <a:solidFill>
              <a:srgbClr val="7030A0"/>
            </a:solidFill>
          </a:ln>
        </p:spPr>
        <p:txBody>
          <a:bodyPr wrap="none" rtlCol="0">
            <a:spAutoFit/>
          </a:bodyPr>
          <a:lstStyle/>
          <a:p>
            <a:r>
              <a:rPr lang="en-US" sz="2400" b="1" dirty="0">
                <a:solidFill>
                  <a:srgbClr val="7030A0"/>
                </a:solidFill>
              </a:rPr>
              <a:t>6</a:t>
            </a:r>
          </a:p>
        </p:txBody>
      </p:sp>
      <p:sp>
        <p:nvSpPr>
          <p:cNvPr id="58" name="TextBox 57"/>
          <p:cNvSpPr txBox="1"/>
          <p:nvPr/>
        </p:nvSpPr>
        <p:spPr>
          <a:xfrm>
            <a:off x="1338881" y="2879266"/>
            <a:ext cx="340158" cy="461665"/>
          </a:xfrm>
          <a:prstGeom prst="rect">
            <a:avLst/>
          </a:prstGeom>
          <a:noFill/>
          <a:ln w="19050">
            <a:solidFill>
              <a:srgbClr val="7030A0"/>
            </a:solidFill>
          </a:ln>
        </p:spPr>
        <p:txBody>
          <a:bodyPr wrap="none" rtlCol="0">
            <a:spAutoFit/>
          </a:bodyPr>
          <a:lstStyle/>
          <a:p>
            <a:r>
              <a:rPr lang="en-US" sz="2400" b="1" dirty="0">
                <a:solidFill>
                  <a:srgbClr val="7030A0"/>
                </a:solidFill>
              </a:rPr>
              <a:t>1</a:t>
            </a:r>
          </a:p>
        </p:txBody>
      </p:sp>
      <p:sp>
        <p:nvSpPr>
          <p:cNvPr id="59" name="TextBox 58"/>
          <p:cNvSpPr txBox="1"/>
          <p:nvPr/>
        </p:nvSpPr>
        <p:spPr>
          <a:xfrm>
            <a:off x="1252336" y="4429110"/>
            <a:ext cx="495649" cy="461665"/>
          </a:xfrm>
          <a:prstGeom prst="rect">
            <a:avLst/>
          </a:prstGeom>
          <a:noFill/>
          <a:ln w="19050">
            <a:solidFill>
              <a:srgbClr val="7030A0"/>
            </a:solidFill>
          </a:ln>
        </p:spPr>
        <p:txBody>
          <a:bodyPr wrap="none" rtlCol="0">
            <a:spAutoFit/>
          </a:bodyPr>
          <a:lstStyle/>
          <a:p>
            <a:r>
              <a:rPr lang="en-US" sz="2400" b="1" dirty="0">
                <a:solidFill>
                  <a:srgbClr val="7030A0"/>
                </a:solidFill>
              </a:rPr>
              <a:t>10</a:t>
            </a:r>
          </a:p>
        </p:txBody>
      </p:sp>
      <p:sp>
        <p:nvSpPr>
          <p:cNvPr id="63" name="TextBox 62"/>
          <p:cNvSpPr txBox="1"/>
          <p:nvPr/>
        </p:nvSpPr>
        <p:spPr>
          <a:xfrm>
            <a:off x="3869315" y="1160042"/>
            <a:ext cx="340158" cy="461665"/>
          </a:xfrm>
          <a:prstGeom prst="rect">
            <a:avLst/>
          </a:prstGeom>
          <a:solidFill>
            <a:schemeClr val="bg1"/>
          </a:solidFill>
          <a:ln w="19050">
            <a:solidFill>
              <a:srgbClr val="276419"/>
            </a:solidFill>
          </a:ln>
        </p:spPr>
        <p:txBody>
          <a:bodyPr wrap="none" rtlCol="0">
            <a:spAutoFit/>
          </a:bodyPr>
          <a:lstStyle/>
          <a:p>
            <a:r>
              <a:rPr lang="en-US" sz="2400" b="1" dirty="0">
                <a:solidFill>
                  <a:srgbClr val="33A02C"/>
                </a:solidFill>
              </a:rPr>
              <a:t>2</a:t>
            </a:r>
          </a:p>
        </p:txBody>
      </p:sp>
      <p:sp>
        <p:nvSpPr>
          <p:cNvPr id="64" name="TextBox 63"/>
          <p:cNvSpPr txBox="1"/>
          <p:nvPr/>
        </p:nvSpPr>
        <p:spPr>
          <a:xfrm>
            <a:off x="3260905" y="2710533"/>
            <a:ext cx="367408" cy="523220"/>
          </a:xfrm>
          <a:prstGeom prst="rect">
            <a:avLst/>
          </a:prstGeom>
          <a:noFill/>
          <a:ln w="19050">
            <a:solidFill>
              <a:srgbClr val="276419"/>
            </a:solidFill>
          </a:ln>
        </p:spPr>
        <p:txBody>
          <a:bodyPr wrap="none" rtlCol="0">
            <a:spAutoFit/>
          </a:bodyPr>
          <a:lstStyle/>
          <a:p>
            <a:r>
              <a:rPr lang="en-US" sz="2800" b="1" dirty="0">
                <a:solidFill>
                  <a:srgbClr val="33A02C"/>
                </a:solidFill>
              </a:rPr>
              <a:t>8</a:t>
            </a:r>
          </a:p>
        </p:txBody>
      </p:sp>
      <p:sp>
        <p:nvSpPr>
          <p:cNvPr id="65" name="TextBox 64"/>
          <p:cNvSpPr txBox="1"/>
          <p:nvPr/>
        </p:nvSpPr>
        <p:spPr>
          <a:xfrm>
            <a:off x="5573583" y="1118747"/>
            <a:ext cx="340158" cy="461665"/>
          </a:xfrm>
          <a:prstGeom prst="rect">
            <a:avLst/>
          </a:prstGeom>
          <a:solidFill>
            <a:schemeClr val="bg1"/>
          </a:solidFill>
          <a:ln w="19050">
            <a:solidFill>
              <a:schemeClr val="accent6">
                <a:lumMod val="75000"/>
              </a:schemeClr>
            </a:solidFill>
          </a:ln>
        </p:spPr>
        <p:txBody>
          <a:bodyPr wrap="none" rtlCol="0">
            <a:spAutoFit/>
          </a:bodyPr>
          <a:lstStyle/>
          <a:p>
            <a:r>
              <a:rPr lang="en-US" sz="2400" b="1" dirty="0">
                <a:solidFill>
                  <a:schemeClr val="accent6">
                    <a:lumMod val="75000"/>
                  </a:schemeClr>
                </a:solidFill>
              </a:rPr>
              <a:t>5</a:t>
            </a:r>
          </a:p>
        </p:txBody>
      </p:sp>
      <p:sp>
        <p:nvSpPr>
          <p:cNvPr id="66" name="TextBox 65"/>
          <p:cNvSpPr txBox="1"/>
          <p:nvPr/>
        </p:nvSpPr>
        <p:spPr>
          <a:xfrm>
            <a:off x="8112721" y="1505984"/>
            <a:ext cx="340158" cy="461665"/>
          </a:xfrm>
          <a:prstGeom prst="rect">
            <a:avLst/>
          </a:prstGeom>
          <a:noFill/>
          <a:ln w="19050">
            <a:solidFill>
              <a:srgbClr val="FF0000"/>
            </a:solidFill>
          </a:ln>
        </p:spPr>
        <p:txBody>
          <a:bodyPr wrap="none" rtlCol="0">
            <a:spAutoFit/>
          </a:bodyPr>
          <a:lstStyle/>
          <a:p>
            <a:r>
              <a:rPr lang="en-US" sz="2400" b="1" dirty="0">
                <a:solidFill>
                  <a:srgbClr val="FF0000"/>
                </a:solidFill>
              </a:rPr>
              <a:t>5</a:t>
            </a:r>
          </a:p>
        </p:txBody>
      </p:sp>
      <p:sp>
        <p:nvSpPr>
          <p:cNvPr id="67" name="TextBox 66"/>
          <p:cNvSpPr txBox="1"/>
          <p:nvPr/>
        </p:nvSpPr>
        <p:spPr>
          <a:xfrm>
            <a:off x="8366027" y="3095216"/>
            <a:ext cx="340158" cy="461665"/>
          </a:xfrm>
          <a:prstGeom prst="rect">
            <a:avLst/>
          </a:prstGeom>
          <a:noFill/>
          <a:ln w="19050">
            <a:solidFill>
              <a:srgbClr val="FF0000"/>
            </a:solidFill>
          </a:ln>
        </p:spPr>
        <p:txBody>
          <a:bodyPr wrap="none" rtlCol="0">
            <a:spAutoFit/>
          </a:bodyPr>
          <a:lstStyle/>
          <a:p>
            <a:r>
              <a:rPr lang="en-US" sz="2400" b="1" dirty="0">
                <a:solidFill>
                  <a:srgbClr val="FF0000"/>
                </a:solidFill>
              </a:rPr>
              <a:t>6</a:t>
            </a:r>
          </a:p>
        </p:txBody>
      </p:sp>
      <p:sp>
        <p:nvSpPr>
          <p:cNvPr id="18" name="TextBox 17"/>
          <p:cNvSpPr txBox="1"/>
          <p:nvPr/>
        </p:nvSpPr>
        <p:spPr>
          <a:xfrm>
            <a:off x="5982599" y="969782"/>
            <a:ext cx="445956" cy="769441"/>
          </a:xfrm>
          <a:prstGeom prst="rect">
            <a:avLst/>
          </a:prstGeom>
          <a:noFill/>
        </p:spPr>
        <p:txBody>
          <a:bodyPr wrap="none" rtlCol="0">
            <a:spAutoFit/>
          </a:bodyPr>
          <a:lstStyle/>
          <a:p>
            <a:r>
              <a:rPr lang="en-US" sz="4400" b="1" dirty="0"/>
              <a:t>?</a:t>
            </a:r>
          </a:p>
        </p:txBody>
      </p:sp>
      <p:sp>
        <p:nvSpPr>
          <p:cNvPr id="68" name="TextBox 67"/>
          <p:cNvSpPr txBox="1"/>
          <p:nvPr/>
        </p:nvSpPr>
        <p:spPr>
          <a:xfrm>
            <a:off x="8483207" y="1337835"/>
            <a:ext cx="445956" cy="769441"/>
          </a:xfrm>
          <a:prstGeom prst="rect">
            <a:avLst/>
          </a:prstGeom>
          <a:noFill/>
        </p:spPr>
        <p:txBody>
          <a:bodyPr wrap="none" rtlCol="0">
            <a:spAutoFit/>
          </a:bodyPr>
          <a:lstStyle/>
          <a:p>
            <a:r>
              <a:rPr lang="en-US" sz="4400" b="1" dirty="0"/>
              <a:t>?</a:t>
            </a:r>
          </a:p>
        </p:txBody>
      </p:sp>
      <p:sp>
        <p:nvSpPr>
          <p:cNvPr id="71" name="TextBox 70"/>
          <p:cNvSpPr txBox="1"/>
          <p:nvPr/>
        </p:nvSpPr>
        <p:spPr>
          <a:xfrm>
            <a:off x="8668127" y="2949781"/>
            <a:ext cx="445956" cy="769441"/>
          </a:xfrm>
          <a:prstGeom prst="rect">
            <a:avLst/>
          </a:prstGeom>
          <a:noFill/>
        </p:spPr>
        <p:txBody>
          <a:bodyPr wrap="none" rtlCol="0">
            <a:spAutoFit/>
          </a:bodyPr>
          <a:lstStyle/>
          <a:p>
            <a:r>
              <a:rPr lang="en-US" sz="4400" b="1" dirty="0"/>
              <a:t>?</a:t>
            </a:r>
          </a:p>
        </p:txBody>
      </p:sp>
      <p:sp>
        <p:nvSpPr>
          <p:cNvPr id="37" name="Arrow: Left-Right 36"/>
          <p:cNvSpPr/>
          <p:nvPr/>
        </p:nvSpPr>
        <p:spPr>
          <a:xfrm>
            <a:off x="4918805" y="6187537"/>
            <a:ext cx="3564402" cy="390543"/>
          </a:xfrm>
          <a:prstGeom prst="lef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00"/>
                </a:solidFill>
                <a:effectLst>
                  <a:outerShdw blurRad="38100" dist="38100" dir="2700000" algn="tl">
                    <a:srgbClr val="000000">
                      <a:alpha val="43137"/>
                    </a:srgbClr>
                  </a:outerShdw>
                </a:effectLst>
              </a:rPr>
              <a:t>NOT  HOMOGENEOUS</a:t>
            </a:r>
          </a:p>
        </p:txBody>
      </p:sp>
      <p:sp>
        <p:nvSpPr>
          <p:cNvPr id="72" name="Oval 71"/>
          <p:cNvSpPr/>
          <p:nvPr/>
        </p:nvSpPr>
        <p:spPr>
          <a:xfrm>
            <a:off x="3075242" y="6592976"/>
            <a:ext cx="678586" cy="23177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3" name="Arrow: Left-Right 72"/>
          <p:cNvSpPr/>
          <p:nvPr/>
        </p:nvSpPr>
        <p:spPr>
          <a:xfrm>
            <a:off x="631307" y="6121536"/>
            <a:ext cx="2398012" cy="489809"/>
          </a:xfrm>
          <a:prstGeom prst="lef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effectLst>
                  <a:outerShdw blurRad="38100" dist="38100" dir="2700000" algn="tl">
                    <a:srgbClr val="000000">
                      <a:alpha val="43137"/>
                    </a:srgbClr>
                  </a:outerShdw>
                </a:effectLst>
              </a:rPr>
              <a:t>HOMOGENEOUS</a:t>
            </a:r>
          </a:p>
        </p:txBody>
      </p:sp>
      <mc:AlternateContent xmlns:mc="http://schemas.openxmlformats.org/markup-compatibility/2006" xmlns:a14="http://schemas.microsoft.com/office/drawing/2010/main">
        <mc:Choice Requires="a14">
          <p:sp>
            <p:nvSpPr>
              <p:cNvPr id="74" name="Oval Callout 37"/>
              <p:cNvSpPr/>
              <p:nvPr/>
            </p:nvSpPr>
            <p:spPr>
              <a:xfrm>
                <a:off x="2666241" y="4574432"/>
                <a:ext cx="2131639" cy="1440160"/>
              </a:xfrm>
              <a:prstGeom prst="wedgeEllipseCallout">
                <a:avLst>
                  <a:gd name="adj1" fmla="val -58193"/>
                  <a:gd name="adj2" fmla="val 65075"/>
                </a:avLst>
              </a:prstGeom>
              <a:scene3d>
                <a:camera prst="orthographicFront"/>
                <a:lightRig rig="threePt" dir="t"/>
              </a:scene3d>
              <a:sp3d contourW="12700">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b="1" dirty="0">
                    <a:solidFill>
                      <a:schemeClr val="bg1"/>
                    </a:solidFill>
                    <a:effectLst>
                      <a:outerShdw blurRad="38100" dist="38100" dir="2700000" algn="tl">
                        <a:srgbClr val="000000">
                          <a:alpha val="43137"/>
                        </a:srgbClr>
                      </a:outerShdw>
                    </a:effectLst>
                  </a:rPr>
                  <a:t>21.15 %</a:t>
                </a:r>
                <a:r>
                  <a:rPr lang="en-AU" sz="2400" b="1" dirty="0">
                    <a:solidFill>
                      <a:schemeClr val="bg1"/>
                    </a:solidFill>
                  </a:rPr>
                  <a:t> </a:t>
                </a:r>
                <a:r>
                  <a:rPr lang="en-AU" dirty="0"/>
                  <a:t>of SA3 have</a:t>
                </a:r>
              </a:p>
              <a:p>
                <a:pPr algn="ctr"/>
                <a:r>
                  <a:rPr lang="en-AU" b="1" dirty="0"/>
                  <a:t>H </a:t>
                </a:r>
                <a14:m>
                  <m:oMath xmlns:m="http://schemas.openxmlformats.org/officeDocument/2006/math">
                    <m:r>
                      <a:rPr lang="en-AU" b="1" i="1">
                        <a:latin typeface="Cambria Math"/>
                        <a:ea typeface="Cambria Math"/>
                      </a:rPr>
                      <m:t>≥</m:t>
                    </m:r>
                    <m:r>
                      <a:rPr lang="en-US" b="1" i="1" smtClean="0">
                        <a:latin typeface="Cambria Math" panose="02040503050406030204" pitchFamily="18" charset="0"/>
                        <a:ea typeface="Cambria Math"/>
                      </a:rPr>
                      <m:t>𝟔𝟖</m:t>
                    </m:r>
                    <m:r>
                      <a:rPr lang="en-US" b="1" i="1" smtClean="0">
                        <a:latin typeface="Cambria Math" panose="02040503050406030204" pitchFamily="18" charset="0"/>
                        <a:ea typeface="Cambria Math"/>
                      </a:rPr>
                      <m:t>.</m:t>
                    </m:r>
                    <m:r>
                      <a:rPr lang="en-US" b="1" i="1" smtClean="0">
                        <a:latin typeface="Cambria Math" panose="02040503050406030204" pitchFamily="18" charset="0"/>
                        <a:ea typeface="Cambria Math"/>
                      </a:rPr>
                      <m:t>𝟓𝟑</m:t>
                    </m:r>
                    <m:r>
                      <a:rPr lang="en-AU" b="1" i="1" smtClean="0">
                        <a:latin typeface="Cambria Math"/>
                        <a:ea typeface="Cambria Math"/>
                      </a:rPr>
                      <m:t> %</m:t>
                    </m:r>
                  </m:oMath>
                </a14:m>
                <a:endParaRPr lang="en-AU" b="1" dirty="0"/>
              </a:p>
            </p:txBody>
          </p:sp>
        </mc:Choice>
        <mc:Fallback xmlns="">
          <p:sp>
            <p:nvSpPr>
              <p:cNvPr id="74" name="Oval Callout 37"/>
              <p:cNvSpPr>
                <a:spLocks noRot="1" noChangeAspect="1" noMove="1" noResize="1" noEditPoints="1" noAdjustHandles="1" noChangeArrowheads="1" noChangeShapeType="1" noTextEdit="1"/>
              </p:cNvSpPr>
              <p:nvPr/>
            </p:nvSpPr>
            <p:spPr>
              <a:xfrm>
                <a:off x="2666241" y="4574432"/>
                <a:ext cx="2131639" cy="1440160"/>
              </a:xfrm>
              <a:prstGeom prst="wedgeEllipseCallout">
                <a:avLst>
                  <a:gd name="adj1" fmla="val -58193"/>
                  <a:gd name="adj2" fmla="val 65075"/>
                </a:avLst>
              </a:prstGeom>
              <a:blipFill>
                <a:blip r:embed="rId1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791111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anim calcmode="lin" valueType="num">
                                      <p:cBhvr additive="base">
                                        <p:cTn id="15" dur="500" fill="hold"/>
                                        <p:tgtEl>
                                          <p:spTgt spid="39"/>
                                        </p:tgtEl>
                                        <p:attrNameLst>
                                          <p:attrName>ppt_x</p:attrName>
                                        </p:attrNameLst>
                                      </p:cBhvr>
                                      <p:tavLst>
                                        <p:tav tm="0">
                                          <p:val>
                                            <p:strVal val="#ppt_x"/>
                                          </p:val>
                                        </p:tav>
                                        <p:tav tm="100000">
                                          <p:val>
                                            <p:strVal val="#ppt_x"/>
                                          </p:val>
                                        </p:tav>
                                      </p:tavLst>
                                    </p:anim>
                                    <p:anim calcmode="lin" valueType="num">
                                      <p:cBhvr additive="base">
                                        <p:cTn id="16" dur="500" fill="hold"/>
                                        <p:tgtEl>
                                          <p:spTgt spid="3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additive="base">
                                        <p:cTn id="19" dur="500" fill="hold"/>
                                        <p:tgtEl>
                                          <p:spTgt spid="41"/>
                                        </p:tgtEl>
                                        <p:attrNameLst>
                                          <p:attrName>ppt_x</p:attrName>
                                        </p:attrNameLst>
                                      </p:cBhvr>
                                      <p:tavLst>
                                        <p:tav tm="0">
                                          <p:val>
                                            <p:strVal val="#ppt_x"/>
                                          </p:val>
                                        </p:tav>
                                        <p:tav tm="100000">
                                          <p:val>
                                            <p:strVal val="#ppt_x"/>
                                          </p:val>
                                        </p:tav>
                                      </p:tavLst>
                                    </p:anim>
                                    <p:anim calcmode="lin" valueType="num">
                                      <p:cBhvr additive="base">
                                        <p:cTn id="20" dur="500" fill="hold"/>
                                        <p:tgtEl>
                                          <p:spTgt spid="4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1"/>
                                        </p:tgtEl>
                                        <p:attrNameLst>
                                          <p:attrName>style.visibility</p:attrName>
                                        </p:attrNameLst>
                                      </p:cBhvr>
                                      <p:to>
                                        <p:strVal val="visible"/>
                                      </p:to>
                                    </p:set>
                                    <p:anim calcmode="lin" valueType="num">
                                      <p:cBhvr additive="base">
                                        <p:cTn id="27" dur="500" fill="hold"/>
                                        <p:tgtEl>
                                          <p:spTgt spid="61"/>
                                        </p:tgtEl>
                                        <p:attrNameLst>
                                          <p:attrName>ppt_x</p:attrName>
                                        </p:attrNameLst>
                                      </p:cBhvr>
                                      <p:tavLst>
                                        <p:tav tm="0">
                                          <p:val>
                                            <p:strVal val="#ppt_x"/>
                                          </p:val>
                                        </p:tav>
                                        <p:tav tm="100000">
                                          <p:val>
                                            <p:strVal val="#ppt_x"/>
                                          </p:val>
                                        </p:tav>
                                      </p:tavLst>
                                    </p:anim>
                                    <p:anim calcmode="lin" valueType="num">
                                      <p:cBhvr additive="base">
                                        <p:cTn id="28" dur="500" fill="hold"/>
                                        <p:tgtEl>
                                          <p:spTgt spid="6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anim calcmode="lin" valueType="num">
                                      <p:cBhvr additive="base">
                                        <p:cTn id="31" dur="500" fill="hold"/>
                                        <p:tgtEl>
                                          <p:spTgt spid="42"/>
                                        </p:tgtEl>
                                        <p:attrNameLst>
                                          <p:attrName>ppt_x</p:attrName>
                                        </p:attrNameLst>
                                      </p:cBhvr>
                                      <p:tavLst>
                                        <p:tav tm="0">
                                          <p:val>
                                            <p:strVal val="#ppt_x"/>
                                          </p:val>
                                        </p:tav>
                                        <p:tav tm="100000">
                                          <p:val>
                                            <p:strVal val="#ppt_x"/>
                                          </p:val>
                                        </p:tav>
                                      </p:tavLst>
                                    </p:anim>
                                    <p:anim calcmode="lin" valueType="num">
                                      <p:cBhvr additive="base">
                                        <p:cTn id="32" dur="500" fill="hold"/>
                                        <p:tgtEl>
                                          <p:spTgt spid="4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anim calcmode="lin" valueType="num">
                                      <p:cBhvr additive="base">
                                        <p:cTn id="35" dur="500" fill="hold"/>
                                        <p:tgtEl>
                                          <p:spTgt spid="33"/>
                                        </p:tgtEl>
                                        <p:attrNameLst>
                                          <p:attrName>ppt_x</p:attrName>
                                        </p:attrNameLst>
                                      </p:cBhvr>
                                      <p:tavLst>
                                        <p:tav tm="0">
                                          <p:val>
                                            <p:strVal val="#ppt_x"/>
                                          </p:val>
                                        </p:tav>
                                        <p:tav tm="100000">
                                          <p:val>
                                            <p:strVal val="#ppt_x"/>
                                          </p:val>
                                        </p:tav>
                                      </p:tavLst>
                                    </p:anim>
                                    <p:anim calcmode="lin" valueType="num">
                                      <p:cBhvr additive="base">
                                        <p:cTn id="3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58"/>
                                        </p:tgtEl>
                                        <p:attrNameLst>
                                          <p:attrName>style.visibility</p:attrName>
                                        </p:attrNameLst>
                                      </p:cBhvr>
                                      <p:to>
                                        <p:strVal val="visible"/>
                                      </p:to>
                                    </p:set>
                                    <p:anim calcmode="lin" valueType="num">
                                      <p:cBhvr additive="base">
                                        <p:cTn id="45" dur="500" fill="hold"/>
                                        <p:tgtEl>
                                          <p:spTgt spid="58"/>
                                        </p:tgtEl>
                                        <p:attrNameLst>
                                          <p:attrName>ppt_x</p:attrName>
                                        </p:attrNameLst>
                                      </p:cBhvr>
                                      <p:tavLst>
                                        <p:tav tm="0">
                                          <p:val>
                                            <p:strVal val="#ppt_x"/>
                                          </p:val>
                                        </p:tav>
                                        <p:tav tm="100000">
                                          <p:val>
                                            <p:strVal val="#ppt_x"/>
                                          </p:val>
                                        </p:tav>
                                      </p:tavLst>
                                    </p:anim>
                                    <p:anim calcmode="lin" valueType="num">
                                      <p:cBhvr additive="base">
                                        <p:cTn id="46" dur="500" fill="hold"/>
                                        <p:tgtEl>
                                          <p:spTgt spid="58"/>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59"/>
                                        </p:tgtEl>
                                        <p:attrNameLst>
                                          <p:attrName>style.visibility</p:attrName>
                                        </p:attrNameLst>
                                      </p:cBhvr>
                                      <p:to>
                                        <p:strVal val="visible"/>
                                      </p:to>
                                    </p:set>
                                    <p:anim calcmode="lin" valueType="num">
                                      <p:cBhvr additive="base">
                                        <p:cTn id="49" dur="500" fill="hold"/>
                                        <p:tgtEl>
                                          <p:spTgt spid="59"/>
                                        </p:tgtEl>
                                        <p:attrNameLst>
                                          <p:attrName>ppt_x</p:attrName>
                                        </p:attrNameLst>
                                      </p:cBhvr>
                                      <p:tavLst>
                                        <p:tav tm="0">
                                          <p:val>
                                            <p:strVal val="#ppt_x"/>
                                          </p:val>
                                        </p:tav>
                                        <p:tav tm="100000">
                                          <p:val>
                                            <p:strVal val="#ppt_x"/>
                                          </p:val>
                                        </p:tav>
                                      </p:tavLst>
                                    </p:anim>
                                    <p:anim calcmode="lin" valueType="num">
                                      <p:cBhvr additive="base">
                                        <p:cTn id="50" dur="500" fill="hold"/>
                                        <p:tgtEl>
                                          <p:spTgt spid="59"/>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63"/>
                                        </p:tgtEl>
                                        <p:attrNameLst>
                                          <p:attrName>style.visibility</p:attrName>
                                        </p:attrNameLst>
                                      </p:cBhvr>
                                      <p:to>
                                        <p:strVal val="visible"/>
                                      </p:to>
                                    </p:set>
                                    <p:anim calcmode="lin" valueType="num">
                                      <p:cBhvr additive="base">
                                        <p:cTn id="53" dur="500" fill="hold"/>
                                        <p:tgtEl>
                                          <p:spTgt spid="63"/>
                                        </p:tgtEl>
                                        <p:attrNameLst>
                                          <p:attrName>ppt_x</p:attrName>
                                        </p:attrNameLst>
                                      </p:cBhvr>
                                      <p:tavLst>
                                        <p:tav tm="0">
                                          <p:val>
                                            <p:strVal val="#ppt_x"/>
                                          </p:val>
                                        </p:tav>
                                        <p:tav tm="100000">
                                          <p:val>
                                            <p:strVal val="#ppt_x"/>
                                          </p:val>
                                        </p:tav>
                                      </p:tavLst>
                                    </p:anim>
                                    <p:anim calcmode="lin" valueType="num">
                                      <p:cBhvr additive="base">
                                        <p:cTn id="54" dur="500" fill="hold"/>
                                        <p:tgtEl>
                                          <p:spTgt spid="63"/>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64"/>
                                        </p:tgtEl>
                                        <p:attrNameLst>
                                          <p:attrName>style.visibility</p:attrName>
                                        </p:attrNameLst>
                                      </p:cBhvr>
                                      <p:to>
                                        <p:strVal val="visible"/>
                                      </p:to>
                                    </p:set>
                                    <p:anim calcmode="lin" valueType="num">
                                      <p:cBhvr additive="base">
                                        <p:cTn id="57" dur="500" fill="hold"/>
                                        <p:tgtEl>
                                          <p:spTgt spid="64"/>
                                        </p:tgtEl>
                                        <p:attrNameLst>
                                          <p:attrName>ppt_x</p:attrName>
                                        </p:attrNameLst>
                                      </p:cBhvr>
                                      <p:tavLst>
                                        <p:tav tm="0">
                                          <p:val>
                                            <p:strVal val="#ppt_x"/>
                                          </p:val>
                                        </p:tav>
                                        <p:tav tm="100000">
                                          <p:val>
                                            <p:strVal val="#ppt_x"/>
                                          </p:val>
                                        </p:tav>
                                      </p:tavLst>
                                    </p:anim>
                                    <p:anim calcmode="lin" valueType="num">
                                      <p:cBhvr additive="base">
                                        <p:cTn id="58" dur="500" fill="hold"/>
                                        <p:tgtEl>
                                          <p:spTgt spid="64"/>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65"/>
                                        </p:tgtEl>
                                        <p:attrNameLst>
                                          <p:attrName>style.visibility</p:attrName>
                                        </p:attrNameLst>
                                      </p:cBhvr>
                                      <p:to>
                                        <p:strVal val="visible"/>
                                      </p:to>
                                    </p:set>
                                    <p:anim calcmode="lin" valueType="num">
                                      <p:cBhvr additive="base">
                                        <p:cTn id="61" dur="500" fill="hold"/>
                                        <p:tgtEl>
                                          <p:spTgt spid="65"/>
                                        </p:tgtEl>
                                        <p:attrNameLst>
                                          <p:attrName>ppt_x</p:attrName>
                                        </p:attrNameLst>
                                      </p:cBhvr>
                                      <p:tavLst>
                                        <p:tav tm="0">
                                          <p:val>
                                            <p:strVal val="#ppt_x"/>
                                          </p:val>
                                        </p:tav>
                                        <p:tav tm="100000">
                                          <p:val>
                                            <p:strVal val="#ppt_x"/>
                                          </p:val>
                                        </p:tav>
                                      </p:tavLst>
                                    </p:anim>
                                    <p:anim calcmode="lin" valueType="num">
                                      <p:cBhvr additive="base">
                                        <p:cTn id="62" dur="500" fill="hold"/>
                                        <p:tgtEl>
                                          <p:spTgt spid="65"/>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66"/>
                                        </p:tgtEl>
                                        <p:attrNameLst>
                                          <p:attrName>style.visibility</p:attrName>
                                        </p:attrNameLst>
                                      </p:cBhvr>
                                      <p:to>
                                        <p:strVal val="visible"/>
                                      </p:to>
                                    </p:set>
                                    <p:anim calcmode="lin" valueType="num">
                                      <p:cBhvr additive="base">
                                        <p:cTn id="65" dur="500" fill="hold"/>
                                        <p:tgtEl>
                                          <p:spTgt spid="66"/>
                                        </p:tgtEl>
                                        <p:attrNameLst>
                                          <p:attrName>ppt_x</p:attrName>
                                        </p:attrNameLst>
                                      </p:cBhvr>
                                      <p:tavLst>
                                        <p:tav tm="0">
                                          <p:val>
                                            <p:strVal val="#ppt_x"/>
                                          </p:val>
                                        </p:tav>
                                        <p:tav tm="100000">
                                          <p:val>
                                            <p:strVal val="#ppt_x"/>
                                          </p:val>
                                        </p:tav>
                                      </p:tavLst>
                                    </p:anim>
                                    <p:anim calcmode="lin" valueType="num">
                                      <p:cBhvr additive="base">
                                        <p:cTn id="66" dur="500" fill="hold"/>
                                        <p:tgtEl>
                                          <p:spTgt spid="66"/>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67"/>
                                        </p:tgtEl>
                                        <p:attrNameLst>
                                          <p:attrName>style.visibility</p:attrName>
                                        </p:attrNameLst>
                                      </p:cBhvr>
                                      <p:to>
                                        <p:strVal val="visible"/>
                                      </p:to>
                                    </p:set>
                                    <p:anim calcmode="lin" valueType="num">
                                      <p:cBhvr additive="base">
                                        <p:cTn id="69" dur="500" fill="hold"/>
                                        <p:tgtEl>
                                          <p:spTgt spid="67"/>
                                        </p:tgtEl>
                                        <p:attrNameLst>
                                          <p:attrName>ppt_x</p:attrName>
                                        </p:attrNameLst>
                                      </p:cBhvr>
                                      <p:tavLst>
                                        <p:tav tm="0">
                                          <p:val>
                                            <p:strVal val="#ppt_x"/>
                                          </p:val>
                                        </p:tav>
                                        <p:tav tm="100000">
                                          <p:val>
                                            <p:strVal val="#ppt_x"/>
                                          </p:val>
                                        </p:tav>
                                      </p:tavLst>
                                    </p:anim>
                                    <p:anim calcmode="lin" valueType="num">
                                      <p:cBhvr additive="base">
                                        <p:cTn id="70"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wipe(down)">
                                      <p:cBhvr>
                                        <p:cTn id="75" dur="500"/>
                                        <p:tgtEl>
                                          <p:spTgt spid="18"/>
                                        </p:tgtEl>
                                      </p:cBhvr>
                                    </p:animEffect>
                                  </p:childTnLst>
                                </p:cTn>
                              </p:par>
                              <p:par>
                                <p:cTn id="76" presetID="22" presetClass="entr" presetSubtype="4" fill="hold" grpId="0" nodeType="withEffect">
                                  <p:stCondLst>
                                    <p:cond delay="0"/>
                                  </p:stCondLst>
                                  <p:childTnLst>
                                    <p:set>
                                      <p:cBhvr>
                                        <p:cTn id="77" dur="1" fill="hold">
                                          <p:stCondLst>
                                            <p:cond delay="0"/>
                                          </p:stCondLst>
                                        </p:cTn>
                                        <p:tgtEl>
                                          <p:spTgt spid="68"/>
                                        </p:tgtEl>
                                        <p:attrNameLst>
                                          <p:attrName>style.visibility</p:attrName>
                                        </p:attrNameLst>
                                      </p:cBhvr>
                                      <p:to>
                                        <p:strVal val="visible"/>
                                      </p:to>
                                    </p:set>
                                    <p:animEffect transition="in" filter="wipe(down)">
                                      <p:cBhvr>
                                        <p:cTn id="78" dur="500"/>
                                        <p:tgtEl>
                                          <p:spTgt spid="68"/>
                                        </p:tgtEl>
                                      </p:cBhvr>
                                    </p:animEffect>
                                  </p:childTnLst>
                                </p:cTn>
                              </p:par>
                              <p:par>
                                <p:cTn id="79" presetID="16" presetClass="entr" presetSubtype="21" fill="hold" grpId="0" nodeType="withEffect">
                                  <p:stCondLst>
                                    <p:cond delay="0"/>
                                  </p:stCondLst>
                                  <p:childTnLst>
                                    <p:set>
                                      <p:cBhvr>
                                        <p:cTn id="80" dur="1" fill="hold">
                                          <p:stCondLst>
                                            <p:cond delay="0"/>
                                          </p:stCondLst>
                                        </p:cTn>
                                        <p:tgtEl>
                                          <p:spTgt spid="71"/>
                                        </p:tgtEl>
                                        <p:attrNameLst>
                                          <p:attrName>style.visibility</p:attrName>
                                        </p:attrNameLst>
                                      </p:cBhvr>
                                      <p:to>
                                        <p:strVal val="visible"/>
                                      </p:to>
                                    </p:set>
                                    <p:animEffect transition="in" filter="barn(inVertical)">
                                      <p:cBhvr>
                                        <p:cTn id="81" dur="500"/>
                                        <p:tgtEl>
                                          <p:spTgt spid="71"/>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grpId="0" nodeType="clickEffect">
                                  <p:stCondLst>
                                    <p:cond delay="0"/>
                                  </p:stCondLst>
                                  <p:childTnLst>
                                    <p:set>
                                      <p:cBhvr>
                                        <p:cTn id="85" dur="1" fill="hold">
                                          <p:stCondLst>
                                            <p:cond delay="0"/>
                                          </p:stCondLst>
                                        </p:cTn>
                                        <p:tgtEl>
                                          <p:spTgt spid="32"/>
                                        </p:tgtEl>
                                        <p:attrNameLst>
                                          <p:attrName>style.visibility</p:attrName>
                                        </p:attrNameLst>
                                      </p:cBhvr>
                                      <p:to>
                                        <p:strVal val="visible"/>
                                      </p:to>
                                    </p:set>
                                    <p:anim calcmode="lin" valueType="num">
                                      <p:cBhvr additive="base">
                                        <p:cTn id="86" dur="500" fill="hold"/>
                                        <p:tgtEl>
                                          <p:spTgt spid="32"/>
                                        </p:tgtEl>
                                        <p:attrNameLst>
                                          <p:attrName>ppt_x</p:attrName>
                                        </p:attrNameLst>
                                      </p:cBhvr>
                                      <p:tavLst>
                                        <p:tav tm="0">
                                          <p:val>
                                            <p:strVal val="#ppt_x"/>
                                          </p:val>
                                        </p:tav>
                                        <p:tav tm="100000">
                                          <p:val>
                                            <p:strVal val="#ppt_x"/>
                                          </p:val>
                                        </p:tav>
                                      </p:tavLst>
                                    </p:anim>
                                    <p:anim calcmode="lin" valueType="num">
                                      <p:cBhvr additive="base">
                                        <p:cTn id="87" dur="500" fill="hold"/>
                                        <p:tgtEl>
                                          <p:spTgt spid="32"/>
                                        </p:tgtEl>
                                        <p:attrNameLst>
                                          <p:attrName>ppt_y</p:attrName>
                                        </p:attrNameLst>
                                      </p:cBhvr>
                                      <p:tavLst>
                                        <p:tav tm="0">
                                          <p:val>
                                            <p:strVal val="1+#ppt_h/2"/>
                                          </p:val>
                                        </p:tav>
                                        <p:tav tm="100000">
                                          <p:val>
                                            <p:strVal val="#ppt_y"/>
                                          </p:val>
                                        </p:tav>
                                      </p:tavLst>
                                    </p:anim>
                                  </p:childTnLst>
                                </p:cTn>
                              </p:par>
                            </p:childTnLst>
                          </p:cTn>
                        </p:par>
                        <p:par>
                          <p:cTn id="88" fill="hold">
                            <p:stCondLst>
                              <p:cond delay="500"/>
                            </p:stCondLst>
                            <p:childTnLst>
                              <p:par>
                                <p:cTn id="89" presetID="2" presetClass="entr" presetSubtype="4" fill="hold" grpId="0" nodeType="afterEffect">
                                  <p:stCondLst>
                                    <p:cond delay="0"/>
                                  </p:stCondLst>
                                  <p:childTnLst>
                                    <p:set>
                                      <p:cBhvr>
                                        <p:cTn id="90" dur="1" fill="hold">
                                          <p:stCondLst>
                                            <p:cond delay="0"/>
                                          </p:stCondLst>
                                        </p:cTn>
                                        <p:tgtEl>
                                          <p:spTgt spid="11"/>
                                        </p:tgtEl>
                                        <p:attrNameLst>
                                          <p:attrName>style.visibility</p:attrName>
                                        </p:attrNameLst>
                                      </p:cBhvr>
                                      <p:to>
                                        <p:strVal val="visible"/>
                                      </p:to>
                                    </p:set>
                                    <p:anim calcmode="lin" valueType="num">
                                      <p:cBhvr additive="base">
                                        <p:cTn id="91" dur="500" fill="hold"/>
                                        <p:tgtEl>
                                          <p:spTgt spid="11"/>
                                        </p:tgtEl>
                                        <p:attrNameLst>
                                          <p:attrName>ppt_x</p:attrName>
                                        </p:attrNameLst>
                                      </p:cBhvr>
                                      <p:tavLst>
                                        <p:tav tm="0">
                                          <p:val>
                                            <p:strVal val="#ppt_x"/>
                                          </p:val>
                                        </p:tav>
                                        <p:tav tm="100000">
                                          <p:val>
                                            <p:strVal val="#ppt_x"/>
                                          </p:val>
                                        </p:tav>
                                      </p:tavLst>
                                    </p:anim>
                                    <p:anim calcmode="lin" valueType="num">
                                      <p:cBhvr additive="base">
                                        <p:cTn id="92" dur="500" fill="hold"/>
                                        <p:tgtEl>
                                          <p:spTgt spid="11"/>
                                        </p:tgtEl>
                                        <p:attrNameLst>
                                          <p:attrName>ppt_y</p:attrName>
                                        </p:attrNameLst>
                                      </p:cBhvr>
                                      <p:tavLst>
                                        <p:tav tm="0">
                                          <p:val>
                                            <p:strVal val="1+#ppt_h/2"/>
                                          </p:val>
                                        </p:tav>
                                        <p:tav tm="100000">
                                          <p:val>
                                            <p:strVal val="#ppt_y"/>
                                          </p:val>
                                        </p:tav>
                                      </p:tavLst>
                                    </p:anim>
                                  </p:childTnLst>
                                </p:cTn>
                              </p:par>
                            </p:childTnLst>
                          </p:cTn>
                        </p:par>
                        <p:par>
                          <p:cTn id="93" fill="hold">
                            <p:stCondLst>
                              <p:cond delay="1000"/>
                            </p:stCondLst>
                            <p:childTnLst>
                              <p:par>
                                <p:cTn id="94" presetID="2" presetClass="entr" presetSubtype="4" fill="hold" grpId="0" nodeType="afterEffect">
                                  <p:stCondLst>
                                    <p:cond delay="0"/>
                                  </p:stCondLst>
                                  <p:childTnLst>
                                    <p:set>
                                      <p:cBhvr>
                                        <p:cTn id="95" dur="1" fill="hold">
                                          <p:stCondLst>
                                            <p:cond delay="0"/>
                                          </p:stCondLst>
                                        </p:cTn>
                                        <p:tgtEl>
                                          <p:spTgt spid="53"/>
                                        </p:tgtEl>
                                        <p:attrNameLst>
                                          <p:attrName>style.visibility</p:attrName>
                                        </p:attrNameLst>
                                      </p:cBhvr>
                                      <p:to>
                                        <p:strVal val="visible"/>
                                      </p:to>
                                    </p:set>
                                    <p:anim calcmode="lin" valueType="num">
                                      <p:cBhvr additive="base">
                                        <p:cTn id="96" dur="500" fill="hold"/>
                                        <p:tgtEl>
                                          <p:spTgt spid="53"/>
                                        </p:tgtEl>
                                        <p:attrNameLst>
                                          <p:attrName>ppt_x</p:attrName>
                                        </p:attrNameLst>
                                      </p:cBhvr>
                                      <p:tavLst>
                                        <p:tav tm="0">
                                          <p:val>
                                            <p:strVal val="#ppt_x"/>
                                          </p:val>
                                        </p:tav>
                                        <p:tav tm="100000">
                                          <p:val>
                                            <p:strVal val="#ppt_x"/>
                                          </p:val>
                                        </p:tav>
                                      </p:tavLst>
                                    </p:anim>
                                    <p:anim calcmode="lin" valueType="num">
                                      <p:cBhvr additive="base">
                                        <p:cTn id="97" dur="500" fill="hold"/>
                                        <p:tgtEl>
                                          <p:spTgt spid="53"/>
                                        </p:tgtEl>
                                        <p:attrNameLst>
                                          <p:attrName>ppt_y</p:attrName>
                                        </p:attrNameLst>
                                      </p:cBhvr>
                                      <p:tavLst>
                                        <p:tav tm="0">
                                          <p:val>
                                            <p:strVal val="1+#ppt_h/2"/>
                                          </p:val>
                                        </p:tav>
                                        <p:tav tm="100000">
                                          <p:val>
                                            <p:strVal val="#ppt_y"/>
                                          </p:val>
                                        </p:tav>
                                      </p:tavLst>
                                    </p:anim>
                                  </p:childTnLst>
                                </p:cTn>
                              </p:par>
                              <p:par>
                                <p:cTn id="98" presetID="16" presetClass="entr" presetSubtype="21" fill="hold" grpId="0" nodeType="withEffect">
                                  <p:stCondLst>
                                    <p:cond delay="0"/>
                                  </p:stCondLst>
                                  <p:childTnLst>
                                    <p:set>
                                      <p:cBhvr>
                                        <p:cTn id="99" dur="1" fill="hold">
                                          <p:stCondLst>
                                            <p:cond delay="0"/>
                                          </p:stCondLst>
                                        </p:cTn>
                                        <p:tgtEl>
                                          <p:spTgt spid="13"/>
                                        </p:tgtEl>
                                        <p:attrNameLst>
                                          <p:attrName>style.visibility</p:attrName>
                                        </p:attrNameLst>
                                      </p:cBhvr>
                                      <p:to>
                                        <p:strVal val="visible"/>
                                      </p:to>
                                    </p:set>
                                    <p:animEffect transition="in" filter="barn(inVertical)">
                                      <p:cBhvr>
                                        <p:cTn id="100" dur="500"/>
                                        <p:tgtEl>
                                          <p:spTgt spid="13"/>
                                        </p:tgtEl>
                                      </p:cBhvr>
                                    </p:animEffect>
                                  </p:childTnLst>
                                </p:cTn>
                              </p:par>
                              <p:par>
                                <p:cTn id="101" presetID="2" presetClass="entr" presetSubtype="4" fill="hold" grpId="0" nodeType="withEffect">
                                  <p:stCondLst>
                                    <p:cond delay="0"/>
                                  </p:stCondLst>
                                  <p:childTnLst>
                                    <p:set>
                                      <p:cBhvr>
                                        <p:cTn id="102" dur="1" fill="hold">
                                          <p:stCondLst>
                                            <p:cond delay="0"/>
                                          </p:stCondLst>
                                        </p:cTn>
                                        <p:tgtEl>
                                          <p:spTgt spid="62"/>
                                        </p:tgtEl>
                                        <p:attrNameLst>
                                          <p:attrName>style.visibility</p:attrName>
                                        </p:attrNameLst>
                                      </p:cBhvr>
                                      <p:to>
                                        <p:strVal val="visible"/>
                                      </p:to>
                                    </p:set>
                                    <p:anim calcmode="lin" valueType="num">
                                      <p:cBhvr additive="base">
                                        <p:cTn id="103" dur="500" fill="hold"/>
                                        <p:tgtEl>
                                          <p:spTgt spid="62"/>
                                        </p:tgtEl>
                                        <p:attrNameLst>
                                          <p:attrName>ppt_x</p:attrName>
                                        </p:attrNameLst>
                                      </p:cBhvr>
                                      <p:tavLst>
                                        <p:tav tm="0">
                                          <p:val>
                                            <p:strVal val="#ppt_x"/>
                                          </p:val>
                                        </p:tav>
                                        <p:tav tm="100000">
                                          <p:val>
                                            <p:strVal val="#ppt_x"/>
                                          </p:val>
                                        </p:tav>
                                      </p:tavLst>
                                    </p:anim>
                                    <p:anim calcmode="lin" valueType="num">
                                      <p:cBhvr additive="base">
                                        <p:cTn id="104" dur="500" fill="hold"/>
                                        <p:tgtEl>
                                          <p:spTgt spid="62"/>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15"/>
                                        </p:tgtEl>
                                        <p:attrNameLst>
                                          <p:attrName>style.visibility</p:attrName>
                                        </p:attrNameLst>
                                      </p:cBhvr>
                                      <p:to>
                                        <p:strVal val="visible"/>
                                      </p:to>
                                    </p:set>
                                    <p:anim calcmode="lin" valueType="num">
                                      <p:cBhvr additive="base">
                                        <p:cTn id="107" dur="500" fill="hold"/>
                                        <p:tgtEl>
                                          <p:spTgt spid="15"/>
                                        </p:tgtEl>
                                        <p:attrNameLst>
                                          <p:attrName>ppt_x</p:attrName>
                                        </p:attrNameLst>
                                      </p:cBhvr>
                                      <p:tavLst>
                                        <p:tav tm="0">
                                          <p:val>
                                            <p:strVal val="#ppt_x"/>
                                          </p:val>
                                        </p:tav>
                                        <p:tav tm="100000">
                                          <p:val>
                                            <p:strVal val="#ppt_x"/>
                                          </p:val>
                                        </p:tav>
                                      </p:tavLst>
                                    </p:anim>
                                    <p:anim calcmode="lin" valueType="num">
                                      <p:cBhvr additive="base">
                                        <p:cTn id="10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grpId="0" nodeType="clickEffect">
                                  <p:stCondLst>
                                    <p:cond delay="0"/>
                                  </p:stCondLst>
                                  <p:childTnLst>
                                    <p:set>
                                      <p:cBhvr>
                                        <p:cTn id="112" dur="1" fill="hold">
                                          <p:stCondLst>
                                            <p:cond delay="0"/>
                                          </p:stCondLst>
                                        </p:cTn>
                                        <p:tgtEl>
                                          <p:spTgt spid="2"/>
                                        </p:tgtEl>
                                        <p:attrNameLst>
                                          <p:attrName>style.visibility</p:attrName>
                                        </p:attrNameLst>
                                      </p:cBhvr>
                                      <p:to>
                                        <p:strVal val="visible"/>
                                      </p:to>
                                    </p:set>
                                    <p:anim calcmode="lin" valueType="num">
                                      <p:cBhvr additive="base">
                                        <p:cTn id="113" dur="500" fill="hold"/>
                                        <p:tgtEl>
                                          <p:spTgt spid="2"/>
                                        </p:tgtEl>
                                        <p:attrNameLst>
                                          <p:attrName>ppt_x</p:attrName>
                                        </p:attrNameLst>
                                      </p:cBhvr>
                                      <p:tavLst>
                                        <p:tav tm="0">
                                          <p:val>
                                            <p:strVal val="#ppt_x"/>
                                          </p:val>
                                        </p:tav>
                                        <p:tav tm="100000">
                                          <p:val>
                                            <p:strVal val="#ppt_x"/>
                                          </p:val>
                                        </p:tav>
                                      </p:tavLst>
                                    </p:anim>
                                    <p:anim calcmode="lin" valueType="num">
                                      <p:cBhvr additive="base">
                                        <p:cTn id="114" dur="500" fill="hold"/>
                                        <p:tgtEl>
                                          <p:spTgt spid="2"/>
                                        </p:tgtEl>
                                        <p:attrNameLst>
                                          <p:attrName>ppt_y</p:attrName>
                                        </p:attrNameLst>
                                      </p:cBhvr>
                                      <p:tavLst>
                                        <p:tav tm="0">
                                          <p:val>
                                            <p:strVal val="1+#ppt_h/2"/>
                                          </p:val>
                                        </p:tav>
                                        <p:tav tm="100000">
                                          <p:val>
                                            <p:strVal val="#ppt_y"/>
                                          </p:val>
                                        </p:tav>
                                      </p:tavLst>
                                    </p:anim>
                                  </p:childTnLst>
                                </p:cTn>
                              </p:par>
                            </p:childTnLst>
                          </p:cTn>
                        </p:par>
                        <p:par>
                          <p:cTn id="115" fill="hold">
                            <p:stCondLst>
                              <p:cond delay="500"/>
                            </p:stCondLst>
                            <p:childTnLst>
                              <p:par>
                                <p:cTn id="116" presetID="2" presetClass="entr" presetSubtype="4" fill="hold" grpId="0" nodeType="afterEffect">
                                  <p:stCondLst>
                                    <p:cond delay="0"/>
                                  </p:stCondLst>
                                  <p:childTnLst>
                                    <p:set>
                                      <p:cBhvr>
                                        <p:cTn id="117" dur="1" fill="hold">
                                          <p:stCondLst>
                                            <p:cond delay="0"/>
                                          </p:stCondLst>
                                        </p:cTn>
                                        <p:tgtEl>
                                          <p:spTgt spid="27"/>
                                        </p:tgtEl>
                                        <p:attrNameLst>
                                          <p:attrName>style.visibility</p:attrName>
                                        </p:attrNameLst>
                                      </p:cBhvr>
                                      <p:to>
                                        <p:strVal val="visible"/>
                                      </p:to>
                                    </p:set>
                                    <p:anim calcmode="lin" valueType="num">
                                      <p:cBhvr additive="base">
                                        <p:cTn id="118" dur="500" fill="hold"/>
                                        <p:tgtEl>
                                          <p:spTgt spid="27"/>
                                        </p:tgtEl>
                                        <p:attrNameLst>
                                          <p:attrName>ppt_x</p:attrName>
                                        </p:attrNameLst>
                                      </p:cBhvr>
                                      <p:tavLst>
                                        <p:tav tm="0">
                                          <p:val>
                                            <p:strVal val="#ppt_x"/>
                                          </p:val>
                                        </p:tav>
                                        <p:tav tm="100000">
                                          <p:val>
                                            <p:strVal val="#ppt_x"/>
                                          </p:val>
                                        </p:tav>
                                      </p:tavLst>
                                    </p:anim>
                                    <p:anim calcmode="lin" valueType="num">
                                      <p:cBhvr additive="base">
                                        <p:cTn id="119" dur="500" fill="hold"/>
                                        <p:tgtEl>
                                          <p:spTgt spid="27"/>
                                        </p:tgtEl>
                                        <p:attrNameLst>
                                          <p:attrName>ppt_y</p:attrName>
                                        </p:attrNameLst>
                                      </p:cBhvr>
                                      <p:tavLst>
                                        <p:tav tm="0">
                                          <p:val>
                                            <p:strVal val="1+#ppt_h/2"/>
                                          </p:val>
                                        </p:tav>
                                        <p:tav tm="100000">
                                          <p:val>
                                            <p:strVal val="#ppt_y"/>
                                          </p:val>
                                        </p:tav>
                                      </p:tavLst>
                                    </p:anim>
                                  </p:childTnLst>
                                </p:cTn>
                              </p:par>
                              <p:par>
                                <p:cTn id="120" presetID="2" presetClass="entr" presetSubtype="4" fill="hold" grpId="0" nodeType="withEffect">
                                  <p:stCondLst>
                                    <p:cond delay="0"/>
                                  </p:stCondLst>
                                  <p:childTnLst>
                                    <p:set>
                                      <p:cBhvr>
                                        <p:cTn id="121" dur="1" fill="hold">
                                          <p:stCondLst>
                                            <p:cond delay="0"/>
                                          </p:stCondLst>
                                        </p:cTn>
                                        <p:tgtEl>
                                          <p:spTgt spid="47"/>
                                        </p:tgtEl>
                                        <p:attrNameLst>
                                          <p:attrName>style.visibility</p:attrName>
                                        </p:attrNameLst>
                                      </p:cBhvr>
                                      <p:to>
                                        <p:strVal val="visible"/>
                                      </p:to>
                                    </p:set>
                                    <p:anim calcmode="lin" valueType="num">
                                      <p:cBhvr additive="base">
                                        <p:cTn id="122" dur="500" fill="hold"/>
                                        <p:tgtEl>
                                          <p:spTgt spid="47"/>
                                        </p:tgtEl>
                                        <p:attrNameLst>
                                          <p:attrName>ppt_x</p:attrName>
                                        </p:attrNameLst>
                                      </p:cBhvr>
                                      <p:tavLst>
                                        <p:tav tm="0">
                                          <p:val>
                                            <p:strVal val="#ppt_x"/>
                                          </p:val>
                                        </p:tav>
                                        <p:tav tm="100000">
                                          <p:val>
                                            <p:strVal val="#ppt_x"/>
                                          </p:val>
                                        </p:tav>
                                      </p:tavLst>
                                    </p:anim>
                                    <p:anim calcmode="lin" valueType="num">
                                      <p:cBhvr additive="base">
                                        <p:cTn id="123" dur="500" fill="hold"/>
                                        <p:tgtEl>
                                          <p:spTgt spid="47"/>
                                        </p:tgtEl>
                                        <p:attrNameLst>
                                          <p:attrName>ppt_y</p:attrName>
                                        </p:attrNameLst>
                                      </p:cBhvr>
                                      <p:tavLst>
                                        <p:tav tm="0">
                                          <p:val>
                                            <p:strVal val="1+#ppt_h/2"/>
                                          </p:val>
                                        </p:tav>
                                        <p:tav tm="100000">
                                          <p:val>
                                            <p:strVal val="#ppt_y"/>
                                          </p:val>
                                        </p:tav>
                                      </p:tavLst>
                                    </p:anim>
                                  </p:childTnLst>
                                </p:cTn>
                              </p:par>
                              <p:par>
                                <p:cTn id="124" presetID="2" presetClass="entr" presetSubtype="4" fill="hold" grpId="0" nodeType="withEffect">
                                  <p:stCondLst>
                                    <p:cond delay="0"/>
                                  </p:stCondLst>
                                  <p:childTnLst>
                                    <p:set>
                                      <p:cBhvr>
                                        <p:cTn id="125" dur="1" fill="hold">
                                          <p:stCondLst>
                                            <p:cond delay="0"/>
                                          </p:stCondLst>
                                        </p:cTn>
                                        <p:tgtEl>
                                          <p:spTgt spid="10"/>
                                        </p:tgtEl>
                                        <p:attrNameLst>
                                          <p:attrName>style.visibility</p:attrName>
                                        </p:attrNameLst>
                                      </p:cBhvr>
                                      <p:to>
                                        <p:strVal val="visible"/>
                                      </p:to>
                                    </p:set>
                                    <p:anim calcmode="lin" valueType="num">
                                      <p:cBhvr additive="base">
                                        <p:cTn id="126" dur="500" fill="hold"/>
                                        <p:tgtEl>
                                          <p:spTgt spid="10"/>
                                        </p:tgtEl>
                                        <p:attrNameLst>
                                          <p:attrName>ppt_x</p:attrName>
                                        </p:attrNameLst>
                                      </p:cBhvr>
                                      <p:tavLst>
                                        <p:tav tm="0">
                                          <p:val>
                                            <p:strVal val="#ppt_x"/>
                                          </p:val>
                                        </p:tav>
                                        <p:tav tm="100000">
                                          <p:val>
                                            <p:strVal val="#ppt_x"/>
                                          </p:val>
                                        </p:tav>
                                      </p:tavLst>
                                    </p:anim>
                                    <p:anim calcmode="lin" valueType="num">
                                      <p:cBhvr additive="base">
                                        <p:cTn id="127" dur="500" fill="hold"/>
                                        <p:tgtEl>
                                          <p:spTgt spid="10"/>
                                        </p:tgtEl>
                                        <p:attrNameLst>
                                          <p:attrName>ppt_y</p:attrName>
                                        </p:attrNameLst>
                                      </p:cBhvr>
                                      <p:tavLst>
                                        <p:tav tm="0">
                                          <p:val>
                                            <p:strVal val="1+#ppt_h/2"/>
                                          </p:val>
                                        </p:tav>
                                        <p:tav tm="100000">
                                          <p:val>
                                            <p:strVal val="#ppt_y"/>
                                          </p:val>
                                        </p:tav>
                                      </p:tavLst>
                                    </p:anim>
                                  </p:childTnLst>
                                </p:cTn>
                              </p:par>
                              <p:par>
                                <p:cTn id="128" presetID="2" presetClass="entr" presetSubtype="4" fill="hold" grpId="0" nodeType="withEffect">
                                  <p:stCondLst>
                                    <p:cond delay="0"/>
                                  </p:stCondLst>
                                  <p:childTnLst>
                                    <p:set>
                                      <p:cBhvr>
                                        <p:cTn id="129" dur="1" fill="hold">
                                          <p:stCondLst>
                                            <p:cond delay="0"/>
                                          </p:stCondLst>
                                        </p:cTn>
                                        <p:tgtEl>
                                          <p:spTgt spid="45"/>
                                        </p:tgtEl>
                                        <p:attrNameLst>
                                          <p:attrName>style.visibility</p:attrName>
                                        </p:attrNameLst>
                                      </p:cBhvr>
                                      <p:to>
                                        <p:strVal val="visible"/>
                                      </p:to>
                                    </p:set>
                                    <p:anim calcmode="lin" valueType="num">
                                      <p:cBhvr additive="base">
                                        <p:cTn id="130" dur="500" fill="hold"/>
                                        <p:tgtEl>
                                          <p:spTgt spid="45"/>
                                        </p:tgtEl>
                                        <p:attrNameLst>
                                          <p:attrName>ppt_x</p:attrName>
                                        </p:attrNameLst>
                                      </p:cBhvr>
                                      <p:tavLst>
                                        <p:tav tm="0">
                                          <p:val>
                                            <p:strVal val="#ppt_x"/>
                                          </p:val>
                                        </p:tav>
                                        <p:tav tm="100000">
                                          <p:val>
                                            <p:strVal val="#ppt_x"/>
                                          </p:val>
                                        </p:tav>
                                      </p:tavLst>
                                    </p:anim>
                                    <p:anim calcmode="lin" valueType="num">
                                      <p:cBhvr additive="base">
                                        <p:cTn id="131" dur="500" fill="hold"/>
                                        <p:tgtEl>
                                          <p:spTgt spid="45"/>
                                        </p:tgtEl>
                                        <p:attrNameLst>
                                          <p:attrName>ppt_y</p:attrName>
                                        </p:attrNameLst>
                                      </p:cBhvr>
                                      <p:tavLst>
                                        <p:tav tm="0">
                                          <p:val>
                                            <p:strVal val="1+#ppt_h/2"/>
                                          </p:val>
                                        </p:tav>
                                        <p:tav tm="100000">
                                          <p:val>
                                            <p:strVal val="#ppt_y"/>
                                          </p:val>
                                        </p:tav>
                                      </p:tavLst>
                                    </p:anim>
                                  </p:childTnLst>
                                </p:cTn>
                              </p:par>
                            </p:childTnLst>
                          </p:cTn>
                        </p:par>
                        <p:par>
                          <p:cTn id="132" fill="hold">
                            <p:stCondLst>
                              <p:cond delay="1000"/>
                            </p:stCondLst>
                            <p:childTnLst>
                              <p:par>
                                <p:cTn id="133" presetID="2" presetClass="entr" presetSubtype="4" fill="hold" grpId="0" nodeType="afterEffect">
                                  <p:stCondLst>
                                    <p:cond delay="0"/>
                                  </p:stCondLst>
                                  <p:childTnLst>
                                    <p:set>
                                      <p:cBhvr>
                                        <p:cTn id="134" dur="1" fill="hold">
                                          <p:stCondLst>
                                            <p:cond delay="0"/>
                                          </p:stCondLst>
                                        </p:cTn>
                                        <p:tgtEl>
                                          <p:spTgt spid="14"/>
                                        </p:tgtEl>
                                        <p:attrNameLst>
                                          <p:attrName>style.visibility</p:attrName>
                                        </p:attrNameLst>
                                      </p:cBhvr>
                                      <p:to>
                                        <p:strVal val="visible"/>
                                      </p:to>
                                    </p:set>
                                    <p:anim calcmode="lin" valueType="num">
                                      <p:cBhvr additive="base">
                                        <p:cTn id="135" dur="500" fill="hold"/>
                                        <p:tgtEl>
                                          <p:spTgt spid="14"/>
                                        </p:tgtEl>
                                        <p:attrNameLst>
                                          <p:attrName>ppt_x</p:attrName>
                                        </p:attrNameLst>
                                      </p:cBhvr>
                                      <p:tavLst>
                                        <p:tav tm="0">
                                          <p:val>
                                            <p:strVal val="#ppt_x"/>
                                          </p:val>
                                        </p:tav>
                                        <p:tav tm="100000">
                                          <p:val>
                                            <p:strVal val="#ppt_x"/>
                                          </p:val>
                                        </p:tav>
                                      </p:tavLst>
                                    </p:anim>
                                    <p:anim calcmode="lin" valueType="num">
                                      <p:cBhvr additive="base">
                                        <p:cTn id="136" dur="500" fill="hold"/>
                                        <p:tgtEl>
                                          <p:spTgt spid="14"/>
                                        </p:tgtEl>
                                        <p:attrNameLst>
                                          <p:attrName>ppt_y</p:attrName>
                                        </p:attrNameLst>
                                      </p:cBhvr>
                                      <p:tavLst>
                                        <p:tav tm="0">
                                          <p:val>
                                            <p:strVal val="1+#ppt_h/2"/>
                                          </p:val>
                                        </p:tav>
                                        <p:tav tm="100000">
                                          <p:val>
                                            <p:strVal val="#ppt_y"/>
                                          </p:val>
                                        </p:tav>
                                      </p:tavLst>
                                    </p:anim>
                                  </p:childTnLst>
                                </p:cTn>
                              </p:par>
                            </p:childTnLst>
                          </p:cTn>
                        </p:par>
                        <p:par>
                          <p:cTn id="137" fill="hold">
                            <p:stCondLst>
                              <p:cond delay="1500"/>
                            </p:stCondLst>
                            <p:childTnLst>
                              <p:par>
                                <p:cTn id="138" presetID="2" presetClass="entr" presetSubtype="4" fill="hold" grpId="0" nodeType="afterEffect">
                                  <p:stCondLst>
                                    <p:cond delay="0"/>
                                  </p:stCondLst>
                                  <p:childTnLst>
                                    <p:set>
                                      <p:cBhvr>
                                        <p:cTn id="139" dur="1" fill="hold">
                                          <p:stCondLst>
                                            <p:cond delay="0"/>
                                          </p:stCondLst>
                                        </p:cTn>
                                        <p:tgtEl>
                                          <p:spTgt spid="12"/>
                                        </p:tgtEl>
                                        <p:attrNameLst>
                                          <p:attrName>style.visibility</p:attrName>
                                        </p:attrNameLst>
                                      </p:cBhvr>
                                      <p:to>
                                        <p:strVal val="visible"/>
                                      </p:to>
                                    </p:set>
                                    <p:anim calcmode="lin" valueType="num">
                                      <p:cBhvr additive="base">
                                        <p:cTn id="140" dur="500" fill="hold"/>
                                        <p:tgtEl>
                                          <p:spTgt spid="12"/>
                                        </p:tgtEl>
                                        <p:attrNameLst>
                                          <p:attrName>ppt_x</p:attrName>
                                        </p:attrNameLst>
                                      </p:cBhvr>
                                      <p:tavLst>
                                        <p:tav tm="0">
                                          <p:val>
                                            <p:strVal val="#ppt_x"/>
                                          </p:val>
                                        </p:tav>
                                        <p:tav tm="100000">
                                          <p:val>
                                            <p:strVal val="#ppt_x"/>
                                          </p:val>
                                        </p:tav>
                                      </p:tavLst>
                                    </p:anim>
                                    <p:anim calcmode="lin" valueType="num">
                                      <p:cBhvr additive="base">
                                        <p:cTn id="141" dur="500" fill="hold"/>
                                        <p:tgtEl>
                                          <p:spTgt spid="12"/>
                                        </p:tgtEl>
                                        <p:attrNameLst>
                                          <p:attrName>ppt_y</p:attrName>
                                        </p:attrNameLst>
                                      </p:cBhvr>
                                      <p:tavLst>
                                        <p:tav tm="0">
                                          <p:val>
                                            <p:strVal val="1+#ppt_h/2"/>
                                          </p:val>
                                        </p:tav>
                                        <p:tav tm="100000">
                                          <p:val>
                                            <p:strVal val="#ppt_y"/>
                                          </p:val>
                                        </p:tav>
                                      </p:tavLst>
                                    </p:anim>
                                  </p:childTnLst>
                                </p:cTn>
                              </p:par>
                              <p:par>
                                <p:cTn id="142" presetID="2" presetClass="entr" presetSubtype="4" fill="hold" grpId="0" nodeType="withEffect">
                                  <p:stCondLst>
                                    <p:cond delay="0"/>
                                  </p:stCondLst>
                                  <p:childTnLst>
                                    <p:set>
                                      <p:cBhvr>
                                        <p:cTn id="143" dur="1" fill="hold">
                                          <p:stCondLst>
                                            <p:cond delay="0"/>
                                          </p:stCondLst>
                                        </p:cTn>
                                        <p:tgtEl>
                                          <p:spTgt spid="46"/>
                                        </p:tgtEl>
                                        <p:attrNameLst>
                                          <p:attrName>style.visibility</p:attrName>
                                        </p:attrNameLst>
                                      </p:cBhvr>
                                      <p:to>
                                        <p:strVal val="visible"/>
                                      </p:to>
                                    </p:set>
                                    <p:anim calcmode="lin" valueType="num">
                                      <p:cBhvr additive="base">
                                        <p:cTn id="144" dur="500" fill="hold"/>
                                        <p:tgtEl>
                                          <p:spTgt spid="46"/>
                                        </p:tgtEl>
                                        <p:attrNameLst>
                                          <p:attrName>ppt_x</p:attrName>
                                        </p:attrNameLst>
                                      </p:cBhvr>
                                      <p:tavLst>
                                        <p:tav tm="0">
                                          <p:val>
                                            <p:strVal val="#ppt_x"/>
                                          </p:val>
                                        </p:tav>
                                        <p:tav tm="100000">
                                          <p:val>
                                            <p:strVal val="#ppt_x"/>
                                          </p:val>
                                        </p:tav>
                                      </p:tavLst>
                                    </p:anim>
                                    <p:anim calcmode="lin" valueType="num">
                                      <p:cBhvr additive="base">
                                        <p:cTn id="145" dur="500" fill="hold"/>
                                        <p:tgtEl>
                                          <p:spTgt spid="46"/>
                                        </p:tgtEl>
                                        <p:attrNameLst>
                                          <p:attrName>ppt_y</p:attrName>
                                        </p:attrNameLst>
                                      </p:cBhvr>
                                      <p:tavLst>
                                        <p:tav tm="0">
                                          <p:val>
                                            <p:strVal val="1+#ppt_h/2"/>
                                          </p:val>
                                        </p:tav>
                                        <p:tav tm="100000">
                                          <p:val>
                                            <p:strVal val="#ppt_y"/>
                                          </p:val>
                                        </p:tav>
                                      </p:tavLst>
                                    </p:anim>
                                  </p:childTnLst>
                                </p:cTn>
                              </p:par>
                              <p:par>
                                <p:cTn id="146" presetID="2" presetClass="entr" presetSubtype="4" fill="hold" grpId="0" nodeType="withEffect">
                                  <p:stCondLst>
                                    <p:cond delay="0"/>
                                  </p:stCondLst>
                                  <p:childTnLst>
                                    <p:set>
                                      <p:cBhvr>
                                        <p:cTn id="147" dur="1" fill="hold">
                                          <p:stCondLst>
                                            <p:cond delay="0"/>
                                          </p:stCondLst>
                                        </p:cTn>
                                        <p:tgtEl>
                                          <p:spTgt spid="9"/>
                                        </p:tgtEl>
                                        <p:attrNameLst>
                                          <p:attrName>style.visibility</p:attrName>
                                        </p:attrNameLst>
                                      </p:cBhvr>
                                      <p:to>
                                        <p:strVal val="visible"/>
                                      </p:to>
                                    </p:set>
                                    <p:anim calcmode="lin" valueType="num">
                                      <p:cBhvr additive="base">
                                        <p:cTn id="148" dur="500" fill="hold"/>
                                        <p:tgtEl>
                                          <p:spTgt spid="9"/>
                                        </p:tgtEl>
                                        <p:attrNameLst>
                                          <p:attrName>ppt_x</p:attrName>
                                        </p:attrNameLst>
                                      </p:cBhvr>
                                      <p:tavLst>
                                        <p:tav tm="0">
                                          <p:val>
                                            <p:strVal val="#ppt_x"/>
                                          </p:val>
                                        </p:tav>
                                        <p:tav tm="100000">
                                          <p:val>
                                            <p:strVal val="#ppt_x"/>
                                          </p:val>
                                        </p:tav>
                                      </p:tavLst>
                                    </p:anim>
                                    <p:anim calcmode="lin" valueType="num">
                                      <p:cBhvr additive="base">
                                        <p:cTn id="149" dur="500" fill="hold"/>
                                        <p:tgtEl>
                                          <p:spTgt spid="9"/>
                                        </p:tgtEl>
                                        <p:attrNameLst>
                                          <p:attrName>ppt_y</p:attrName>
                                        </p:attrNameLst>
                                      </p:cBhvr>
                                      <p:tavLst>
                                        <p:tav tm="0">
                                          <p:val>
                                            <p:strVal val="1+#ppt_h/2"/>
                                          </p:val>
                                        </p:tav>
                                        <p:tav tm="100000">
                                          <p:val>
                                            <p:strVal val="#ppt_y"/>
                                          </p:val>
                                        </p:tav>
                                      </p:tavLst>
                                    </p:anim>
                                  </p:childTnLst>
                                </p:cTn>
                              </p:par>
                              <p:par>
                                <p:cTn id="150" presetID="2" presetClass="entr" presetSubtype="4" fill="hold" grpId="0" nodeType="withEffect">
                                  <p:stCondLst>
                                    <p:cond delay="0"/>
                                  </p:stCondLst>
                                  <p:childTnLst>
                                    <p:set>
                                      <p:cBhvr>
                                        <p:cTn id="151" dur="1" fill="hold">
                                          <p:stCondLst>
                                            <p:cond delay="0"/>
                                          </p:stCondLst>
                                        </p:cTn>
                                        <p:tgtEl>
                                          <p:spTgt spid="7"/>
                                        </p:tgtEl>
                                        <p:attrNameLst>
                                          <p:attrName>style.visibility</p:attrName>
                                        </p:attrNameLst>
                                      </p:cBhvr>
                                      <p:to>
                                        <p:strVal val="visible"/>
                                      </p:to>
                                    </p:set>
                                    <p:anim calcmode="lin" valueType="num">
                                      <p:cBhvr additive="base">
                                        <p:cTn id="152" dur="500" fill="hold"/>
                                        <p:tgtEl>
                                          <p:spTgt spid="7"/>
                                        </p:tgtEl>
                                        <p:attrNameLst>
                                          <p:attrName>ppt_x</p:attrName>
                                        </p:attrNameLst>
                                      </p:cBhvr>
                                      <p:tavLst>
                                        <p:tav tm="0">
                                          <p:val>
                                            <p:strVal val="#ppt_x"/>
                                          </p:val>
                                        </p:tav>
                                        <p:tav tm="100000">
                                          <p:val>
                                            <p:strVal val="#ppt_x"/>
                                          </p:val>
                                        </p:tav>
                                      </p:tavLst>
                                    </p:anim>
                                    <p:anim calcmode="lin" valueType="num">
                                      <p:cBhvr additive="base">
                                        <p:cTn id="153" dur="500" fill="hold"/>
                                        <p:tgtEl>
                                          <p:spTgt spid="7"/>
                                        </p:tgtEl>
                                        <p:attrNameLst>
                                          <p:attrName>ppt_y</p:attrName>
                                        </p:attrNameLst>
                                      </p:cBhvr>
                                      <p:tavLst>
                                        <p:tav tm="0">
                                          <p:val>
                                            <p:strVal val="1+#ppt_h/2"/>
                                          </p:val>
                                        </p:tav>
                                        <p:tav tm="100000">
                                          <p:val>
                                            <p:strVal val="#ppt_y"/>
                                          </p:val>
                                        </p:tav>
                                      </p:tavLst>
                                    </p:anim>
                                  </p:childTnLst>
                                </p:cTn>
                              </p:par>
                              <p:par>
                                <p:cTn id="154" presetID="2" presetClass="entr" presetSubtype="4" fill="hold" grpId="0" nodeType="withEffect">
                                  <p:stCondLst>
                                    <p:cond delay="0"/>
                                  </p:stCondLst>
                                  <p:childTnLst>
                                    <p:set>
                                      <p:cBhvr>
                                        <p:cTn id="155" dur="1" fill="hold">
                                          <p:stCondLst>
                                            <p:cond delay="0"/>
                                          </p:stCondLst>
                                        </p:cTn>
                                        <p:tgtEl>
                                          <p:spTgt spid="8"/>
                                        </p:tgtEl>
                                        <p:attrNameLst>
                                          <p:attrName>style.visibility</p:attrName>
                                        </p:attrNameLst>
                                      </p:cBhvr>
                                      <p:to>
                                        <p:strVal val="visible"/>
                                      </p:to>
                                    </p:set>
                                    <p:anim calcmode="lin" valueType="num">
                                      <p:cBhvr additive="base">
                                        <p:cTn id="156" dur="500" fill="hold"/>
                                        <p:tgtEl>
                                          <p:spTgt spid="8"/>
                                        </p:tgtEl>
                                        <p:attrNameLst>
                                          <p:attrName>ppt_x</p:attrName>
                                        </p:attrNameLst>
                                      </p:cBhvr>
                                      <p:tavLst>
                                        <p:tav tm="0">
                                          <p:val>
                                            <p:strVal val="#ppt_x"/>
                                          </p:val>
                                        </p:tav>
                                        <p:tav tm="100000">
                                          <p:val>
                                            <p:strVal val="#ppt_x"/>
                                          </p:val>
                                        </p:tav>
                                      </p:tavLst>
                                    </p:anim>
                                    <p:anim calcmode="lin" valueType="num">
                                      <p:cBhvr additive="base">
                                        <p:cTn id="157" dur="500" fill="hold"/>
                                        <p:tgtEl>
                                          <p:spTgt spid="8"/>
                                        </p:tgtEl>
                                        <p:attrNameLst>
                                          <p:attrName>ppt_y</p:attrName>
                                        </p:attrNameLst>
                                      </p:cBhvr>
                                      <p:tavLst>
                                        <p:tav tm="0">
                                          <p:val>
                                            <p:strVal val="1+#ppt_h/2"/>
                                          </p:val>
                                        </p:tav>
                                        <p:tav tm="100000">
                                          <p:val>
                                            <p:strVal val="#ppt_y"/>
                                          </p:val>
                                        </p:tav>
                                      </p:tavLst>
                                    </p:anim>
                                  </p:childTnLst>
                                </p:cTn>
                              </p:par>
                              <p:par>
                                <p:cTn id="158" presetID="2" presetClass="entr" presetSubtype="4" fill="hold" grpId="0" nodeType="withEffect">
                                  <p:stCondLst>
                                    <p:cond delay="0"/>
                                  </p:stCondLst>
                                  <p:childTnLst>
                                    <p:set>
                                      <p:cBhvr>
                                        <p:cTn id="159" dur="1" fill="hold">
                                          <p:stCondLst>
                                            <p:cond delay="0"/>
                                          </p:stCondLst>
                                        </p:cTn>
                                        <p:tgtEl>
                                          <p:spTgt spid="44"/>
                                        </p:tgtEl>
                                        <p:attrNameLst>
                                          <p:attrName>style.visibility</p:attrName>
                                        </p:attrNameLst>
                                      </p:cBhvr>
                                      <p:to>
                                        <p:strVal val="visible"/>
                                      </p:to>
                                    </p:set>
                                    <p:anim calcmode="lin" valueType="num">
                                      <p:cBhvr additive="base">
                                        <p:cTn id="160" dur="500" fill="hold"/>
                                        <p:tgtEl>
                                          <p:spTgt spid="44"/>
                                        </p:tgtEl>
                                        <p:attrNameLst>
                                          <p:attrName>ppt_x</p:attrName>
                                        </p:attrNameLst>
                                      </p:cBhvr>
                                      <p:tavLst>
                                        <p:tav tm="0">
                                          <p:val>
                                            <p:strVal val="#ppt_x"/>
                                          </p:val>
                                        </p:tav>
                                        <p:tav tm="100000">
                                          <p:val>
                                            <p:strVal val="#ppt_x"/>
                                          </p:val>
                                        </p:tav>
                                      </p:tavLst>
                                    </p:anim>
                                    <p:anim calcmode="lin" valueType="num">
                                      <p:cBhvr additive="base">
                                        <p:cTn id="161"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62" fill="hold">
                      <p:stCondLst>
                        <p:cond delay="indefinite"/>
                      </p:stCondLst>
                      <p:childTnLst>
                        <p:par>
                          <p:cTn id="163" fill="hold">
                            <p:stCondLst>
                              <p:cond delay="0"/>
                            </p:stCondLst>
                            <p:childTnLst>
                              <p:par>
                                <p:cTn id="164" presetID="2" presetClass="entr" presetSubtype="4" fill="hold" nodeType="clickEffect">
                                  <p:stCondLst>
                                    <p:cond delay="0"/>
                                  </p:stCondLst>
                                  <p:childTnLst>
                                    <p:set>
                                      <p:cBhvr>
                                        <p:cTn id="165" dur="1" fill="hold">
                                          <p:stCondLst>
                                            <p:cond delay="0"/>
                                          </p:stCondLst>
                                        </p:cTn>
                                        <p:tgtEl>
                                          <p:spTgt spid="6"/>
                                        </p:tgtEl>
                                        <p:attrNameLst>
                                          <p:attrName>style.visibility</p:attrName>
                                        </p:attrNameLst>
                                      </p:cBhvr>
                                      <p:to>
                                        <p:strVal val="visible"/>
                                      </p:to>
                                    </p:set>
                                    <p:anim calcmode="lin" valueType="num">
                                      <p:cBhvr additive="base">
                                        <p:cTn id="166" dur="500" fill="hold"/>
                                        <p:tgtEl>
                                          <p:spTgt spid="6"/>
                                        </p:tgtEl>
                                        <p:attrNameLst>
                                          <p:attrName>ppt_x</p:attrName>
                                        </p:attrNameLst>
                                      </p:cBhvr>
                                      <p:tavLst>
                                        <p:tav tm="0">
                                          <p:val>
                                            <p:strVal val="#ppt_x"/>
                                          </p:val>
                                        </p:tav>
                                        <p:tav tm="100000">
                                          <p:val>
                                            <p:strVal val="#ppt_x"/>
                                          </p:val>
                                        </p:tav>
                                      </p:tavLst>
                                    </p:anim>
                                    <p:anim calcmode="lin" valueType="num">
                                      <p:cBhvr additive="base">
                                        <p:cTn id="167" dur="500" fill="hold"/>
                                        <p:tgtEl>
                                          <p:spTgt spid="6"/>
                                        </p:tgtEl>
                                        <p:attrNameLst>
                                          <p:attrName>ppt_y</p:attrName>
                                        </p:attrNameLst>
                                      </p:cBhvr>
                                      <p:tavLst>
                                        <p:tav tm="0">
                                          <p:val>
                                            <p:strVal val="1+#ppt_h/2"/>
                                          </p:val>
                                        </p:tav>
                                        <p:tav tm="100000">
                                          <p:val>
                                            <p:strVal val="#ppt_y"/>
                                          </p:val>
                                        </p:tav>
                                      </p:tavLst>
                                    </p:anim>
                                  </p:childTnLst>
                                </p:cTn>
                              </p:par>
                              <p:par>
                                <p:cTn id="168" presetID="10" presetClass="entr" presetSubtype="0" fill="hold" grpId="0" nodeType="withEffect">
                                  <p:stCondLst>
                                    <p:cond delay="0"/>
                                  </p:stCondLst>
                                  <p:childTnLst>
                                    <p:set>
                                      <p:cBhvr>
                                        <p:cTn id="169" dur="1" fill="hold">
                                          <p:stCondLst>
                                            <p:cond delay="0"/>
                                          </p:stCondLst>
                                        </p:cTn>
                                        <p:tgtEl>
                                          <p:spTgt spid="21"/>
                                        </p:tgtEl>
                                        <p:attrNameLst>
                                          <p:attrName>style.visibility</p:attrName>
                                        </p:attrNameLst>
                                      </p:cBhvr>
                                      <p:to>
                                        <p:strVal val="visible"/>
                                      </p:to>
                                    </p:set>
                                    <p:animEffect transition="in" filter="fade">
                                      <p:cBhvr>
                                        <p:cTn id="170" dur="500"/>
                                        <p:tgtEl>
                                          <p:spTgt spid="21"/>
                                        </p:tgtEl>
                                      </p:cBhvr>
                                    </p:animEffect>
                                  </p:childTnLst>
                                </p:cTn>
                              </p:par>
                              <p:par>
                                <p:cTn id="171" presetID="16" presetClass="entr" presetSubtype="21" fill="hold" nodeType="withEffect">
                                  <p:stCondLst>
                                    <p:cond delay="0"/>
                                  </p:stCondLst>
                                  <p:childTnLst>
                                    <p:set>
                                      <p:cBhvr>
                                        <p:cTn id="172" dur="1" fill="hold">
                                          <p:stCondLst>
                                            <p:cond delay="0"/>
                                          </p:stCondLst>
                                        </p:cTn>
                                        <p:tgtEl>
                                          <p:spTgt spid="23"/>
                                        </p:tgtEl>
                                        <p:attrNameLst>
                                          <p:attrName>style.visibility</p:attrName>
                                        </p:attrNameLst>
                                      </p:cBhvr>
                                      <p:to>
                                        <p:strVal val="visible"/>
                                      </p:to>
                                    </p:set>
                                    <p:animEffect transition="in" filter="barn(inVertical)">
                                      <p:cBhvr>
                                        <p:cTn id="173" dur="500"/>
                                        <p:tgtEl>
                                          <p:spTgt spid="23"/>
                                        </p:tgtEl>
                                      </p:cBhvr>
                                    </p:animEffect>
                                  </p:childTnLst>
                                </p:cTn>
                              </p:par>
                              <p:par>
                                <p:cTn id="174" presetID="10" presetClass="entr" presetSubtype="0" fill="hold" grpId="0" nodeType="withEffect">
                                  <p:stCondLst>
                                    <p:cond delay="0"/>
                                  </p:stCondLst>
                                  <p:childTnLst>
                                    <p:set>
                                      <p:cBhvr>
                                        <p:cTn id="175" dur="1" fill="hold">
                                          <p:stCondLst>
                                            <p:cond delay="0"/>
                                          </p:stCondLst>
                                        </p:cTn>
                                        <p:tgtEl>
                                          <p:spTgt spid="25"/>
                                        </p:tgtEl>
                                        <p:attrNameLst>
                                          <p:attrName>style.visibility</p:attrName>
                                        </p:attrNameLst>
                                      </p:cBhvr>
                                      <p:to>
                                        <p:strVal val="visible"/>
                                      </p:to>
                                    </p:set>
                                    <p:animEffect transition="in" filter="fade">
                                      <p:cBhvr>
                                        <p:cTn id="176" dur="500"/>
                                        <p:tgtEl>
                                          <p:spTgt spid="25"/>
                                        </p:tgtEl>
                                      </p:cBhvr>
                                    </p:animEffect>
                                  </p:childTnLst>
                                </p:cTn>
                              </p:par>
                            </p:childTnLst>
                          </p:cTn>
                        </p:par>
                        <p:par>
                          <p:cTn id="177" fill="hold">
                            <p:stCondLst>
                              <p:cond delay="500"/>
                            </p:stCondLst>
                            <p:childTnLst>
                              <p:par>
                                <p:cTn id="178" presetID="16" presetClass="entr" presetSubtype="21" fill="hold" grpId="0" nodeType="afterEffect">
                                  <p:stCondLst>
                                    <p:cond delay="0"/>
                                  </p:stCondLst>
                                  <p:childTnLst>
                                    <p:set>
                                      <p:cBhvr>
                                        <p:cTn id="179" dur="1" fill="hold">
                                          <p:stCondLst>
                                            <p:cond delay="0"/>
                                          </p:stCondLst>
                                        </p:cTn>
                                        <p:tgtEl>
                                          <p:spTgt spid="4"/>
                                        </p:tgtEl>
                                        <p:attrNameLst>
                                          <p:attrName>style.visibility</p:attrName>
                                        </p:attrNameLst>
                                      </p:cBhvr>
                                      <p:to>
                                        <p:strVal val="visible"/>
                                      </p:to>
                                    </p:set>
                                    <p:animEffect transition="in" filter="barn(inVertical)">
                                      <p:cBhvr>
                                        <p:cTn id="180" dur="500"/>
                                        <p:tgtEl>
                                          <p:spTgt spid="4"/>
                                        </p:tgtEl>
                                      </p:cBhvr>
                                    </p:animEffect>
                                  </p:childTnLst>
                                </p:cTn>
                              </p:par>
                            </p:childTnLst>
                          </p:cTn>
                        </p:par>
                        <p:par>
                          <p:cTn id="181" fill="hold">
                            <p:stCondLst>
                              <p:cond delay="1000"/>
                            </p:stCondLst>
                            <p:childTnLst>
                              <p:par>
                                <p:cTn id="182" presetID="21" presetClass="entr" presetSubtype="1" fill="hold" grpId="0" nodeType="afterEffect">
                                  <p:stCondLst>
                                    <p:cond delay="0"/>
                                  </p:stCondLst>
                                  <p:childTnLst>
                                    <p:set>
                                      <p:cBhvr>
                                        <p:cTn id="183" dur="1" fill="hold">
                                          <p:stCondLst>
                                            <p:cond delay="0"/>
                                          </p:stCondLst>
                                        </p:cTn>
                                        <p:tgtEl>
                                          <p:spTgt spid="31"/>
                                        </p:tgtEl>
                                        <p:attrNameLst>
                                          <p:attrName>style.visibility</p:attrName>
                                        </p:attrNameLst>
                                      </p:cBhvr>
                                      <p:to>
                                        <p:strVal val="visible"/>
                                      </p:to>
                                    </p:set>
                                    <p:animEffect transition="in" filter="wheel(1)">
                                      <p:cBhvr>
                                        <p:cTn id="184" dur="500"/>
                                        <p:tgtEl>
                                          <p:spTgt spid="31"/>
                                        </p:tgtEl>
                                      </p:cBhvr>
                                    </p:animEffect>
                                  </p:childTnLst>
                                </p:cTn>
                              </p:par>
                              <p:par>
                                <p:cTn id="185" presetID="21" presetClass="entr" presetSubtype="1" fill="hold" grpId="0" nodeType="withEffect">
                                  <p:stCondLst>
                                    <p:cond delay="0"/>
                                  </p:stCondLst>
                                  <p:childTnLst>
                                    <p:set>
                                      <p:cBhvr>
                                        <p:cTn id="186" dur="1" fill="hold">
                                          <p:stCondLst>
                                            <p:cond delay="0"/>
                                          </p:stCondLst>
                                        </p:cTn>
                                        <p:tgtEl>
                                          <p:spTgt spid="60"/>
                                        </p:tgtEl>
                                        <p:attrNameLst>
                                          <p:attrName>style.visibility</p:attrName>
                                        </p:attrNameLst>
                                      </p:cBhvr>
                                      <p:to>
                                        <p:strVal val="visible"/>
                                      </p:to>
                                    </p:set>
                                    <p:animEffect transition="in" filter="wheel(1)">
                                      <p:cBhvr>
                                        <p:cTn id="187" dur="1000"/>
                                        <p:tgtEl>
                                          <p:spTgt spid="60"/>
                                        </p:tgtEl>
                                      </p:cBhvr>
                                    </p:animEffect>
                                  </p:childTnLst>
                                </p:cTn>
                              </p:par>
                            </p:childTnLst>
                          </p:cTn>
                        </p:par>
                        <p:par>
                          <p:cTn id="188" fill="hold">
                            <p:stCondLst>
                              <p:cond delay="2000"/>
                            </p:stCondLst>
                            <p:childTnLst>
                              <p:par>
                                <p:cTn id="189" presetID="16" presetClass="entr" presetSubtype="21" fill="hold" grpId="0" nodeType="afterEffect">
                                  <p:stCondLst>
                                    <p:cond delay="0"/>
                                  </p:stCondLst>
                                  <p:childTnLst>
                                    <p:set>
                                      <p:cBhvr>
                                        <p:cTn id="190" dur="1" fill="hold">
                                          <p:stCondLst>
                                            <p:cond delay="0"/>
                                          </p:stCondLst>
                                        </p:cTn>
                                        <p:tgtEl>
                                          <p:spTgt spid="37"/>
                                        </p:tgtEl>
                                        <p:attrNameLst>
                                          <p:attrName>style.visibility</p:attrName>
                                        </p:attrNameLst>
                                      </p:cBhvr>
                                      <p:to>
                                        <p:strVal val="visible"/>
                                      </p:to>
                                    </p:set>
                                    <p:animEffect transition="in" filter="barn(inVertical)">
                                      <p:cBhvr>
                                        <p:cTn id="191" dur="500"/>
                                        <p:tgtEl>
                                          <p:spTgt spid="37"/>
                                        </p:tgtEl>
                                      </p:cBhvr>
                                    </p:animEffect>
                                  </p:childTnLst>
                                </p:cTn>
                              </p:par>
                            </p:childTnLst>
                          </p:cTn>
                        </p:par>
                        <p:par>
                          <p:cTn id="192" fill="hold">
                            <p:stCondLst>
                              <p:cond delay="2500"/>
                            </p:stCondLst>
                            <p:childTnLst>
                              <p:par>
                                <p:cTn id="193" presetID="2" presetClass="entr" presetSubtype="4" fill="hold" nodeType="afterEffect">
                                  <p:stCondLst>
                                    <p:cond delay="0"/>
                                  </p:stCondLst>
                                  <p:childTnLst>
                                    <p:set>
                                      <p:cBhvr>
                                        <p:cTn id="194" dur="1" fill="hold">
                                          <p:stCondLst>
                                            <p:cond delay="0"/>
                                          </p:stCondLst>
                                        </p:cTn>
                                        <p:tgtEl>
                                          <p:spTgt spid="43"/>
                                        </p:tgtEl>
                                        <p:attrNameLst>
                                          <p:attrName>style.visibility</p:attrName>
                                        </p:attrNameLst>
                                      </p:cBhvr>
                                      <p:to>
                                        <p:strVal val="visible"/>
                                      </p:to>
                                    </p:set>
                                    <p:anim calcmode="lin" valueType="num">
                                      <p:cBhvr additive="base">
                                        <p:cTn id="195" dur="500" fill="hold"/>
                                        <p:tgtEl>
                                          <p:spTgt spid="43"/>
                                        </p:tgtEl>
                                        <p:attrNameLst>
                                          <p:attrName>ppt_x</p:attrName>
                                        </p:attrNameLst>
                                      </p:cBhvr>
                                      <p:tavLst>
                                        <p:tav tm="0">
                                          <p:val>
                                            <p:strVal val="#ppt_x"/>
                                          </p:val>
                                        </p:tav>
                                        <p:tav tm="100000">
                                          <p:val>
                                            <p:strVal val="#ppt_x"/>
                                          </p:val>
                                        </p:tav>
                                      </p:tavLst>
                                    </p:anim>
                                    <p:anim calcmode="lin" valueType="num">
                                      <p:cBhvr additive="base">
                                        <p:cTn id="196" dur="500" fill="hold"/>
                                        <p:tgtEl>
                                          <p:spTgt spid="43"/>
                                        </p:tgtEl>
                                        <p:attrNameLst>
                                          <p:attrName>ppt_y</p:attrName>
                                        </p:attrNameLst>
                                      </p:cBhvr>
                                      <p:tavLst>
                                        <p:tav tm="0">
                                          <p:val>
                                            <p:strVal val="1+#ppt_h/2"/>
                                          </p:val>
                                        </p:tav>
                                        <p:tav tm="100000">
                                          <p:val>
                                            <p:strVal val="#ppt_y"/>
                                          </p:val>
                                        </p:tav>
                                      </p:tavLst>
                                    </p:anim>
                                  </p:childTnLst>
                                </p:cTn>
                              </p:par>
                            </p:childTnLst>
                          </p:cTn>
                        </p:par>
                        <p:par>
                          <p:cTn id="197" fill="hold">
                            <p:stCondLst>
                              <p:cond delay="3000"/>
                            </p:stCondLst>
                            <p:childTnLst>
                              <p:par>
                                <p:cTn id="198" presetID="2" presetClass="entr" presetSubtype="4" fill="hold" nodeType="afterEffect">
                                  <p:stCondLst>
                                    <p:cond delay="0"/>
                                  </p:stCondLst>
                                  <p:childTnLst>
                                    <p:set>
                                      <p:cBhvr>
                                        <p:cTn id="199" dur="1" fill="hold">
                                          <p:stCondLst>
                                            <p:cond delay="0"/>
                                          </p:stCondLst>
                                        </p:cTn>
                                        <p:tgtEl>
                                          <p:spTgt spid="40"/>
                                        </p:tgtEl>
                                        <p:attrNameLst>
                                          <p:attrName>style.visibility</p:attrName>
                                        </p:attrNameLst>
                                      </p:cBhvr>
                                      <p:to>
                                        <p:strVal val="visible"/>
                                      </p:to>
                                    </p:set>
                                    <p:anim calcmode="lin" valueType="num">
                                      <p:cBhvr additive="base">
                                        <p:cTn id="200" dur="500" fill="hold"/>
                                        <p:tgtEl>
                                          <p:spTgt spid="40"/>
                                        </p:tgtEl>
                                        <p:attrNameLst>
                                          <p:attrName>ppt_x</p:attrName>
                                        </p:attrNameLst>
                                      </p:cBhvr>
                                      <p:tavLst>
                                        <p:tav tm="0">
                                          <p:val>
                                            <p:strVal val="#ppt_x"/>
                                          </p:val>
                                        </p:tav>
                                        <p:tav tm="100000">
                                          <p:val>
                                            <p:strVal val="#ppt_x"/>
                                          </p:val>
                                        </p:tav>
                                      </p:tavLst>
                                    </p:anim>
                                    <p:anim calcmode="lin" valueType="num">
                                      <p:cBhvr additive="base">
                                        <p:cTn id="201" dur="500" fill="hold"/>
                                        <p:tgtEl>
                                          <p:spTgt spid="40"/>
                                        </p:tgtEl>
                                        <p:attrNameLst>
                                          <p:attrName>ppt_y</p:attrName>
                                        </p:attrNameLst>
                                      </p:cBhvr>
                                      <p:tavLst>
                                        <p:tav tm="0">
                                          <p:val>
                                            <p:strVal val="1+#ppt_h/2"/>
                                          </p:val>
                                        </p:tav>
                                        <p:tav tm="100000">
                                          <p:val>
                                            <p:strVal val="#ppt_y"/>
                                          </p:val>
                                        </p:tav>
                                      </p:tavLst>
                                    </p:anim>
                                  </p:childTnLst>
                                </p:cTn>
                              </p:par>
                            </p:childTnLst>
                          </p:cTn>
                        </p:par>
                        <p:par>
                          <p:cTn id="202" fill="hold">
                            <p:stCondLst>
                              <p:cond delay="3500"/>
                            </p:stCondLst>
                            <p:childTnLst>
                              <p:par>
                                <p:cTn id="203" presetID="2" presetClass="entr" presetSubtype="4" fill="hold" nodeType="afterEffect">
                                  <p:stCondLst>
                                    <p:cond delay="0"/>
                                  </p:stCondLst>
                                  <p:childTnLst>
                                    <p:set>
                                      <p:cBhvr>
                                        <p:cTn id="204" dur="1" fill="hold">
                                          <p:stCondLst>
                                            <p:cond delay="0"/>
                                          </p:stCondLst>
                                        </p:cTn>
                                        <p:tgtEl>
                                          <p:spTgt spid="48"/>
                                        </p:tgtEl>
                                        <p:attrNameLst>
                                          <p:attrName>style.visibility</p:attrName>
                                        </p:attrNameLst>
                                      </p:cBhvr>
                                      <p:to>
                                        <p:strVal val="visible"/>
                                      </p:to>
                                    </p:set>
                                    <p:anim calcmode="lin" valueType="num">
                                      <p:cBhvr additive="base">
                                        <p:cTn id="205" dur="500" fill="hold"/>
                                        <p:tgtEl>
                                          <p:spTgt spid="48"/>
                                        </p:tgtEl>
                                        <p:attrNameLst>
                                          <p:attrName>ppt_x</p:attrName>
                                        </p:attrNameLst>
                                      </p:cBhvr>
                                      <p:tavLst>
                                        <p:tav tm="0">
                                          <p:val>
                                            <p:strVal val="#ppt_x"/>
                                          </p:val>
                                        </p:tav>
                                        <p:tav tm="100000">
                                          <p:val>
                                            <p:strVal val="#ppt_x"/>
                                          </p:val>
                                        </p:tav>
                                      </p:tavLst>
                                    </p:anim>
                                    <p:anim calcmode="lin" valueType="num">
                                      <p:cBhvr additive="base">
                                        <p:cTn id="206" dur="500" fill="hold"/>
                                        <p:tgtEl>
                                          <p:spTgt spid="48"/>
                                        </p:tgtEl>
                                        <p:attrNameLst>
                                          <p:attrName>ppt_y</p:attrName>
                                        </p:attrNameLst>
                                      </p:cBhvr>
                                      <p:tavLst>
                                        <p:tav tm="0">
                                          <p:val>
                                            <p:strVal val="1+#ppt_h/2"/>
                                          </p:val>
                                        </p:tav>
                                        <p:tav tm="100000">
                                          <p:val>
                                            <p:strVal val="#ppt_y"/>
                                          </p:val>
                                        </p:tav>
                                      </p:tavLst>
                                    </p:anim>
                                  </p:childTnLst>
                                </p:cTn>
                              </p:par>
                            </p:childTnLst>
                          </p:cTn>
                        </p:par>
                        <p:par>
                          <p:cTn id="207" fill="hold">
                            <p:stCondLst>
                              <p:cond delay="4000"/>
                            </p:stCondLst>
                            <p:childTnLst>
                              <p:par>
                                <p:cTn id="208" presetID="2" presetClass="entr" presetSubtype="4" fill="hold" nodeType="afterEffect">
                                  <p:stCondLst>
                                    <p:cond delay="0"/>
                                  </p:stCondLst>
                                  <p:childTnLst>
                                    <p:set>
                                      <p:cBhvr>
                                        <p:cTn id="209" dur="1" fill="hold">
                                          <p:stCondLst>
                                            <p:cond delay="0"/>
                                          </p:stCondLst>
                                        </p:cTn>
                                        <p:tgtEl>
                                          <p:spTgt spid="51"/>
                                        </p:tgtEl>
                                        <p:attrNameLst>
                                          <p:attrName>style.visibility</p:attrName>
                                        </p:attrNameLst>
                                      </p:cBhvr>
                                      <p:to>
                                        <p:strVal val="visible"/>
                                      </p:to>
                                    </p:set>
                                    <p:anim calcmode="lin" valueType="num">
                                      <p:cBhvr additive="base">
                                        <p:cTn id="210" dur="500" fill="hold"/>
                                        <p:tgtEl>
                                          <p:spTgt spid="51"/>
                                        </p:tgtEl>
                                        <p:attrNameLst>
                                          <p:attrName>ppt_x</p:attrName>
                                        </p:attrNameLst>
                                      </p:cBhvr>
                                      <p:tavLst>
                                        <p:tav tm="0">
                                          <p:val>
                                            <p:strVal val="#ppt_x"/>
                                          </p:val>
                                        </p:tav>
                                        <p:tav tm="100000">
                                          <p:val>
                                            <p:strVal val="#ppt_x"/>
                                          </p:val>
                                        </p:tav>
                                      </p:tavLst>
                                    </p:anim>
                                    <p:anim calcmode="lin" valueType="num">
                                      <p:cBhvr additive="base">
                                        <p:cTn id="211" dur="500" fill="hold"/>
                                        <p:tgtEl>
                                          <p:spTgt spid="51"/>
                                        </p:tgtEl>
                                        <p:attrNameLst>
                                          <p:attrName>ppt_y</p:attrName>
                                        </p:attrNameLst>
                                      </p:cBhvr>
                                      <p:tavLst>
                                        <p:tav tm="0">
                                          <p:val>
                                            <p:strVal val="1+#ppt_h/2"/>
                                          </p:val>
                                        </p:tav>
                                        <p:tav tm="100000">
                                          <p:val>
                                            <p:strVal val="#ppt_y"/>
                                          </p:val>
                                        </p:tav>
                                      </p:tavLst>
                                    </p:anim>
                                  </p:childTnLst>
                                </p:cTn>
                              </p:par>
                            </p:childTnLst>
                          </p:cTn>
                        </p:par>
                        <p:par>
                          <p:cTn id="212" fill="hold">
                            <p:stCondLst>
                              <p:cond delay="4500"/>
                            </p:stCondLst>
                            <p:childTnLst>
                              <p:par>
                                <p:cTn id="213" presetID="21" presetClass="entr" presetSubtype="1" fill="hold" grpId="0" nodeType="afterEffect">
                                  <p:stCondLst>
                                    <p:cond delay="0"/>
                                  </p:stCondLst>
                                  <p:childTnLst>
                                    <p:set>
                                      <p:cBhvr>
                                        <p:cTn id="214" dur="1" fill="hold">
                                          <p:stCondLst>
                                            <p:cond delay="0"/>
                                          </p:stCondLst>
                                        </p:cTn>
                                        <p:tgtEl>
                                          <p:spTgt spid="38"/>
                                        </p:tgtEl>
                                        <p:attrNameLst>
                                          <p:attrName>style.visibility</p:attrName>
                                        </p:attrNameLst>
                                      </p:cBhvr>
                                      <p:to>
                                        <p:strVal val="visible"/>
                                      </p:to>
                                    </p:set>
                                    <p:animEffect transition="in" filter="wheel(1)">
                                      <p:cBhvr>
                                        <p:cTn id="215" dur="2000"/>
                                        <p:tgtEl>
                                          <p:spTgt spid="38"/>
                                        </p:tgtEl>
                                      </p:cBhvr>
                                    </p:animEffect>
                                  </p:childTnLst>
                                </p:cTn>
                              </p:par>
                              <p:par>
                                <p:cTn id="216" presetID="21" presetClass="entr" presetSubtype="1" fill="hold" grpId="0" nodeType="withEffect">
                                  <p:stCondLst>
                                    <p:cond delay="0"/>
                                  </p:stCondLst>
                                  <p:childTnLst>
                                    <p:set>
                                      <p:cBhvr>
                                        <p:cTn id="217" dur="1" fill="hold">
                                          <p:stCondLst>
                                            <p:cond delay="0"/>
                                          </p:stCondLst>
                                        </p:cTn>
                                        <p:tgtEl>
                                          <p:spTgt spid="28"/>
                                        </p:tgtEl>
                                        <p:attrNameLst>
                                          <p:attrName>style.visibility</p:attrName>
                                        </p:attrNameLst>
                                      </p:cBhvr>
                                      <p:to>
                                        <p:strVal val="visible"/>
                                      </p:to>
                                    </p:set>
                                    <p:animEffect transition="in" filter="wheel(1)">
                                      <p:cBhvr>
                                        <p:cTn id="218" dur="2000"/>
                                        <p:tgtEl>
                                          <p:spTgt spid="28"/>
                                        </p:tgtEl>
                                      </p:cBhvr>
                                    </p:animEffect>
                                  </p:childTnLst>
                                </p:cTn>
                              </p:par>
                              <p:par>
                                <p:cTn id="219" presetID="21" presetClass="entr" presetSubtype="1" fill="hold" grpId="0" nodeType="withEffect">
                                  <p:stCondLst>
                                    <p:cond delay="0"/>
                                  </p:stCondLst>
                                  <p:childTnLst>
                                    <p:set>
                                      <p:cBhvr>
                                        <p:cTn id="220" dur="1" fill="hold">
                                          <p:stCondLst>
                                            <p:cond delay="0"/>
                                          </p:stCondLst>
                                        </p:cTn>
                                        <p:tgtEl>
                                          <p:spTgt spid="19"/>
                                        </p:tgtEl>
                                        <p:attrNameLst>
                                          <p:attrName>style.visibility</p:attrName>
                                        </p:attrNameLst>
                                      </p:cBhvr>
                                      <p:to>
                                        <p:strVal val="visible"/>
                                      </p:to>
                                    </p:set>
                                    <p:animEffect transition="in" filter="wheel(1)">
                                      <p:cBhvr>
                                        <p:cTn id="221" dur="2000"/>
                                        <p:tgtEl>
                                          <p:spTgt spid="19"/>
                                        </p:tgtEl>
                                      </p:cBhvr>
                                    </p:animEffect>
                                  </p:childTnLst>
                                </p:cTn>
                              </p:par>
                              <p:par>
                                <p:cTn id="222" presetID="21" presetClass="entr" presetSubtype="1" fill="hold" grpId="0" nodeType="withEffect">
                                  <p:stCondLst>
                                    <p:cond delay="0"/>
                                  </p:stCondLst>
                                  <p:childTnLst>
                                    <p:set>
                                      <p:cBhvr>
                                        <p:cTn id="223" dur="1" fill="hold">
                                          <p:stCondLst>
                                            <p:cond delay="0"/>
                                          </p:stCondLst>
                                        </p:cTn>
                                        <p:tgtEl>
                                          <p:spTgt spid="72"/>
                                        </p:tgtEl>
                                        <p:attrNameLst>
                                          <p:attrName>style.visibility</p:attrName>
                                        </p:attrNameLst>
                                      </p:cBhvr>
                                      <p:to>
                                        <p:strVal val="visible"/>
                                      </p:to>
                                    </p:set>
                                    <p:animEffect transition="in" filter="wheel(1)">
                                      <p:cBhvr>
                                        <p:cTn id="224" dur="2000"/>
                                        <p:tgtEl>
                                          <p:spTgt spid="72"/>
                                        </p:tgtEl>
                                      </p:cBhvr>
                                    </p:animEffect>
                                  </p:childTnLst>
                                </p:cTn>
                              </p:par>
                            </p:childTnLst>
                          </p:cTn>
                        </p:par>
                        <p:par>
                          <p:cTn id="225" fill="hold">
                            <p:stCondLst>
                              <p:cond delay="6500"/>
                            </p:stCondLst>
                            <p:childTnLst>
                              <p:par>
                                <p:cTn id="226" presetID="16" presetClass="entr" presetSubtype="21" fill="hold" grpId="0" nodeType="afterEffect">
                                  <p:stCondLst>
                                    <p:cond delay="0"/>
                                  </p:stCondLst>
                                  <p:childTnLst>
                                    <p:set>
                                      <p:cBhvr>
                                        <p:cTn id="227" dur="1" fill="hold">
                                          <p:stCondLst>
                                            <p:cond delay="0"/>
                                          </p:stCondLst>
                                        </p:cTn>
                                        <p:tgtEl>
                                          <p:spTgt spid="73"/>
                                        </p:tgtEl>
                                        <p:attrNameLst>
                                          <p:attrName>style.visibility</p:attrName>
                                        </p:attrNameLst>
                                      </p:cBhvr>
                                      <p:to>
                                        <p:strVal val="visible"/>
                                      </p:to>
                                    </p:set>
                                    <p:animEffect transition="in" filter="barn(inVertical)">
                                      <p:cBhvr>
                                        <p:cTn id="228" dur="500"/>
                                        <p:tgtEl>
                                          <p:spTgt spid="73"/>
                                        </p:tgtEl>
                                      </p:cBhvr>
                                    </p:animEffect>
                                  </p:childTnLst>
                                </p:cTn>
                              </p:par>
                            </p:childTnLst>
                          </p:cTn>
                        </p:par>
                        <p:par>
                          <p:cTn id="229" fill="hold">
                            <p:stCondLst>
                              <p:cond delay="7000"/>
                            </p:stCondLst>
                            <p:childTnLst>
                              <p:par>
                                <p:cTn id="230" presetID="21" presetClass="entr" presetSubtype="1" fill="hold" grpId="0" nodeType="afterEffect">
                                  <p:stCondLst>
                                    <p:cond delay="0"/>
                                  </p:stCondLst>
                                  <p:childTnLst>
                                    <p:set>
                                      <p:cBhvr>
                                        <p:cTn id="231" dur="1" fill="hold">
                                          <p:stCondLst>
                                            <p:cond delay="0"/>
                                          </p:stCondLst>
                                        </p:cTn>
                                        <p:tgtEl>
                                          <p:spTgt spid="74"/>
                                        </p:tgtEl>
                                        <p:attrNameLst>
                                          <p:attrName>style.visibility</p:attrName>
                                        </p:attrNameLst>
                                      </p:cBhvr>
                                      <p:to>
                                        <p:strVal val="visible"/>
                                      </p:to>
                                    </p:set>
                                    <p:animEffect transition="in" filter="wheel(1)">
                                      <p:cBhvr>
                                        <p:cTn id="232" dur="20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8" grpId="0">
        <p:bldAsOne/>
      </p:bldGraphic>
      <p:bldGraphic spid="9" grpId="0">
        <p:bldAsOne/>
      </p:bldGraphic>
      <p:bldGraphic spid="10" grpId="0">
        <p:bldAsOne/>
      </p:bldGraphic>
      <p:bldGraphic spid="11" grpId="0">
        <p:bldAsOne/>
      </p:bldGraphic>
      <p:bldP spid="13" grpId="0" animBg="1"/>
      <p:bldP spid="14" grpId="0"/>
      <p:bldP spid="15" grpId="0"/>
      <p:bldP spid="2" grpId="0"/>
      <p:bldGraphic spid="12" grpId="0">
        <p:bldAsOne/>
      </p:bldGraphic>
      <p:bldP spid="3" grpId="0"/>
      <p:bldP spid="19" grpId="0" animBg="1"/>
      <p:bldP spid="20" grpId="0"/>
      <p:bldP spid="21" grpId="0" animBg="1"/>
      <p:bldP spid="25" grpId="0"/>
      <p:bldP spid="26" grpId="0"/>
      <p:bldGraphic spid="27" grpId="0">
        <p:bldAsOne/>
      </p:bldGraphic>
      <p:bldP spid="28" grpId="0" animBg="1"/>
      <p:bldP spid="31" grpId="0" animBg="1"/>
      <p:bldGraphic spid="32" grpId="0">
        <p:bldAsOne/>
      </p:bldGraphic>
      <p:bldP spid="33" grpId="0"/>
      <p:bldP spid="38" grpId="0" animBg="1"/>
      <p:bldGraphic spid="53" grpId="0">
        <p:bldAsOne/>
      </p:bldGraphic>
      <p:bldP spid="60" grpId="0" animBg="1"/>
      <p:bldP spid="61" grpId="0"/>
      <p:bldP spid="62" grpId="0"/>
      <p:bldP spid="39" grpId="0"/>
      <p:bldP spid="41" grpId="0"/>
      <p:bldP spid="42" grpId="0"/>
      <p:bldP spid="7" grpId="0" animBg="1"/>
      <p:bldP spid="44" grpId="0" animBg="1"/>
      <p:bldP spid="45" grpId="0" animBg="1"/>
      <p:bldP spid="46" grpId="0" animBg="1"/>
      <p:bldP spid="47" grpId="0" animBg="1"/>
      <p:bldP spid="16" grpId="0" animBg="1"/>
      <p:bldP spid="58" grpId="0" animBg="1"/>
      <p:bldP spid="59" grpId="0" animBg="1"/>
      <p:bldP spid="63" grpId="0" animBg="1"/>
      <p:bldP spid="64" grpId="0" animBg="1"/>
      <p:bldP spid="65" grpId="0" animBg="1"/>
      <p:bldP spid="66" grpId="0" animBg="1"/>
      <p:bldP spid="67" grpId="0" animBg="1"/>
      <p:bldP spid="18" grpId="0"/>
      <p:bldP spid="68" grpId="0"/>
      <p:bldP spid="71" grpId="0"/>
      <p:bldP spid="37" grpId="0" animBg="1"/>
      <p:bldP spid="72" grpId="0" animBg="1"/>
      <p:bldP spid="73" grpId="0" animBg="1"/>
      <p:bldP spid="7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Chart 26">
            <a:extLst>
              <a:ext uri="{FF2B5EF4-FFF2-40B4-BE49-F238E27FC236}">
                <a16:creationId xmlns:a16="http://schemas.microsoft.com/office/drawing/2014/main" xmlns="" id="{32E60827-9CE7-45A3-A510-65D8843DD3DA}"/>
              </a:ext>
            </a:extLst>
          </p:cNvPr>
          <p:cNvGraphicFramePr>
            <a:graphicFrameLocks/>
          </p:cNvGraphicFramePr>
          <p:nvPr>
            <p:extLst>
              <p:ext uri="{D42A27DB-BD31-4B8C-83A1-F6EECF244321}">
                <p14:modId xmlns:p14="http://schemas.microsoft.com/office/powerpoint/2010/main" val="2542693236"/>
              </p:ext>
            </p:extLst>
          </p:nvPr>
        </p:nvGraphicFramePr>
        <p:xfrm>
          <a:off x="3666950" y="3788390"/>
          <a:ext cx="5321808" cy="2962656"/>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Rounded Corners 1"/>
          <p:cNvSpPr/>
          <p:nvPr/>
        </p:nvSpPr>
        <p:spPr>
          <a:xfrm>
            <a:off x="5582336" y="88552"/>
            <a:ext cx="3310144" cy="111560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04" y="1520788"/>
            <a:ext cx="3427639" cy="2160240"/>
          </a:xfrm>
          <a:prstGeom prst="rect">
            <a:avLst/>
          </a:prstGeom>
          <a:ln w="25400">
            <a:solidFill>
              <a:schemeClr val="tx1"/>
            </a:solidFill>
          </a:ln>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891" y="3933055"/>
            <a:ext cx="3411252" cy="2817991"/>
          </a:xfrm>
          <a:prstGeom prst="rect">
            <a:avLst/>
          </a:prstGeom>
          <a:ln w="25400">
            <a:solidFill>
              <a:schemeClr val="tx1"/>
            </a:solidFill>
          </a:ln>
        </p:spPr>
      </p:pic>
      <p:sp>
        <p:nvSpPr>
          <p:cNvPr id="8" name="TextBox 7"/>
          <p:cNvSpPr txBox="1"/>
          <p:nvPr/>
        </p:nvSpPr>
        <p:spPr>
          <a:xfrm>
            <a:off x="2123728" y="5589240"/>
            <a:ext cx="899605" cy="369332"/>
          </a:xfrm>
          <a:prstGeom prst="rect">
            <a:avLst/>
          </a:prstGeom>
          <a:solidFill>
            <a:schemeClr val="accent2">
              <a:lumMod val="20000"/>
              <a:lumOff val="80000"/>
            </a:schemeClr>
          </a:solidFill>
          <a:ln w="25400">
            <a:solidFill>
              <a:srgbClr val="FF0000"/>
            </a:solidFill>
          </a:ln>
        </p:spPr>
        <p:txBody>
          <a:bodyPr wrap="none" rtlCol="0">
            <a:spAutoFit/>
          </a:bodyPr>
          <a:lstStyle/>
          <a:p>
            <a:r>
              <a:rPr lang="en-US" b="1" dirty="0"/>
              <a:t>Auburn</a:t>
            </a:r>
          </a:p>
        </p:txBody>
      </p:sp>
      <p:sp>
        <p:nvSpPr>
          <p:cNvPr id="9" name="TextBox 8"/>
          <p:cNvSpPr txBox="1"/>
          <p:nvPr/>
        </p:nvSpPr>
        <p:spPr>
          <a:xfrm>
            <a:off x="208880" y="5147900"/>
            <a:ext cx="2448272" cy="369332"/>
          </a:xfrm>
          <a:prstGeom prst="rect">
            <a:avLst/>
          </a:prstGeom>
          <a:solidFill>
            <a:srgbClr val="A6CEE3"/>
          </a:solidFill>
          <a:ln w="25400">
            <a:solidFill>
              <a:schemeClr val="tx2"/>
            </a:solidFill>
          </a:ln>
        </p:spPr>
        <p:txBody>
          <a:bodyPr wrap="square" rtlCol="0">
            <a:spAutoFit/>
          </a:bodyPr>
          <a:lstStyle/>
          <a:p>
            <a:r>
              <a:rPr lang="en-US" b="1" dirty="0"/>
              <a:t>Merrylands - Guildford</a:t>
            </a:r>
          </a:p>
        </p:txBody>
      </p:sp>
      <p:sp>
        <p:nvSpPr>
          <p:cNvPr id="10" name="TextBox 9"/>
          <p:cNvSpPr txBox="1"/>
          <p:nvPr/>
        </p:nvSpPr>
        <p:spPr>
          <a:xfrm>
            <a:off x="611560" y="4479503"/>
            <a:ext cx="1757560" cy="46166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25400">
            <a:solidFill>
              <a:schemeClr val="tx1"/>
            </a:solidFill>
          </a:ln>
        </p:spPr>
        <p:txBody>
          <a:bodyPr wrap="square" rtlCol="0">
            <a:spAutoFit/>
          </a:bodyPr>
          <a:lstStyle/>
          <a:p>
            <a:pPr algn="ctr"/>
            <a:r>
              <a:rPr lang="en-US" sz="2400" b="1" dirty="0"/>
              <a:t>Parramatta</a:t>
            </a:r>
          </a:p>
        </p:txBody>
      </p:sp>
      <p:sp>
        <p:nvSpPr>
          <p:cNvPr id="11" name="TextBox 10"/>
          <p:cNvSpPr txBox="1"/>
          <p:nvPr/>
        </p:nvSpPr>
        <p:spPr>
          <a:xfrm>
            <a:off x="123891" y="973325"/>
            <a:ext cx="3411252" cy="46166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25400">
            <a:solidFill>
              <a:schemeClr val="tx1"/>
            </a:solidFill>
          </a:ln>
        </p:spPr>
        <p:txBody>
          <a:bodyPr wrap="square" rtlCol="0">
            <a:spAutoFit/>
          </a:bodyPr>
          <a:lstStyle/>
          <a:p>
            <a:pPr algn="ctr"/>
            <a:r>
              <a:rPr lang="en-US" sz="2400" b="1" dirty="0"/>
              <a:t>Far West and Orana</a:t>
            </a:r>
          </a:p>
        </p:txBody>
      </p:sp>
      <p:sp>
        <p:nvSpPr>
          <p:cNvPr id="12" name="TextBox 11"/>
          <p:cNvSpPr txBox="1"/>
          <p:nvPr/>
        </p:nvSpPr>
        <p:spPr>
          <a:xfrm>
            <a:off x="382482" y="1658046"/>
            <a:ext cx="2821365" cy="369332"/>
          </a:xfrm>
          <a:prstGeom prst="rect">
            <a:avLst/>
          </a:prstGeom>
          <a:solidFill>
            <a:schemeClr val="accent6">
              <a:lumMod val="60000"/>
              <a:lumOff val="40000"/>
            </a:schemeClr>
          </a:solidFill>
          <a:ln w="25400">
            <a:solidFill>
              <a:schemeClr val="tx2"/>
            </a:solidFill>
          </a:ln>
        </p:spPr>
        <p:txBody>
          <a:bodyPr wrap="square" rtlCol="0">
            <a:spAutoFit/>
          </a:bodyPr>
          <a:lstStyle/>
          <a:p>
            <a:r>
              <a:rPr lang="en-US" b="1" dirty="0"/>
              <a:t>Bourke- Cobar- Coonamble</a:t>
            </a:r>
          </a:p>
        </p:txBody>
      </p:sp>
      <p:pic>
        <p:nvPicPr>
          <p:cNvPr id="13" name="Picture 12">
            <a:hlinkClick r:id="rId6"/>
            <a:extLst>
              <a:ext uri="{FF2B5EF4-FFF2-40B4-BE49-F238E27FC236}">
                <a16:creationId xmlns:a16="http://schemas.microsoft.com/office/drawing/2014/main" xmlns="" id="{00000000-0008-0000-0200-00004900000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06107" y="3004773"/>
            <a:ext cx="534846" cy="534846"/>
          </a:xfrm>
          <a:prstGeom prst="rect">
            <a:avLst/>
          </a:prstGeom>
        </p:spPr>
      </p:pic>
      <p:cxnSp>
        <p:nvCxnSpPr>
          <p:cNvPr id="15" name="Straight Arrow Connector 14"/>
          <p:cNvCxnSpPr>
            <a:cxnSpLocks/>
          </p:cNvCxnSpPr>
          <p:nvPr/>
        </p:nvCxnSpPr>
        <p:spPr>
          <a:xfrm flipH="1">
            <a:off x="1497269" y="3424005"/>
            <a:ext cx="871851" cy="935521"/>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0" name="Table 19"/>
          <p:cNvGraphicFramePr>
            <a:graphicFrameLocks noGrp="1"/>
          </p:cNvGraphicFramePr>
          <p:nvPr>
            <p:extLst>
              <p:ext uri="{D42A27DB-BD31-4B8C-83A1-F6EECF244321}">
                <p14:modId xmlns:p14="http://schemas.microsoft.com/office/powerpoint/2010/main" val="1735208494"/>
              </p:ext>
            </p:extLst>
          </p:nvPr>
        </p:nvGraphicFramePr>
        <p:xfrm>
          <a:off x="4333141" y="1331930"/>
          <a:ext cx="3989427" cy="2286000"/>
        </p:xfrm>
        <a:graphic>
          <a:graphicData uri="http://schemas.openxmlformats.org/drawingml/2006/table">
            <a:tbl>
              <a:tblPr firstRow="1" bandRow="1">
                <a:tableStyleId>{5C22544A-7EE6-4342-B048-85BDC9FD1C3A}</a:tableStyleId>
              </a:tblPr>
              <a:tblGrid>
                <a:gridCol w="1329809">
                  <a:extLst>
                    <a:ext uri="{9D8B030D-6E8A-4147-A177-3AD203B41FA5}">
                      <a16:colId xmlns:a16="http://schemas.microsoft.com/office/drawing/2014/main" xmlns="" val="854916219"/>
                    </a:ext>
                  </a:extLst>
                </a:gridCol>
                <a:gridCol w="1329809">
                  <a:extLst>
                    <a:ext uri="{9D8B030D-6E8A-4147-A177-3AD203B41FA5}">
                      <a16:colId xmlns:a16="http://schemas.microsoft.com/office/drawing/2014/main" xmlns="" val="2528174539"/>
                    </a:ext>
                  </a:extLst>
                </a:gridCol>
                <a:gridCol w="1329809">
                  <a:extLst>
                    <a:ext uri="{9D8B030D-6E8A-4147-A177-3AD203B41FA5}">
                      <a16:colId xmlns:a16="http://schemas.microsoft.com/office/drawing/2014/main" xmlns="" val="945201702"/>
                    </a:ext>
                  </a:extLst>
                </a:gridCol>
              </a:tblGrid>
              <a:tr h="682895">
                <a:tc>
                  <a:txBody>
                    <a:bodyPr/>
                    <a:lstStyle/>
                    <a:p>
                      <a:pPr algn="ctr"/>
                      <a:r>
                        <a:rPr lang="en-US" sz="4800" dirty="0"/>
                        <a:t>SA3</a:t>
                      </a: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dirty="0">
                          <a:solidFill>
                            <a:schemeClr val="accent6">
                              <a:lumMod val="50000"/>
                            </a:schemeClr>
                          </a:solidFill>
                        </a:rPr>
                        <a:t>Bourke</a:t>
                      </a:r>
                    </a:p>
                    <a:p>
                      <a:pPr algn="ctr"/>
                      <a:r>
                        <a:rPr lang="en-US" dirty="0">
                          <a:solidFill>
                            <a:schemeClr val="accent6">
                              <a:lumMod val="50000"/>
                            </a:schemeClr>
                          </a:solidFill>
                        </a:rPr>
                        <a:t>Cobar</a:t>
                      </a:r>
                    </a:p>
                    <a:p>
                      <a:pPr algn="ctr"/>
                      <a:r>
                        <a:rPr lang="en-US" dirty="0">
                          <a:solidFill>
                            <a:schemeClr val="accent6">
                              <a:lumMod val="50000"/>
                            </a:schemeClr>
                          </a:solidFill>
                        </a:rPr>
                        <a:t>Coonamble</a:t>
                      </a:r>
                    </a:p>
                  </a:txBody>
                  <a:tcP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US" dirty="0">
                          <a:solidFill>
                            <a:srgbClr val="002060"/>
                          </a:solidFill>
                        </a:rPr>
                        <a:t>Merrylands</a:t>
                      </a:r>
                    </a:p>
                    <a:p>
                      <a:pPr algn="ctr"/>
                      <a:r>
                        <a:rPr lang="en-US" dirty="0">
                          <a:solidFill>
                            <a:srgbClr val="002060"/>
                          </a:solidFill>
                        </a:rPr>
                        <a:t> Guildford</a:t>
                      </a:r>
                    </a:p>
                  </a:txBody>
                  <a:tcP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784386770"/>
                  </a:ext>
                </a:extLst>
              </a:tr>
              <a:tr h="428505">
                <a:tc>
                  <a:txBody>
                    <a:bodyPr/>
                    <a:lstStyle/>
                    <a:p>
                      <a:r>
                        <a:rPr lang="en-US" b="1" dirty="0">
                          <a:solidFill>
                            <a:srgbClr val="FF0000"/>
                          </a:solidFill>
                        </a:rPr>
                        <a:t>Auburn</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US" sz="2400" b="1" dirty="0">
                          <a:solidFill>
                            <a:schemeClr val="tx1"/>
                          </a:solidFill>
                        </a:rPr>
                        <a:t>16.75</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a:r>
                        <a:rPr lang="en-US" sz="2400" b="1" dirty="0">
                          <a:solidFill>
                            <a:schemeClr val="tx1"/>
                          </a:solidFill>
                        </a:rPr>
                        <a:t>17.40</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1106625453"/>
                  </a:ext>
                </a:extLst>
              </a:tr>
              <a:tr h="682895">
                <a:tc>
                  <a:txBody>
                    <a:bodyPr/>
                    <a:lstStyle/>
                    <a:p>
                      <a:endParaRPr lang="en-US" b="1" dirty="0">
                        <a:solidFill>
                          <a:schemeClr val="accent6">
                            <a:lumMod val="50000"/>
                          </a:schemeClr>
                        </a:solidFill>
                      </a:endParaRPr>
                    </a:p>
                  </a:txBody>
                  <a:tcP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chemeClr val="accent6">
                              <a:lumMod val="50000"/>
                            </a:schemeClr>
                          </a:solidFill>
                        </a:rPr>
                        <a:t>Bourke Cobar  Coonamble</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endParaRPr lang="en-US" dirty="0"/>
                    </a:p>
                    <a:p>
                      <a:pPr algn="ctr"/>
                      <a:r>
                        <a:rPr lang="en-US" sz="2400" b="1" dirty="0"/>
                        <a:t>16.92</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2076374906"/>
                  </a:ext>
                </a:extLst>
              </a:tr>
            </a:tbl>
          </a:graphicData>
        </a:graphic>
      </p:graphicFrame>
      <p:sp>
        <p:nvSpPr>
          <p:cNvPr id="21" name="Title 1"/>
          <p:cNvSpPr txBox="1">
            <a:spLocks/>
          </p:cNvSpPr>
          <p:nvPr/>
        </p:nvSpPr>
        <p:spPr bwMode="auto">
          <a:xfrm>
            <a:off x="-304702" y="88552"/>
            <a:ext cx="6145286"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Franklin Gothic Heavy" pitchFamily="34" charset="0"/>
              </a:defRPr>
            </a:lvl2pPr>
            <a:lvl3pPr algn="ctr" rtl="0" fontAlgn="base">
              <a:spcBef>
                <a:spcPct val="0"/>
              </a:spcBef>
              <a:spcAft>
                <a:spcPct val="0"/>
              </a:spcAft>
              <a:defRPr sz="4400">
                <a:solidFill>
                  <a:schemeClr val="tx1"/>
                </a:solidFill>
                <a:latin typeface="Franklin Gothic Heavy" pitchFamily="34" charset="0"/>
              </a:defRPr>
            </a:lvl3pPr>
            <a:lvl4pPr algn="ctr" rtl="0" fontAlgn="base">
              <a:spcBef>
                <a:spcPct val="0"/>
              </a:spcBef>
              <a:spcAft>
                <a:spcPct val="0"/>
              </a:spcAft>
              <a:defRPr sz="4400">
                <a:solidFill>
                  <a:schemeClr val="tx1"/>
                </a:solidFill>
                <a:latin typeface="Franklin Gothic Heavy" pitchFamily="34" charset="0"/>
              </a:defRPr>
            </a:lvl4pPr>
            <a:lvl5pPr algn="ctr" rtl="0" fontAlgn="base">
              <a:spcBef>
                <a:spcPct val="0"/>
              </a:spcBef>
              <a:spcAft>
                <a:spcPct val="0"/>
              </a:spcAft>
              <a:defRPr sz="4400">
                <a:solidFill>
                  <a:schemeClr val="tx1"/>
                </a:solidFill>
                <a:latin typeface="Franklin Gothic Heavy" pitchFamily="34" charset="0"/>
              </a:defRPr>
            </a:lvl5pPr>
            <a:lvl6pPr marL="457200" algn="ctr" rtl="0" fontAlgn="base">
              <a:spcBef>
                <a:spcPct val="0"/>
              </a:spcBef>
              <a:spcAft>
                <a:spcPct val="0"/>
              </a:spcAft>
              <a:defRPr sz="4400">
                <a:solidFill>
                  <a:schemeClr val="tx1"/>
                </a:solidFill>
                <a:latin typeface="Franklin Gothic Heavy" pitchFamily="34" charset="0"/>
              </a:defRPr>
            </a:lvl6pPr>
            <a:lvl7pPr marL="914400" algn="ctr" rtl="0" fontAlgn="base">
              <a:spcBef>
                <a:spcPct val="0"/>
              </a:spcBef>
              <a:spcAft>
                <a:spcPct val="0"/>
              </a:spcAft>
              <a:defRPr sz="4400">
                <a:solidFill>
                  <a:schemeClr val="tx1"/>
                </a:solidFill>
                <a:latin typeface="Franklin Gothic Heavy" pitchFamily="34" charset="0"/>
              </a:defRPr>
            </a:lvl7pPr>
            <a:lvl8pPr marL="1371600" algn="ctr" rtl="0" fontAlgn="base">
              <a:spcBef>
                <a:spcPct val="0"/>
              </a:spcBef>
              <a:spcAft>
                <a:spcPct val="0"/>
              </a:spcAft>
              <a:defRPr sz="4400">
                <a:solidFill>
                  <a:schemeClr val="tx1"/>
                </a:solidFill>
                <a:latin typeface="Franklin Gothic Heavy" pitchFamily="34" charset="0"/>
              </a:defRPr>
            </a:lvl8pPr>
            <a:lvl9pPr marL="1828800" algn="ctr" rtl="0" fontAlgn="base">
              <a:spcBef>
                <a:spcPct val="0"/>
              </a:spcBef>
              <a:spcAft>
                <a:spcPct val="0"/>
              </a:spcAft>
              <a:defRPr sz="4400">
                <a:solidFill>
                  <a:schemeClr val="tx1"/>
                </a:solidFill>
                <a:latin typeface="Franklin Gothic Heavy" pitchFamily="34" charset="0"/>
              </a:defRPr>
            </a:lvl9pPr>
          </a:lstStyle>
          <a:p>
            <a:pPr fontAlgn="auto">
              <a:spcAft>
                <a:spcPts val="0"/>
              </a:spcAft>
              <a:defRPr/>
            </a:pPr>
            <a:r>
              <a:rPr lang="en-US" sz="4000" b="1" dirty="0">
                <a:solidFill>
                  <a:srgbClr val="7030A0"/>
                </a:solidFill>
              </a:rPr>
              <a:t>DISSIMILARITY DISTANCE</a:t>
            </a:r>
          </a:p>
        </p:txBody>
      </p:sp>
      <p:sp>
        <p:nvSpPr>
          <p:cNvPr id="22" name="Title 1"/>
          <p:cNvSpPr txBox="1">
            <a:spLocks/>
          </p:cNvSpPr>
          <p:nvPr/>
        </p:nvSpPr>
        <p:spPr bwMode="auto">
          <a:xfrm>
            <a:off x="5582336" y="636287"/>
            <a:ext cx="2924666"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Franklin Gothic Heavy" pitchFamily="34" charset="0"/>
              </a:defRPr>
            </a:lvl2pPr>
            <a:lvl3pPr algn="ctr" rtl="0" fontAlgn="base">
              <a:spcBef>
                <a:spcPct val="0"/>
              </a:spcBef>
              <a:spcAft>
                <a:spcPct val="0"/>
              </a:spcAft>
              <a:defRPr sz="4400">
                <a:solidFill>
                  <a:schemeClr val="tx1"/>
                </a:solidFill>
                <a:latin typeface="Franklin Gothic Heavy" pitchFamily="34" charset="0"/>
              </a:defRPr>
            </a:lvl3pPr>
            <a:lvl4pPr algn="ctr" rtl="0" fontAlgn="base">
              <a:spcBef>
                <a:spcPct val="0"/>
              </a:spcBef>
              <a:spcAft>
                <a:spcPct val="0"/>
              </a:spcAft>
              <a:defRPr sz="4400">
                <a:solidFill>
                  <a:schemeClr val="tx1"/>
                </a:solidFill>
                <a:latin typeface="Franklin Gothic Heavy" pitchFamily="34" charset="0"/>
              </a:defRPr>
            </a:lvl4pPr>
            <a:lvl5pPr algn="ctr" rtl="0" fontAlgn="base">
              <a:spcBef>
                <a:spcPct val="0"/>
              </a:spcBef>
              <a:spcAft>
                <a:spcPct val="0"/>
              </a:spcAft>
              <a:defRPr sz="4400">
                <a:solidFill>
                  <a:schemeClr val="tx1"/>
                </a:solidFill>
                <a:latin typeface="Franklin Gothic Heavy" pitchFamily="34" charset="0"/>
              </a:defRPr>
            </a:lvl5pPr>
            <a:lvl6pPr marL="457200" algn="ctr" rtl="0" fontAlgn="base">
              <a:spcBef>
                <a:spcPct val="0"/>
              </a:spcBef>
              <a:spcAft>
                <a:spcPct val="0"/>
              </a:spcAft>
              <a:defRPr sz="4400">
                <a:solidFill>
                  <a:schemeClr val="tx1"/>
                </a:solidFill>
                <a:latin typeface="Franklin Gothic Heavy" pitchFamily="34" charset="0"/>
              </a:defRPr>
            </a:lvl6pPr>
            <a:lvl7pPr marL="914400" algn="ctr" rtl="0" fontAlgn="base">
              <a:spcBef>
                <a:spcPct val="0"/>
              </a:spcBef>
              <a:spcAft>
                <a:spcPct val="0"/>
              </a:spcAft>
              <a:defRPr sz="4400">
                <a:solidFill>
                  <a:schemeClr val="tx1"/>
                </a:solidFill>
                <a:latin typeface="Franklin Gothic Heavy" pitchFamily="34" charset="0"/>
              </a:defRPr>
            </a:lvl7pPr>
            <a:lvl8pPr marL="1371600" algn="ctr" rtl="0" fontAlgn="base">
              <a:spcBef>
                <a:spcPct val="0"/>
              </a:spcBef>
              <a:spcAft>
                <a:spcPct val="0"/>
              </a:spcAft>
              <a:defRPr sz="4400">
                <a:solidFill>
                  <a:schemeClr val="tx1"/>
                </a:solidFill>
                <a:latin typeface="Franklin Gothic Heavy" pitchFamily="34" charset="0"/>
              </a:defRPr>
            </a:lvl8pPr>
            <a:lvl9pPr marL="1828800" algn="ctr" rtl="0" fontAlgn="base">
              <a:spcBef>
                <a:spcPct val="0"/>
              </a:spcBef>
              <a:spcAft>
                <a:spcPct val="0"/>
              </a:spcAft>
              <a:defRPr sz="4400">
                <a:solidFill>
                  <a:schemeClr val="tx1"/>
                </a:solidFill>
                <a:latin typeface="Franklin Gothic Heavy" pitchFamily="34" charset="0"/>
              </a:defRPr>
            </a:lvl9pPr>
          </a:lstStyle>
          <a:p>
            <a:pPr fontAlgn="auto">
              <a:spcAft>
                <a:spcPts val="0"/>
              </a:spcAft>
              <a:defRPr/>
            </a:pPr>
            <a:r>
              <a:rPr lang="en-US" sz="4000" dirty="0"/>
              <a:t>L1 DISTANCE</a:t>
            </a:r>
          </a:p>
        </p:txBody>
      </p:sp>
      <p:sp>
        <p:nvSpPr>
          <p:cNvPr id="23" name="Oval 22"/>
          <p:cNvSpPr/>
          <p:nvPr/>
        </p:nvSpPr>
        <p:spPr>
          <a:xfrm>
            <a:off x="5751790" y="2222902"/>
            <a:ext cx="1152128" cy="504056"/>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397581" y="4298946"/>
            <a:ext cx="174419" cy="1903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30" name="Title 1"/>
          <p:cNvSpPr txBox="1">
            <a:spLocks/>
          </p:cNvSpPr>
          <p:nvPr/>
        </p:nvSpPr>
        <p:spPr bwMode="auto">
          <a:xfrm>
            <a:off x="5582336" y="46953"/>
            <a:ext cx="3166128"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Franklin Gothic Heavy" pitchFamily="34" charset="0"/>
              </a:defRPr>
            </a:lvl2pPr>
            <a:lvl3pPr algn="ctr" rtl="0" fontAlgn="base">
              <a:spcBef>
                <a:spcPct val="0"/>
              </a:spcBef>
              <a:spcAft>
                <a:spcPct val="0"/>
              </a:spcAft>
              <a:defRPr sz="4400">
                <a:solidFill>
                  <a:schemeClr val="tx1"/>
                </a:solidFill>
                <a:latin typeface="Franklin Gothic Heavy" pitchFamily="34" charset="0"/>
              </a:defRPr>
            </a:lvl3pPr>
            <a:lvl4pPr algn="ctr" rtl="0" fontAlgn="base">
              <a:spcBef>
                <a:spcPct val="0"/>
              </a:spcBef>
              <a:spcAft>
                <a:spcPct val="0"/>
              </a:spcAft>
              <a:defRPr sz="4400">
                <a:solidFill>
                  <a:schemeClr val="tx1"/>
                </a:solidFill>
                <a:latin typeface="Franklin Gothic Heavy" pitchFamily="34" charset="0"/>
              </a:defRPr>
            </a:lvl4pPr>
            <a:lvl5pPr algn="ctr" rtl="0" fontAlgn="base">
              <a:spcBef>
                <a:spcPct val="0"/>
              </a:spcBef>
              <a:spcAft>
                <a:spcPct val="0"/>
              </a:spcAft>
              <a:defRPr sz="4400">
                <a:solidFill>
                  <a:schemeClr val="tx1"/>
                </a:solidFill>
                <a:latin typeface="Franklin Gothic Heavy" pitchFamily="34" charset="0"/>
              </a:defRPr>
            </a:lvl5pPr>
            <a:lvl6pPr marL="457200" algn="ctr" rtl="0" fontAlgn="base">
              <a:spcBef>
                <a:spcPct val="0"/>
              </a:spcBef>
              <a:spcAft>
                <a:spcPct val="0"/>
              </a:spcAft>
              <a:defRPr sz="4400">
                <a:solidFill>
                  <a:schemeClr val="tx1"/>
                </a:solidFill>
                <a:latin typeface="Franklin Gothic Heavy" pitchFamily="34" charset="0"/>
              </a:defRPr>
            </a:lvl6pPr>
            <a:lvl7pPr marL="914400" algn="ctr" rtl="0" fontAlgn="base">
              <a:spcBef>
                <a:spcPct val="0"/>
              </a:spcBef>
              <a:spcAft>
                <a:spcPct val="0"/>
              </a:spcAft>
              <a:defRPr sz="4400">
                <a:solidFill>
                  <a:schemeClr val="tx1"/>
                </a:solidFill>
                <a:latin typeface="Franklin Gothic Heavy" pitchFamily="34" charset="0"/>
              </a:defRPr>
            </a:lvl7pPr>
            <a:lvl8pPr marL="1371600" algn="ctr" rtl="0" fontAlgn="base">
              <a:spcBef>
                <a:spcPct val="0"/>
              </a:spcBef>
              <a:spcAft>
                <a:spcPct val="0"/>
              </a:spcAft>
              <a:defRPr sz="4400">
                <a:solidFill>
                  <a:schemeClr val="tx1"/>
                </a:solidFill>
                <a:latin typeface="Franklin Gothic Heavy" pitchFamily="34" charset="0"/>
              </a:defRPr>
            </a:lvl8pPr>
            <a:lvl9pPr marL="1828800" algn="ctr" rtl="0" fontAlgn="base">
              <a:spcBef>
                <a:spcPct val="0"/>
              </a:spcBef>
              <a:spcAft>
                <a:spcPct val="0"/>
              </a:spcAft>
              <a:defRPr sz="4400">
                <a:solidFill>
                  <a:schemeClr val="tx1"/>
                </a:solidFill>
                <a:latin typeface="Franklin Gothic Heavy" pitchFamily="34" charset="0"/>
              </a:defRPr>
            </a:lvl9pPr>
          </a:lstStyle>
          <a:p>
            <a:pPr fontAlgn="auto">
              <a:spcAft>
                <a:spcPts val="0"/>
              </a:spcAft>
              <a:defRPr/>
            </a:pPr>
            <a:r>
              <a:rPr lang="en-US" sz="4000" dirty="0"/>
              <a:t>DISTRIBUTION</a:t>
            </a:r>
          </a:p>
        </p:txBody>
      </p:sp>
      <p:sp>
        <p:nvSpPr>
          <p:cNvPr id="41" name="Rectangle 40"/>
          <p:cNvSpPr/>
          <p:nvPr/>
        </p:nvSpPr>
        <p:spPr>
          <a:xfrm>
            <a:off x="4908521" y="4221546"/>
            <a:ext cx="131037" cy="1903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42" name="Rectangle 41"/>
          <p:cNvSpPr/>
          <p:nvPr/>
        </p:nvSpPr>
        <p:spPr>
          <a:xfrm>
            <a:off x="5364088" y="4221088"/>
            <a:ext cx="170892" cy="1903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43" name="Rectangle 42"/>
          <p:cNvSpPr/>
          <p:nvPr/>
        </p:nvSpPr>
        <p:spPr>
          <a:xfrm>
            <a:off x="5841268" y="4221088"/>
            <a:ext cx="170892" cy="1903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44" name="Rectangle 43"/>
          <p:cNvSpPr/>
          <p:nvPr/>
        </p:nvSpPr>
        <p:spPr>
          <a:xfrm>
            <a:off x="6300192" y="4221088"/>
            <a:ext cx="170892" cy="1903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45" name="Rectangle 44"/>
          <p:cNvSpPr/>
          <p:nvPr/>
        </p:nvSpPr>
        <p:spPr>
          <a:xfrm>
            <a:off x="6777372" y="4190079"/>
            <a:ext cx="170892" cy="1903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46" name="Rectangle 45"/>
          <p:cNvSpPr/>
          <p:nvPr/>
        </p:nvSpPr>
        <p:spPr>
          <a:xfrm>
            <a:off x="7281428" y="4221088"/>
            <a:ext cx="170892" cy="1903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47" name="Rectangle 46"/>
          <p:cNvSpPr/>
          <p:nvPr/>
        </p:nvSpPr>
        <p:spPr>
          <a:xfrm>
            <a:off x="7740352" y="4190079"/>
            <a:ext cx="170892" cy="1903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48" name="Rectangle 47"/>
          <p:cNvSpPr/>
          <p:nvPr/>
        </p:nvSpPr>
        <p:spPr>
          <a:xfrm>
            <a:off x="8217532" y="4221088"/>
            <a:ext cx="170892" cy="1903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Tree>
    <p:extLst>
      <p:ext uri="{BB962C8B-B14F-4D97-AF65-F5344CB8AC3E}">
        <p14:creationId xmlns:p14="http://schemas.microsoft.com/office/powerpoint/2010/main" val="883903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par>
                          <p:cTn id="29" fill="hold">
                            <p:stCondLst>
                              <p:cond delay="3000"/>
                            </p:stCondLst>
                            <p:childTnLst>
                              <p:par>
                                <p:cTn id="30" presetID="22" presetClass="entr" presetSubtype="4"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par>
                          <p:cTn id="33" fill="hold">
                            <p:stCondLst>
                              <p:cond delay="3500"/>
                            </p:stCondLst>
                            <p:childTnLst>
                              <p:par>
                                <p:cTn id="34" presetID="10" presetClass="entr" presetSubtype="0"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par>
                          <p:cTn id="37" fill="hold">
                            <p:stCondLst>
                              <p:cond delay="4000"/>
                            </p:stCondLst>
                            <p:childTnLst>
                              <p:par>
                                <p:cTn id="38" presetID="10" presetClass="entr" presetSubtype="0" fill="hold"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par>
                          <p:cTn id="41" fill="hold">
                            <p:stCondLst>
                              <p:cond delay="4500"/>
                            </p:stCondLst>
                            <p:childTnLst>
                              <p:par>
                                <p:cTn id="42" presetID="1" presetClass="entr" presetSubtype="0" fill="hold" grpId="0" nodeType="afterEffect">
                                  <p:stCondLst>
                                    <p:cond delay="0"/>
                                  </p:stCondLst>
                                  <p:childTnLst>
                                    <p:set>
                                      <p:cBhvr>
                                        <p:cTn id="43" dur="1" fill="hold">
                                          <p:stCondLst>
                                            <p:cond delay="0"/>
                                          </p:stCondLst>
                                        </p:cTn>
                                        <p:tgtEl>
                                          <p:spTgt spid="27"/>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par>
                                <p:cTn id="49" presetID="2" presetClass="entr" presetSubtype="4"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additive="base">
                                        <p:cTn id="51" dur="500" fill="hold"/>
                                        <p:tgtEl>
                                          <p:spTgt spid="22"/>
                                        </p:tgtEl>
                                        <p:attrNameLst>
                                          <p:attrName>ppt_x</p:attrName>
                                        </p:attrNameLst>
                                      </p:cBhvr>
                                      <p:tavLst>
                                        <p:tav tm="0">
                                          <p:val>
                                            <p:strVal val="#ppt_x"/>
                                          </p:val>
                                        </p:tav>
                                        <p:tav tm="100000">
                                          <p:val>
                                            <p:strVal val="#ppt_x"/>
                                          </p:val>
                                        </p:tav>
                                      </p:tavLst>
                                    </p:anim>
                                    <p:anim calcmode="lin" valueType="num">
                                      <p:cBhvr additive="base">
                                        <p:cTn id="5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wheel(1)">
                                      <p:cBhvr>
                                        <p:cTn id="57" dur="2000"/>
                                        <p:tgtEl>
                                          <p:spTgt spid="23"/>
                                        </p:tgtEl>
                                      </p:cBhvr>
                                    </p:animEffect>
                                  </p:childTnLst>
                                </p:cTn>
                              </p:par>
                            </p:childTnLst>
                          </p:cTn>
                        </p:par>
                        <p:par>
                          <p:cTn id="58" fill="hold">
                            <p:stCondLst>
                              <p:cond delay="2000"/>
                            </p:stCondLst>
                            <p:childTnLst>
                              <p:par>
                                <p:cTn id="59" presetID="1" presetClass="entr" presetSubtype="0" fill="hold" grpId="0" nodeType="afterEffect">
                                  <p:stCondLst>
                                    <p:cond delay="0"/>
                                  </p:stCondLst>
                                  <p:childTnLst>
                                    <p:set>
                                      <p:cBhvr>
                                        <p:cTn id="60" dur="1" fill="hold">
                                          <p:stCondLst>
                                            <p:cond delay="0"/>
                                          </p:stCondLst>
                                        </p:cTn>
                                        <p:tgtEl>
                                          <p:spTgt spid="16"/>
                                        </p:tgtEl>
                                        <p:attrNameLst>
                                          <p:attrName>style.visibility</p:attrName>
                                        </p:attrNameLst>
                                      </p:cBhvr>
                                      <p:to>
                                        <p:strVal val="visible"/>
                                      </p:to>
                                    </p:set>
                                  </p:childTnLst>
                                </p:cTn>
                              </p:par>
                            </p:childTnLst>
                          </p:cTn>
                        </p:par>
                        <p:par>
                          <p:cTn id="61" fill="hold">
                            <p:stCondLst>
                              <p:cond delay="2000"/>
                            </p:stCondLst>
                            <p:childTnLst>
                              <p:par>
                                <p:cTn id="62" presetID="1" presetClass="entr" presetSubtype="0" fill="hold" grpId="0" nodeType="afterEffect">
                                  <p:stCondLst>
                                    <p:cond delay="0"/>
                                  </p:stCondLst>
                                  <p:childTnLst>
                                    <p:set>
                                      <p:cBhvr>
                                        <p:cTn id="63" dur="1" fill="hold">
                                          <p:stCondLst>
                                            <p:cond delay="0"/>
                                          </p:stCondLst>
                                        </p:cTn>
                                        <p:tgtEl>
                                          <p:spTgt spid="41"/>
                                        </p:tgtEl>
                                        <p:attrNameLst>
                                          <p:attrName>style.visibility</p:attrName>
                                        </p:attrNameLst>
                                      </p:cBhvr>
                                      <p:to>
                                        <p:strVal val="visible"/>
                                      </p:to>
                                    </p:set>
                                  </p:childTnLst>
                                </p:cTn>
                              </p:par>
                            </p:childTnLst>
                          </p:cTn>
                        </p:par>
                        <p:par>
                          <p:cTn id="64" fill="hold">
                            <p:stCondLst>
                              <p:cond delay="2000"/>
                            </p:stCondLst>
                            <p:childTnLst>
                              <p:par>
                                <p:cTn id="65" presetID="1" presetClass="entr" presetSubtype="0" fill="hold" grpId="0" nodeType="afterEffect">
                                  <p:stCondLst>
                                    <p:cond delay="0"/>
                                  </p:stCondLst>
                                  <p:childTnLst>
                                    <p:set>
                                      <p:cBhvr>
                                        <p:cTn id="66" dur="1" fill="hold">
                                          <p:stCondLst>
                                            <p:cond delay="0"/>
                                          </p:stCondLst>
                                        </p:cTn>
                                        <p:tgtEl>
                                          <p:spTgt spid="42"/>
                                        </p:tgtEl>
                                        <p:attrNameLst>
                                          <p:attrName>style.visibility</p:attrName>
                                        </p:attrNameLst>
                                      </p:cBhvr>
                                      <p:to>
                                        <p:strVal val="visible"/>
                                      </p:to>
                                    </p:set>
                                  </p:childTnLst>
                                </p:cTn>
                              </p:par>
                            </p:childTnLst>
                          </p:cTn>
                        </p:par>
                        <p:par>
                          <p:cTn id="67" fill="hold">
                            <p:stCondLst>
                              <p:cond delay="2000"/>
                            </p:stCondLst>
                            <p:childTnLst>
                              <p:par>
                                <p:cTn id="68" presetID="1" presetClass="entr" presetSubtype="0" fill="hold" grpId="0" nodeType="afterEffect">
                                  <p:stCondLst>
                                    <p:cond delay="0"/>
                                  </p:stCondLst>
                                  <p:childTnLst>
                                    <p:set>
                                      <p:cBhvr>
                                        <p:cTn id="69" dur="1" fill="hold">
                                          <p:stCondLst>
                                            <p:cond delay="0"/>
                                          </p:stCondLst>
                                        </p:cTn>
                                        <p:tgtEl>
                                          <p:spTgt spid="43"/>
                                        </p:tgtEl>
                                        <p:attrNameLst>
                                          <p:attrName>style.visibility</p:attrName>
                                        </p:attrNameLst>
                                      </p:cBhvr>
                                      <p:to>
                                        <p:strVal val="visible"/>
                                      </p:to>
                                    </p:set>
                                  </p:childTnLst>
                                </p:cTn>
                              </p:par>
                            </p:childTnLst>
                          </p:cTn>
                        </p:par>
                        <p:par>
                          <p:cTn id="70" fill="hold">
                            <p:stCondLst>
                              <p:cond delay="2000"/>
                            </p:stCondLst>
                            <p:childTnLst>
                              <p:par>
                                <p:cTn id="71" presetID="1" presetClass="entr" presetSubtype="0" fill="hold" grpId="0" nodeType="afterEffect">
                                  <p:stCondLst>
                                    <p:cond delay="0"/>
                                  </p:stCondLst>
                                  <p:childTnLst>
                                    <p:set>
                                      <p:cBhvr>
                                        <p:cTn id="72" dur="1" fill="hold">
                                          <p:stCondLst>
                                            <p:cond delay="0"/>
                                          </p:stCondLst>
                                        </p:cTn>
                                        <p:tgtEl>
                                          <p:spTgt spid="44"/>
                                        </p:tgtEl>
                                        <p:attrNameLst>
                                          <p:attrName>style.visibility</p:attrName>
                                        </p:attrNameLst>
                                      </p:cBhvr>
                                      <p:to>
                                        <p:strVal val="visible"/>
                                      </p:to>
                                    </p:set>
                                  </p:childTnLst>
                                </p:cTn>
                              </p:par>
                            </p:childTnLst>
                          </p:cTn>
                        </p:par>
                        <p:par>
                          <p:cTn id="73" fill="hold">
                            <p:stCondLst>
                              <p:cond delay="2000"/>
                            </p:stCondLst>
                            <p:childTnLst>
                              <p:par>
                                <p:cTn id="74" presetID="1" presetClass="entr" presetSubtype="0" fill="hold" grpId="0" nodeType="afterEffect">
                                  <p:stCondLst>
                                    <p:cond delay="0"/>
                                  </p:stCondLst>
                                  <p:childTnLst>
                                    <p:set>
                                      <p:cBhvr>
                                        <p:cTn id="75" dur="1" fill="hold">
                                          <p:stCondLst>
                                            <p:cond delay="0"/>
                                          </p:stCondLst>
                                        </p:cTn>
                                        <p:tgtEl>
                                          <p:spTgt spid="45"/>
                                        </p:tgtEl>
                                        <p:attrNameLst>
                                          <p:attrName>style.visibility</p:attrName>
                                        </p:attrNameLst>
                                      </p:cBhvr>
                                      <p:to>
                                        <p:strVal val="visible"/>
                                      </p:to>
                                    </p:set>
                                  </p:childTnLst>
                                </p:cTn>
                              </p:par>
                            </p:childTnLst>
                          </p:cTn>
                        </p:par>
                        <p:par>
                          <p:cTn id="76" fill="hold">
                            <p:stCondLst>
                              <p:cond delay="2000"/>
                            </p:stCondLst>
                            <p:childTnLst>
                              <p:par>
                                <p:cTn id="77" presetID="1" presetClass="entr" presetSubtype="0" fill="hold" grpId="0" nodeType="after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childTnLst>
                          </p:cTn>
                        </p:par>
                        <p:par>
                          <p:cTn id="79" fill="hold">
                            <p:stCondLst>
                              <p:cond delay="2000"/>
                            </p:stCondLst>
                            <p:childTnLst>
                              <p:par>
                                <p:cTn id="80" presetID="1" presetClass="entr" presetSubtype="0" fill="hold" grpId="0" nodeType="afterEffect">
                                  <p:stCondLst>
                                    <p:cond delay="0"/>
                                  </p:stCondLst>
                                  <p:childTnLst>
                                    <p:set>
                                      <p:cBhvr>
                                        <p:cTn id="81" dur="1" fill="hold">
                                          <p:stCondLst>
                                            <p:cond delay="0"/>
                                          </p:stCondLst>
                                        </p:cTn>
                                        <p:tgtEl>
                                          <p:spTgt spid="47"/>
                                        </p:tgtEl>
                                        <p:attrNameLst>
                                          <p:attrName>style.visibility</p:attrName>
                                        </p:attrNameLst>
                                      </p:cBhvr>
                                      <p:to>
                                        <p:strVal val="visible"/>
                                      </p:to>
                                    </p:set>
                                  </p:childTnLst>
                                </p:cTn>
                              </p:par>
                            </p:childTnLst>
                          </p:cTn>
                        </p:par>
                        <p:par>
                          <p:cTn id="82" fill="hold">
                            <p:stCondLst>
                              <p:cond delay="2000"/>
                            </p:stCondLst>
                            <p:childTnLst>
                              <p:par>
                                <p:cTn id="83" presetID="1" presetClass="entr" presetSubtype="0" fill="hold" grpId="0" nodeType="afterEffect">
                                  <p:stCondLst>
                                    <p:cond delay="0"/>
                                  </p:stCondLst>
                                  <p:childTnLst>
                                    <p:set>
                                      <p:cBhvr>
                                        <p:cTn id="84"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7" grpId="0">
        <p:bldAsOne/>
      </p:bldGraphic>
      <p:bldP spid="8" grpId="0" animBg="1"/>
      <p:bldP spid="9" grpId="0" animBg="1"/>
      <p:bldP spid="10" grpId="0" animBg="1"/>
      <p:bldP spid="11" grpId="0" animBg="1"/>
      <p:bldP spid="12" grpId="0" animBg="1"/>
      <p:bldP spid="22" grpId="0"/>
      <p:bldP spid="23" grpId="0" animBg="1"/>
      <p:bldP spid="16" grpId="0" animBg="1"/>
      <p:bldP spid="41" grpId="0" animBg="1"/>
      <p:bldP spid="42" grpId="0" animBg="1"/>
      <p:bldP spid="43" grpId="0" animBg="1"/>
      <p:bldP spid="44" grpId="0" animBg="1"/>
      <p:bldP spid="45" grpId="0" animBg="1"/>
      <p:bldP spid="46" grpId="0" animBg="1"/>
      <p:bldP spid="47" grpId="0" animBg="1"/>
      <p:bldP spid="4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Chart 29">
            <a:extLst/>
          </p:cNvPr>
          <p:cNvGraphicFramePr>
            <a:graphicFrameLocks/>
          </p:cNvGraphicFramePr>
          <p:nvPr>
            <p:extLst>
              <p:ext uri="{D42A27DB-BD31-4B8C-83A1-F6EECF244321}">
                <p14:modId xmlns:p14="http://schemas.microsoft.com/office/powerpoint/2010/main" val="1979517919"/>
              </p:ext>
            </p:extLst>
          </p:nvPr>
        </p:nvGraphicFramePr>
        <p:xfrm>
          <a:off x="3689976" y="3788390"/>
          <a:ext cx="5321808" cy="2962656"/>
        </p:xfrm>
        <a:graphic>
          <a:graphicData uri="http://schemas.openxmlformats.org/drawingml/2006/chart">
            <c:chart xmlns:c="http://schemas.openxmlformats.org/drawingml/2006/chart" xmlns:r="http://schemas.openxmlformats.org/officeDocument/2006/relationships" r:id="rId3"/>
          </a:graphicData>
        </a:graphic>
      </p:graphicFrame>
      <p:sp>
        <p:nvSpPr>
          <p:cNvPr id="31" name="Rectangle: Rounded Corners 30"/>
          <p:cNvSpPr/>
          <p:nvPr/>
        </p:nvSpPr>
        <p:spPr>
          <a:xfrm>
            <a:off x="4257520" y="673670"/>
            <a:ext cx="4634960" cy="598163"/>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p:cNvSpPr/>
          <p:nvPr/>
        </p:nvSpPr>
        <p:spPr>
          <a:xfrm>
            <a:off x="5582336" y="88552"/>
            <a:ext cx="3310144" cy="598163"/>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04" y="1520788"/>
            <a:ext cx="3427639" cy="2160240"/>
          </a:xfrm>
          <a:prstGeom prst="rect">
            <a:avLst/>
          </a:prstGeom>
          <a:ln w="25400">
            <a:solidFill>
              <a:schemeClr val="tx1"/>
            </a:solidFill>
          </a:ln>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891" y="3933055"/>
            <a:ext cx="3411252" cy="2817991"/>
          </a:xfrm>
          <a:prstGeom prst="rect">
            <a:avLst/>
          </a:prstGeom>
          <a:ln w="25400">
            <a:solidFill>
              <a:schemeClr val="tx1"/>
            </a:solidFill>
          </a:ln>
        </p:spPr>
      </p:pic>
      <p:sp>
        <p:nvSpPr>
          <p:cNvPr id="8" name="TextBox 7"/>
          <p:cNvSpPr txBox="1"/>
          <p:nvPr/>
        </p:nvSpPr>
        <p:spPr>
          <a:xfrm>
            <a:off x="2123728" y="5589240"/>
            <a:ext cx="899605" cy="369332"/>
          </a:xfrm>
          <a:prstGeom prst="rect">
            <a:avLst/>
          </a:prstGeom>
          <a:solidFill>
            <a:schemeClr val="accent2">
              <a:lumMod val="20000"/>
              <a:lumOff val="80000"/>
            </a:schemeClr>
          </a:solidFill>
          <a:ln w="25400">
            <a:solidFill>
              <a:srgbClr val="FF0000"/>
            </a:solidFill>
          </a:ln>
        </p:spPr>
        <p:txBody>
          <a:bodyPr wrap="none" rtlCol="0">
            <a:spAutoFit/>
          </a:bodyPr>
          <a:lstStyle/>
          <a:p>
            <a:r>
              <a:rPr lang="en-US" b="1" dirty="0"/>
              <a:t>Auburn</a:t>
            </a:r>
          </a:p>
        </p:txBody>
      </p:sp>
      <p:sp>
        <p:nvSpPr>
          <p:cNvPr id="9" name="TextBox 8"/>
          <p:cNvSpPr txBox="1"/>
          <p:nvPr/>
        </p:nvSpPr>
        <p:spPr>
          <a:xfrm>
            <a:off x="208880" y="5157192"/>
            <a:ext cx="2448272" cy="369332"/>
          </a:xfrm>
          <a:prstGeom prst="rect">
            <a:avLst/>
          </a:prstGeom>
          <a:solidFill>
            <a:srgbClr val="A6CEE3"/>
          </a:solidFill>
          <a:ln w="25400">
            <a:solidFill>
              <a:schemeClr val="tx2"/>
            </a:solidFill>
          </a:ln>
        </p:spPr>
        <p:txBody>
          <a:bodyPr wrap="square" rtlCol="0">
            <a:spAutoFit/>
          </a:bodyPr>
          <a:lstStyle/>
          <a:p>
            <a:r>
              <a:rPr lang="en-US" b="1" dirty="0"/>
              <a:t>Merrylands - Guildford</a:t>
            </a:r>
          </a:p>
        </p:txBody>
      </p:sp>
      <p:sp>
        <p:nvSpPr>
          <p:cNvPr id="10" name="TextBox 9"/>
          <p:cNvSpPr txBox="1"/>
          <p:nvPr/>
        </p:nvSpPr>
        <p:spPr>
          <a:xfrm>
            <a:off x="611560" y="4479503"/>
            <a:ext cx="1757560" cy="46166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25400">
            <a:solidFill>
              <a:schemeClr val="tx1"/>
            </a:solidFill>
          </a:ln>
        </p:spPr>
        <p:txBody>
          <a:bodyPr wrap="square" rtlCol="0">
            <a:spAutoFit/>
          </a:bodyPr>
          <a:lstStyle/>
          <a:p>
            <a:pPr algn="ctr"/>
            <a:r>
              <a:rPr lang="en-US" sz="2400" b="1" dirty="0"/>
              <a:t>Parramatta</a:t>
            </a:r>
          </a:p>
        </p:txBody>
      </p:sp>
      <p:sp>
        <p:nvSpPr>
          <p:cNvPr id="11" name="TextBox 10"/>
          <p:cNvSpPr txBox="1"/>
          <p:nvPr/>
        </p:nvSpPr>
        <p:spPr>
          <a:xfrm>
            <a:off x="123891" y="973325"/>
            <a:ext cx="3411252" cy="46166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25400">
            <a:solidFill>
              <a:schemeClr val="tx1"/>
            </a:solidFill>
          </a:ln>
        </p:spPr>
        <p:txBody>
          <a:bodyPr wrap="square" rtlCol="0">
            <a:spAutoFit/>
          </a:bodyPr>
          <a:lstStyle/>
          <a:p>
            <a:pPr algn="ctr"/>
            <a:r>
              <a:rPr lang="en-US" sz="2400" b="1" dirty="0"/>
              <a:t>Far West and Orana</a:t>
            </a:r>
          </a:p>
        </p:txBody>
      </p:sp>
      <p:sp>
        <p:nvSpPr>
          <p:cNvPr id="12" name="TextBox 11"/>
          <p:cNvSpPr txBox="1"/>
          <p:nvPr/>
        </p:nvSpPr>
        <p:spPr>
          <a:xfrm>
            <a:off x="382482" y="1658046"/>
            <a:ext cx="2821365" cy="369332"/>
          </a:xfrm>
          <a:prstGeom prst="rect">
            <a:avLst/>
          </a:prstGeom>
          <a:solidFill>
            <a:schemeClr val="accent6">
              <a:lumMod val="60000"/>
              <a:lumOff val="40000"/>
            </a:schemeClr>
          </a:solidFill>
          <a:ln w="25400">
            <a:solidFill>
              <a:schemeClr val="tx2"/>
            </a:solidFill>
          </a:ln>
        </p:spPr>
        <p:txBody>
          <a:bodyPr wrap="square" rtlCol="0">
            <a:spAutoFit/>
          </a:bodyPr>
          <a:lstStyle/>
          <a:p>
            <a:r>
              <a:rPr lang="en-US" b="1" dirty="0"/>
              <a:t>Bourke- Cobar- Coonamble</a:t>
            </a:r>
          </a:p>
        </p:txBody>
      </p:sp>
      <p:pic>
        <p:nvPicPr>
          <p:cNvPr id="13" name="Picture 12">
            <a:hlinkClick r:id="rId6"/>
            <a:extLst>
              <a:ext uri="{FF2B5EF4-FFF2-40B4-BE49-F238E27FC236}">
                <a16:creationId xmlns:a16="http://schemas.microsoft.com/office/drawing/2014/main" xmlns="" id="{00000000-0008-0000-0200-00004900000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06107" y="3004773"/>
            <a:ext cx="534846" cy="534846"/>
          </a:xfrm>
          <a:prstGeom prst="rect">
            <a:avLst/>
          </a:prstGeom>
        </p:spPr>
      </p:pic>
      <p:cxnSp>
        <p:nvCxnSpPr>
          <p:cNvPr id="15" name="Straight Arrow Connector 14"/>
          <p:cNvCxnSpPr>
            <a:cxnSpLocks/>
          </p:cNvCxnSpPr>
          <p:nvPr/>
        </p:nvCxnSpPr>
        <p:spPr>
          <a:xfrm flipH="1">
            <a:off x="1497269" y="3424005"/>
            <a:ext cx="871851" cy="935521"/>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0" name="Table 19"/>
          <p:cNvGraphicFramePr>
            <a:graphicFrameLocks noGrp="1"/>
          </p:cNvGraphicFramePr>
          <p:nvPr>
            <p:extLst>
              <p:ext uri="{D42A27DB-BD31-4B8C-83A1-F6EECF244321}">
                <p14:modId xmlns:p14="http://schemas.microsoft.com/office/powerpoint/2010/main" val="64126186"/>
              </p:ext>
            </p:extLst>
          </p:nvPr>
        </p:nvGraphicFramePr>
        <p:xfrm>
          <a:off x="4606808" y="1281097"/>
          <a:ext cx="3989427" cy="2286000"/>
        </p:xfrm>
        <a:graphic>
          <a:graphicData uri="http://schemas.openxmlformats.org/drawingml/2006/table">
            <a:tbl>
              <a:tblPr firstRow="1" bandRow="1">
                <a:tableStyleId>{5C22544A-7EE6-4342-B048-85BDC9FD1C3A}</a:tableStyleId>
              </a:tblPr>
              <a:tblGrid>
                <a:gridCol w="1329809">
                  <a:extLst>
                    <a:ext uri="{9D8B030D-6E8A-4147-A177-3AD203B41FA5}">
                      <a16:colId xmlns:a16="http://schemas.microsoft.com/office/drawing/2014/main" xmlns="" val="854916219"/>
                    </a:ext>
                  </a:extLst>
                </a:gridCol>
                <a:gridCol w="1329809">
                  <a:extLst>
                    <a:ext uri="{9D8B030D-6E8A-4147-A177-3AD203B41FA5}">
                      <a16:colId xmlns:a16="http://schemas.microsoft.com/office/drawing/2014/main" xmlns="" val="2528174539"/>
                    </a:ext>
                  </a:extLst>
                </a:gridCol>
                <a:gridCol w="1329809">
                  <a:extLst>
                    <a:ext uri="{9D8B030D-6E8A-4147-A177-3AD203B41FA5}">
                      <a16:colId xmlns:a16="http://schemas.microsoft.com/office/drawing/2014/main" xmlns="" val="945201702"/>
                    </a:ext>
                  </a:extLst>
                </a:gridCol>
              </a:tblGrid>
              <a:tr h="682895">
                <a:tc>
                  <a:txBody>
                    <a:bodyPr/>
                    <a:lstStyle/>
                    <a:p>
                      <a:pPr algn="ctr"/>
                      <a:r>
                        <a:rPr lang="en-US" sz="4800" dirty="0"/>
                        <a:t>SA3</a:t>
                      </a: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dirty="0">
                          <a:solidFill>
                            <a:schemeClr val="accent6">
                              <a:lumMod val="50000"/>
                            </a:schemeClr>
                          </a:solidFill>
                        </a:rPr>
                        <a:t>Bourke</a:t>
                      </a:r>
                    </a:p>
                    <a:p>
                      <a:pPr algn="ctr"/>
                      <a:r>
                        <a:rPr lang="en-US" dirty="0">
                          <a:solidFill>
                            <a:schemeClr val="accent6">
                              <a:lumMod val="50000"/>
                            </a:schemeClr>
                          </a:solidFill>
                        </a:rPr>
                        <a:t>Cobar</a:t>
                      </a:r>
                    </a:p>
                    <a:p>
                      <a:pPr algn="ctr"/>
                      <a:r>
                        <a:rPr lang="en-US" dirty="0">
                          <a:solidFill>
                            <a:schemeClr val="accent6">
                              <a:lumMod val="50000"/>
                            </a:schemeClr>
                          </a:solidFill>
                        </a:rPr>
                        <a:t>Coonamble</a:t>
                      </a:r>
                    </a:p>
                  </a:txBody>
                  <a:tcP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US" dirty="0">
                          <a:solidFill>
                            <a:srgbClr val="002060"/>
                          </a:solidFill>
                        </a:rPr>
                        <a:t>Merrylands</a:t>
                      </a:r>
                    </a:p>
                    <a:p>
                      <a:pPr algn="ctr"/>
                      <a:r>
                        <a:rPr lang="en-US" dirty="0">
                          <a:solidFill>
                            <a:srgbClr val="002060"/>
                          </a:solidFill>
                        </a:rPr>
                        <a:t> Guildford</a:t>
                      </a:r>
                    </a:p>
                  </a:txBody>
                  <a:tcP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784386770"/>
                  </a:ext>
                </a:extLst>
              </a:tr>
              <a:tr h="428505">
                <a:tc>
                  <a:txBody>
                    <a:bodyPr/>
                    <a:lstStyle/>
                    <a:p>
                      <a:r>
                        <a:rPr lang="en-US" b="1" dirty="0">
                          <a:solidFill>
                            <a:srgbClr val="FF0000"/>
                          </a:solidFill>
                        </a:rPr>
                        <a:t>Auburn</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US" sz="2400" b="1" dirty="0">
                          <a:solidFill>
                            <a:schemeClr val="tx1"/>
                          </a:solidFill>
                        </a:rPr>
                        <a:t>54.63</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a:r>
                        <a:rPr lang="en-US" sz="2400" b="1" dirty="0">
                          <a:solidFill>
                            <a:schemeClr val="tx1"/>
                          </a:solidFill>
                        </a:rPr>
                        <a:t>34.75</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1106625453"/>
                  </a:ext>
                </a:extLst>
              </a:tr>
              <a:tr h="682895">
                <a:tc>
                  <a:txBody>
                    <a:bodyPr/>
                    <a:lstStyle/>
                    <a:p>
                      <a:endParaRPr lang="en-US" b="1" dirty="0">
                        <a:solidFill>
                          <a:schemeClr val="accent6">
                            <a:lumMod val="50000"/>
                          </a:schemeClr>
                        </a:solidFill>
                      </a:endParaRPr>
                    </a:p>
                  </a:txBody>
                  <a:tcP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chemeClr val="accent6">
                              <a:lumMod val="50000"/>
                            </a:schemeClr>
                          </a:solidFill>
                        </a:rPr>
                        <a:t>Bourke Cobar  Coonamble</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endParaRPr lang="en-US" dirty="0"/>
                    </a:p>
                    <a:p>
                      <a:pPr algn="ctr"/>
                      <a:r>
                        <a:rPr lang="en-US" sz="2400" b="1" dirty="0">
                          <a:solidFill>
                            <a:schemeClr val="tx1"/>
                          </a:solidFill>
                        </a:rPr>
                        <a:t>69.40</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2076374906"/>
                  </a:ext>
                </a:extLst>
              </a:tr>
            </a:tbl>
          </a:graphicData>
        </a:graphic>
      </p:graphicFrame>
      <p:sp>
        <p:nvSpPr>
          <p:cNvPr id="22" name="Title 1"/>
          <p:cNvSpPr txBox="1">
            <a:spLocks/>
          </p:cNvSpPr>
          <p:nvPr/>
        </p:nvSpPr>
        <p:spPr bwMode="auto">
          <a:xfrm>
            <a:off x="2879300" y="659393"/>
            <a:ext cx="73914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Franklin Gothic Heavy" pitchFamily="34" charset="0"/>
              </a:defRPr>
            </a:lvl2pPr>
            <a:lvl3pPr algn="ctr" rtl="0" fontAlgn="base">
              <a:spcBef>
                <a:spcPct val="0"/>
              </a:spcBef>
              <a:spcAft>
                <a:spcPct val="0"/>
              </a:spcAft>
              <a:defRPr sz="4400">
                <a:solidFill>
                  <a:schemeClr val="tx1"/>
                </a:solidFill>
                <a:latin typeface="Franklin Gothic Heavy" pitchFamily="34" charset="0"/>
              </a:defRPr>
            </a:lvl3pPr>
            <a:lvl4pPr algn="ctr" rtl="0" fontAlgn="base">
              <a:spcBef>
                <a:spcPct val="0"/>
              </a:spcBef>
              <a:spcAft>
                <a:spcPct val="0"/>
              </a:spcAft>
              <a:defRPr sz="4400">
                <a:solidFill>
                  <a:schemeClr val="tx1"/>
                </a:solidFill>
                <a:latin typeface="Franklin Gothic Heavy" pitchFamily="34" charset="0"/>
              </a:defRPr>
            </a:lvl4pPr>
            <a:lvl5pPr algn="ctr" rtl="0" fontAlgn="base">
              <a:spcBef>
                <a:spcPct val="0"/>
              </a:spcBef>
              <a:spcAft>
                <a:spcPct val="0"/>
              </a:spcAft>
              <a:defRPr sz="4400">
                <a:solidFill>
                  <a:schemeClr val="tx1"/>
                </a:solidFill>
                <a:latin typeface="Franklin Gothic Heavy" pitchFamily="34" charset="0"/>
              </a:defRPr>
            </a:lvl5pPr>
            <a:lvl6pPr marL="457200" algn="ctr" rtl="0" fontAlgn="base">
              <a:spcBef>
                <a:spcPct val="0"/>
              </a:spcBef>
              <a:spcAft>
                <a:spcPct val="0"/>
              </a:spcAft>
              <a:defRPr sz="4400">
                <a:solidFill>
                  <a:schemeClr val="tx1"/>
                </a:solidFill>
                <a:latin typeface="Franklin Gothic Heavy" pitchFamily="34" charset="0"/>
              </a:defRPr>
            </a:lvl6pPr>
            <a:lvl7pPr marL="914400" algn="ctr" rtl="0" fontAlgn="base">
              <a:spcBef>
                <a:spcPct val="0"/>
              </a:spcBef>
              <a:spcAft>
                <a:spcPct val="0"/>
              </a:spcAft>
              <a:defRPr sz="4400">
                <a:solidFill>
                  <a:schemeClr val="tx1"/>
                </a:solidFill>
                <a:latin typeface="Franklin Gothic Heavy" pitchFamily="34" charset="0"/>
              </a:defRPr>
            </a:lvl7pPr>
            <a:lvl8pPr marL="1371600" algn="ctr" rtl="0" fontAlgn="base">
              <a:spcBef>
                <a:spcPct val="0"/>
              </a:spcBef>
              <a:spcAft>
                <a:spcPct val="0"/>
              </a:spcAft>
              <a:defRPr sz="4400">
                <a:solidFill>
                  <a:schemeClr val="tx1"/>
                </a:solidFill>
                <a:latin typeface="Franklin Gothic Heavy" pitchFamily="34" charset="0"/>
              </a:defRPr>
            </a:lvl8pPr>
            <a:lvl9pPr marL="1828800" algn="ctr" rtl="0" fontAlgn="base">
              <a:spcBef>
                <a:spcPct val="0"/>
              </a:spcBef>
              <a:spcAft>
                <a:spcPct val="0"/>
              </a:spcAft>
              <a:defRPr sz="4400">
                <a:solidFill>
                  <a:schemeClr val="tx1"/>
                </a:solidFill>
                <a:latin typeface="Franklin Gothic Heavy" pitchFamily="34" charset="0"/>
              </a:defRPr>
            </a:lvl9pPr>
          </a:lstStyle>
          <a:p>
            <a:pPr fontAlgn="auto">
              <a:spcAft>
                <a:spcPts val="0"/>
              </a:spcAft>
              <a:defRPr/>
            </a:pPr>
            <a:r>
              <a:rPr lang="en-US" sz="4000" dirty="0">
                <a:solidFill>
                  <a:srgbClr val="7030A0"/>
                </a:solidFill>
              </a:rPr>
              <a:t>CANBERRA DISTANCE</a:t>
            </a:r>
          </a:p>
        </p:txBody>
      </p:sp>
      <p:sp>
        <p:nvSpPr>
          <p:cNvPr id="17" name="Oval 16"/>
          <p:cNvSpPr/>
          <p:nvPr/>
        </p:nvSpPr>
        <p:spPr>
          <a:xfrm>
            <a:off x="7356944" y="2172069"/>
            <a:ext cx="1152128" cy="504056"/>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Immagine 6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00392" y="3834195"/>
            <a:ext cx="669377" cy="1170497"/>
          </a:xfrm>
          <a:prstGeom prst="rect">
            <a:avLst/>
          </a:prstGeom>
          <a:noFill/>
        </p:spPr>
      </p:pic>
      <p:sp>
        <p:nvSpPr>
          <p:cNvPr id="25" name="TextBox 24"/>
          <p:cNvSpPr txBox="1"/>
          <p:nvPr/>
        </p:nvSpPr>
        <p:spPr>
          <a:xfrm>
            <a:off x="206896" y="2995157"/>
            <a:ext cx="1345619" cy="461665"/>
          </a:xfrm>
          <a:prstGeom prst="rect">
            <a:avLst/>
          </a:prstGeom>
          <a:solidFill>
            <a:schemeClr val="accent6">
              <a:lumMod val="60000"/>
              <a:lumOff val="40000"/>
            </a:schemeClr>
          </a:solidFill>
          <a:ln w="25400">
            <a:solidFill>
              <a:schemeClr val="tx2"/>
            </a:solidFill>
          </a:ln>
        </p:spPr>
        <p:txBody>
          <a:bodyPr wrap="square" rtlCol="0">
            <a:spAutoFit/>
          </a:bodyPr>
          <a:lstStyle/>
          <a:p>
            <a:r>
              <a:rPr lang="en-US" sz="2400" b="1" dirty="0"/>
              <a:t>147,985</a:t>
            </a:r>
          </a:p>
        </p:txBody>
      </p:sp>
      <p:sp>
        <p:nvSpPr>
          <p:cNvPr id="26" name="TextBox 25"/>
          <p:cNvSpPr txBox="1"/>
          <p:nvPr/>
        </p:nvSpPr>
        <p:spPr>
          <a:xfrm>
            <a:off x="266299" y="5543073"/>
            <a:ext cx="1065341" cy="461665"/>
          </a:xfrm>
          <a:prstGeom prst="rect">
            <a:avLst/>
          </a:prstGeom>
          <a:solidFill>
            <a:srgbClr val="D0D8E8"/>
          </a:solidFill>
          <a:ln w="25400">
            <a:solidFill>
              <a:schemeClr val="tx2"/>
            </a:solidFill>
          </a:ln>
        </p:spPr>
        <p:txBody>
          <a:bodyPr wrap="square" rtlCol="0">
            <a:spAutoFit/>
          </a:bodyPr>
          <a:lstStyle/>
          <a:p>
            <a:r>
              <a:rPr lang="en-US" sz="2400" b="1" dirty="0"/>
              <a:t>26,541</a:t>
            </a:r>
          </a:p>
        </p:txBody>
      </p:sp>
      <p:sp>
        <p:nvSpPr>
          <p:cNvPr id="27" name="TextBox 26"/>
          <p:cNvSpPr txBox="1"/>
          <p:nvPr/>
        </p:nvSpPr>
        <p:spPr>
          <a:xfrm>
            <a:off x="2299931" y="6015711"/>
            <a:ext cx="1065341" cy="461665"/>
          </a:xfrm>
          <a:prstGeom prst="rect">
            <a:avLst/>
          </a:prstGeom>
          <a:solidFill>
            <a:schemeClr val="accent2">
              <a:lumMod val="40000"/>
              <a:lumOff val="60000"/>
            </a:schemeClr>
          </a:solidFill>
          <a:ln w="25400">
            <a:solidFill>
              <a:schemeClr val="tx2"/>
            </a:solidFill>
          </a:ln>
        </p:spPr>
        <p:txBody>
          <a:bodyPr wrap="square" rtlCol="0">
            <a:spAutoFit/>
          </a:bodyPr>
          <a:lstStyle/>
          <a:p>
            <a:r>
              <a:rPr lang="en-US" sz="2400" b="1" dirty="0"/>
              <a:t>82,326</a:t>
            </a:r>
          </a:p>
        </p:txBody>
      </p:sp>
      <p:sp>
        <p:nvSpPr>
          <p:cNvPr id="23" name="Title 1"/>
          <p:cNvSpPr txBox="1">
            <a:spLocks/>
          </p:cNvSpPr>
          <p:nvPr/>
        </p:nvSpPr>
        <p:spPr bwMode="auto">
          <a:xfrm>
            <a:off x="-304702" y="88552"/>
            <a:ext cx="6145286"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Franklin Gothic Heavy" pitchFamily="34" charset="0"/>
              </a:defRPr>
            </a:lvl2pPr>
            <a:lvl3pPr algn="ctr" rtl="0" fontAlgn="base">
              <a:spcBef>
                <a:spcPct val="0"/>
              </a:spcBef>
              <a:spcAft>
                <a:spcPct val="0"/>
              </a:spcAft>
              <a:defRPr sz="4400">
                <a:solidFill>
                  <a:schemeClr val="tx1"/>
                </a:solidFill>
                <a:latin typeface="Franklin Gothic Heavy" pitchFamily="34" charset="0"/>
              </a:defRPr>
            </a:lvl3pPr>
            <a:lvl4pPr algn="ctr" rtl="0" fontAlgn="base">
              <a:spcBef>
                <a:spcPct val="0"/>
              </a:spcBef>
              <a:spcAft>
                <a:spcPct val="0"/>
              </a:spcAft>
              <a:defRPr sz="4400">
                <a:solidFill>
                  <a:schemeClr val="tx1"/>
                </a:solidFill>
                <a:latin typeface="Franklin Gothic Heavy" pitchFamily="34" charset="0"/>
              </a:defRPr>
            </a:lvl4pPr>
            <a:lvl5pPr algn="ctr" rtl="0" fontAlgn="base">
              <a:spcBef>
                <a:spcPct val="0"/>
              </a:spcBef>
              <a:spcAft>
                <a:spcPct val="0"/>
              </a:spcAft>
              <a:defRPr sz="4400">
                <a:solidFill>
                  <a:schemeClr val="tx1"/>
                </a:solidFill>
                <a:latin typeface="Franklin Gothic Heavy" pitchFamily="34" charset="0"/>
              </a:defRPr>
            </a:lvl5pPr>
            <a:lvl6pPr marL="457200" algn="ctr" rtl="0" fontAlgn="base">
              <a:spcBef>
                <a:spcPct val="0"/>
              </a:spcBef>
              <a:spcAft>
                <a:spcPct val="0"/>
              </a:spcAft>
              <a:defRPr sz="4400">
                <a:solidFill>
                  <a:schemeClr val="tx1"/>
                </a:solidFill>
                <a:latin typeface="Franklin Gothic Heavy" pitchFamily="34" charset="0"/>
              </a:defRPr>
            </a:lvl6pPr>
            <a:lvl7pPr marL="914400" algn="ctr" rtl="0" fontAlgn="base">
              <a:spcBef>
                <a:spcPct val="0"/>
              </a:spcBef>
              <a:spcAft>
                <a:spcPct val="0"/>
              </a:spcAft>
              <a:defRPr sz="4400">
                <a:solidFill>
                  <a:schemeClr val="tx1"/>
                </a:solidFill>
                <a:latin typeface="Franklin Gothic Heavy" pitchFamily="34" charset="0"/>
              </a:defRPr>
            </a:lvl7pPr>
            <a:lvl8pPr marL="1371600" algn="ctr" rtl="0" fontAlgn="base">
              <a:spcBef>
                <a:spcPct val="0"/>
              </a:spcBef>
              <a:spcAft>
                <a:spcPct val="0"/>
              </a:spcAft>
              <a:defRPr sz="4400">
                <a:solidFill>
                  <a:schemeClr val="tx1"/>
                </a:solidFill>
                <a:latin typeface="Franklin Gothic Heavy" pitchFamily="34" charset="0"/>
              </a:defRPr>
            </a:lvl8pPr>
            <a:lvl9pPr marL="1828800" algn="ctr" rtl="0" fontAlgn="base">
              <a:spcBef>
                <a:spcPct val="0"/>
              </a:spcBef>
              <a:spcAft>
                <a:spcPct val="0"/>
              </a:spcAft>
              <a:defRPr sz="4400">
                <a:solidFill>
                  <a:schemeClr val="tx1"/>
                </a:solidFill>
                <a:latin typeface="Franklin Gothic Heavy" pitchFamily="34" charset="0"/>
              </a:defRPr>
            </a:lvl9pPr>
          </a:lstStyle>
          <a:p>
            <a:pPr fontAlgn="auto">
              <a:spcAft>
                <a:spcPts val="0"/>
              </a:spcAft>
              <a:defRPr/>
            </a:pPr>
            <a:r>
              <a:rPr lang="en-US" sz="4000" b="1" dirty="0">
                <a:solidFill>
                  <a:srgbClr val="7030A0"/>
                </a:solidFill>
              </a:rPr>
              <a:t>DISSIMILARITY DISTANCE</a:t>
            </a:r>
          </a:p>
        </p:txBody>
      </p:sp>
      <p:sp>
        <p:nvSpPr>
          <p:cNvPr id="28" name="Title 1"/>
          <p:cNvSpPr txBox="1">
            <a:spLocks/>
          </p:cNvSpPr>
          <p:nvPr/>
        </p:nvSpPr>
        <p:spPr bwMode="auto">
          <a:xfrm>
            <a:off x="5582336" y="46953"/>
            <a:ext cx="3166128"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Franklin Gothic Heavy" pitchFamily="34" charset="0"/>
              </a:defRPr>
            </a:lvl2pPr>
            <a:lvl3pPr algn="ctr" rtl="0" fontAlgn="base">
              <a:spcBef>
                <a:spcPct val="0"/>
              </a:spcBef>
              <a:spcAft>
                <a:spcPct val="0"/>
              </a:spcAft>
              <a:defRPr sz="4400">
                <a:solidFill>
                  <a:schemeClr val="tx1"/>
                </a:solidFill>
                <a:latin typeface="Franklin Gothic Heavy" pitchFamily="34" charset="0"/>
              </a:defRPr>
            </a:lvl3pPr>
            <a:lvl4pPr algn="ctr" rtl="0" fontAlgn="base">
              <a:spcBef>
                <a:spcPct val="0"/>
              </a:spcBef>
              <a:spcAft>
                <a:spcPct val="0"/>
              </a:spcAft>
              <a:defRPr sz="4400">
                <a:solidFill>
                  <a:schemeClr val="tx1"/>
                </a:solidFill>
                <a:latin typeface="Franklin Gothic Heavy" pitchFamily="34" charset="0"/>
              </a:defRPr>
            </a:lvl4pPr>
            <a:lvl5pPr algn="ctr" rtl="0" fontAlgn="base">
              <a:spcBef>
                <a:spcPct val="0"/>
              </a:spcBef>
              <a:spcAft>
                <a:spcPct val="0"/>
              </a:spcAft>
              <a:defRPr sz="4400">
                <a:solidFill>
                  <a:schemeClr val="tx1"/>
                </a:solidFill>
                <a:latin typeface="Franklin Gothic Heavy" pitchFamily="34" charset="0"/>
              </a:defRPr>
            </a:lvl5pPr>
            <a:lvl6pPr marL="457200" algn="ctr" rtl="0" fontAlgn="base">
              <a:spcBef>
                <a:spcPct val="0"/>
              </a:spcBef>
              <a:spcAft>
                <a:spcPct val="0"/>
              </a:spcAft>
              <a:defRPr sz="4400">
                <a:solidFill>
                  <a:schemeClr val="tx1"/>
                </a:solidFill>
                <a:latin typeface="Franklin Gothic Heavy" pitchFamily="34" charset="0"/>
              </a:defRPr>
            </a:lvl6pPr>
            <a:lvl7pPr marL="914400" algn="ctr" rtl="0" fontAlgn="base">
              <a:spcBef>
                <a:spcPct val="0"/>
              </a:spcBef>
              <a:spcAft>
                <a:spcPct val="0"/>
              </a:spcAft>
              <a:defRPr sz="4400">
                <a:solidFill>
                  <a:schemeClr val="tx1"/>
                </a:solidFill>
                <a:latin typeface="Franklin Gothic Heavy" pitchFamily="34" charset="0"/>
              </a:defRPr>
            </a:lvl7pPr>
            <a:lvl8pPr marL="1371600" algn="ctr" rtl="0" fontAlgn="base">
              <a:spcBef>
                <a:spcPct val="0"/>
              </a:spcBef>
              <a:spcAft>
                <a:spcPct val="0"/>
              </a:spcAft>
              <a:defRPr sz="4400">
                <a:solidFill>
                  <a:schemeClr val="tx1"/>
                </a:solidFill>
                <a:latin typeface="Franklin Gothic Heavy" pitchFamily="34" charset="0"/>
              </a:defRPr>
            </a:lvl8pPr>
            <a:lvl9pPr marL="1828800" algn="ctr" rtl="0" fontAlgn="base">
              <a:spcBef>
                <a:spcPct val="0"/>
              </a:spcBef>
              <a:spcAft>
                <a:spcPct val="0"/>
              </a:spcAft>
              <a:defRPr sz="4400">
                <a:solidFill>
                  <a:schemeClr val="tx1"/>
                </a:solidFill>
                <a:latin typeface="Franklin Gothic Heavy" pitchFamily="34" charset="0"/>
              </a:defRPr>
            </a:lvl9pPr>
          </a:lstStyle>
          <a:p>
            <a:pPr fontAlgn="auto">
              <a:spcAft>
                <a:spcPts val="0"/>
              </a:spcAft>
              <a:defRPr/>
            </a:pPr>
            <a:r>
              <a:rPr lang="en-US" sz="4000" dirty="0"/>
              <a:t>POPULATION</a:t>
            </a:r>
          </a:p>
        </p:txBody>
      </p:sp>
    </p:spTree>
    <p:extLst>
      <p:ext uri="{BB962C8B-B14F-4D97-AF65-F5344CB8AC3E}">
        <p14:creationId xmlns:p14="http://schemas.microsoft.com/office/powerpoint/2010/main" val="424646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500" fill="hold"/>
                                        <p:tgtEl>
                                          <p:spTgt spid="31"/>
                                        </p:tgtEl>
                                        <p:attrNameLst>
                                          <p:attrName>ppt_x</p:attrName>
                                        </p:attrNameLst>
                                      </p:cBhvr>
                                      <p:tavLst>
                                        <p:tav tm="0">
                                          <p:val>
                                            <p:strVal val="#ppt_x"/>
                                          </p:val>
                                        </p:tav>
                                        <p:tav tm="100000">
                                          <p:val>
                                            <p:strVal val="#ppt_x"/>
                                          </p:val>
                                        </p:tav>
                                      </p:tavLst>
                                    </p:anim>
                                    <p:anim calcmode="lin" valueType="num">
                                      <p:cBhvr additive="base">
                                        <p:cTn id="26" dur="500" fill="hold"/>
                                        <p:tgtEl>
                                          <p:spTgt spid="31"/>
                                        </p:tgtEl>
                                        <p:attrNameLst>
                                          <p:attrName>ppt_y</p:attrName>
                                        </p:attrNameLst>
                                      </p:cBhvr>
                                      <p:tavLst>
                                        <p:tav tm="0">
                                          <p:val>
                                            <p:strVal val="1+#ppt_h/2"/>
                                          </p:val>
                                        </p:tav>
                                        <p:tav tm="100000">
                                          <p:val>
                                            <p:strVal val="#ppt_y"/>
                                          </p:val>
                                        </p:tav>
                                      </p:tavLst>
                                    </p:anim>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childTnLst>
                          </p:cTn>
                        </p:par>
                        <p:par>
                          <p:cTn id="35" fill="hold">
                            <p:stCondLst>
                              <p:cond delay="1500"/>
                            </p:stCondLst>
                            <p:childTnLst>
                              <p:par>
                                <p:cTn id="36" presetID="21" presetClass="entr" presetSubtype="1"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heel(1)">
                                      <p:cBhvr>
                                        <p:cTn id="38"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0" grpId="0">
        <p:bldAsOne/>
      </p:bldGraphic>
      <p:bldP spid="31" grpId="0" animBg="1"/>
      <p:bldP spid="22" grpId="0"/>
      <p:bldP spid="17" grpId="0" animBg="1"/>
      <p:bldP spid="25" grpId="0" animBg="1"/>
      <p:bldP spid="26" grpId="0" animBg="1"/>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Chart 34">
            <a:extLst>
              <a:ext uri="{FF2B5EF4-FFF2-40B4-BE49-F238E27FC236}">
                <a16:creationId xmlns:a16="http://schemas.microsoft.com/office/drawing/2014/main" xmlns="" id="{157B43A9-2B2B-4E46-AD29-FB8C6EBBCDB3}"/>
              </a:ext>
            </a:extLst>
          </p:cNvPr>
          <p:cNvGraphicFramePr>
            <a:graphicFrameLocks/>
          </p:cNvGraphicFramePr>
          <p:nvPr>
            <p:extLst>
              <p:ext uri="{D42A27DB-BD31-4B8C-83A1-F6EECF244321}">
                <p14:modId xmlns:p14="http://schemas.microsoft.com/office/powerpoint/2010/main" val="2270449359"/>
              </p:ext>
            </p:extLst>
          </p:nvPr>
        </p:nvGraphicFramePr>
        <p:xfrm>
          <a:off x="3530328" y="3762480"/>
          <a:ext cx="5321808" cy="2962656"/>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Rounded Corners 1"/>
          <p:cNvSpPr/>
          <p:nvPr/>
        </p:nvSpPr>
        <p:spPr>
          <a:xfrm>
            <a:off x="4780342" y="715638"/>
            <a:ext cx="3989427" cy="63976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528" y="3531176"/>
            <a:ext cx="2952328" cy="3220193"/>
          </a:xfrm>
          <a:prstGeom prst="rect">
            <a:avLst/>
          </a:prstGeom>
          <a:ln w="25400">
            <a:solidFill>
              <a:schemeClr val="tx1"/>
            </a:solidFill>
          </a:ln>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475" y="941478"/>
            <a:ext cx="2989381" cy="1479409"/>
          </a:xfrm>
          <a:prstGeom prst="rect">
            <a:avLst/>
          </a:prstGeom>
          <a:ln w="25400">
            <a:solidFill>
              <a:schemeClr val="tx1"/>
            </a:solidFill>
          </a:ln>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7704" y="1851977"/>
            <a:ext cx="1368152" cy="1620643"/>
          </a:xfrm>
          <a:prstGeom prst="rect">
            <a:avLst/>
          </a:prstGeom>
        </p:spPr>
      </p:pic>
      <p:pic>
        <p:nvPicPr>
          <p:cNvPr id="13" name="Picture 12">
            <a:hlinkClick r:id="rId7"/>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91780" y="822301"/>
            <a:ext cx="534846" cy="534846"/>
          </a:xfrm>
          <a:prstGeom prst="rect">
            <a:avLst/>
          </a:prstGeom>
        </p:spPr>
      </p:pic>
      <p:cxnSp>
        <p:nvCxnSpPr>
          <p:cNvPr id="14" name="Straight Arrow Connector 13"/>
          <p:cNvCxnSpPr>
            <a:cxnSpLocks/>
          </p:cNvCxnSpPr>
          <p:nvPr/>
        </p:nvCxnSpPr>
        <p:spPr>
          <a:xfrm flipH="1">
            <a:off x="2329390" y="1190547"/>
            <a:ext cx="871851" cy="935521"/>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cxnSpLocks/>
          </p:cNvCxnSpPr>
          <p:nvPr/>
        </p:nvCxnSpPr>
        <p:spPr>
          <a:xfrm>
            <a:off x="1898964" y="2420887"/>
            <a:ext cx="0" cy="105173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cxnSpLocks/>
          </p:cNvCxnSpPr>
          <p:nvPr/>
        </p:nvCxnSpPr>
        <p:spPr>
          <a:xfrm>
            <a:off x="3275856" y="2420886"/>
            <a:ext cx="0" cy="105173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cxnSpLocks/>
          </p:cNvCxnSpPr>
          <p:nvPr/>
        </p:nvCxnSpPr>
        <p:spPr>
          <a:xfrm flipH="1">
            <a:off x="1907704" y="3472123"/>
            <a:ext cx="136815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78000" y="3557880"/>
            <a:ext cx="1757560" cy="46166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25400">
            <a:solidFill>
              <a:schemeClr val="tx1"/>
            </a:solidFill>
          </a:ln>
        </p:spPr>
        <p:txBody>
          <a:bodyPr wrap="square" rtlCol="0">
            <a:spAutoFit/>
          </a:bodyPr>
          <a:lstStyle/>
          <a:p>
            <a:pPr algn="ctr"/>
            <a:r>
              <a:rPr lang="en-US" sz="2400" b="1" dirty="0"/>
              <a:t>ACT</a:t>
            </a:r>
          </a:p>
        </p:txBody>
      </p:sp>
      <p:sp>
        <p:nvSpPr>
          <p:cNvPr id="24" name="TextBox 23"/>
          <p:cNvSpPr txBox="1"/>
          <p:nvPr/>
        </p:nvSpPr>
        <p:spPr>
          <a:xfrm>
            <a:off x="323528" y="940982"/>
            <a:ext cx="1757560" cy="83099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25400">
            <a:solidFill>
              <a:schemeClr val="tx1"/>
            </a:solidFill>
          </a:ln>
        </p:spPr>
        <p:txBody>
          <a:bodyPr wrap="square" rtlCol="0">
            <a:spAutoFit/>
          </a:bodyPr>
          <a:lstStyle/>
          <a:p>
            <a:pPr algn="ctr"/>
            <a:r>
              <a:rPr lang="en-US" sz="2400" b="1" dirty="0"/>
              <a:t>Mid North Coast</a:t>
            </a:r>
          </a:p>
        </p:txBody>
      </p:sp>
      <p:sp>
        <p:nvSpPr>
          <p:cNvPr id="25" name="TextBox 24"/>
          <p:cNvSpPr txBox="1"/>
          <p:nvPr/>
        </p:nvSpPr>
        <p:spPr>
          <a:xfrm>
            <a:off x="745928" y="6382037"/>
            <a:ext cx="2097880" cy="369332"/>
          </a:xfrm>
          <a:prstGeom prst="rect">
            <a:avLst/>
          </a:prstGeom>
          <a:solidFill>
            <a:srgbClr val="A6CEE3"/>
          </a:solidFill>
          <a:ln w="25400">
            <a:solidFill>
              <a:schemeClr val="tx2"/>
            </a:solidFill>
          </a:ln>
        </p:spPr>
        <p:txBody>
          <a:bodyPr wrap="square" rtlCol="0">
            <a:spAutoFit/>
          </a:bodyPr>
          <a:lstStyle/>
          <a:p>
            <a:r>
              <a:rPr lang="en-US" b="1" dirty="0"/>
              <a:t>Cotter - Namadgi</a:t>
            </a:r>
          </a:p>
        </p:txBody>
      </p:sp>
      <p:sp>
        <p:nvSpPr>
          <p:cNvPr id="26" name="TextBox 25"/>
          <p:cNvSpPr txBox="1"/>
          <p:nvPr/>
        </p:nvSpPr>
        <p:spPr>
          <a:xfrm>
            <a:off x="2081088" y="4582413"/>
            <a:ext cx="1227662" cy="923330"/>
          </a:xfrm>
          <a:prstGeom prst="rect">
            <a:avLst/>
          </a:prstGeom>
          <a:solidFill>
            <a:schemeClr val="accent2">
              <a:lumMod val="20000"/>
              <a:lumOff val="80000"/>
            </a:schemeClr>
          </a:solidFill>
          <a:ln w="25400">
            <a:solidFill>
              <a:srgbClr val="FF0000"/>
            </a:solidFill>
          </a:ln>
        </p:spPr>
        <p:txBody>
          <a:bodyPr wrap="square" rtlCol="0">
            <a:spAutoFit/>
          </a:bodyPr>
          <a:lstStyle/>
          <a:p>
            <a:pPr algn="ctr"/>
            <a:r>
              <a:rPr lang="en-US" b="1" dirty="0"/>
              <a:t>Fyshwick</a:t>
            </a:r>
          </a:p>
          <a:p>
            <a:pPr algn="ctr"/>
            <a:r>
              <a:rPr lang="en-US" b="1" dirty="0"/>
              <a:t>Pialligo</a:t>
            </a:r>
          </a:p>
          <a:p>
            <a:pPr algn="ctr"/>
            <a:r>
              <a:rPr lang="en-US" b="1" dirty="0"/>
              <a:t>Hume</a:t>
            </a:r>
          </a:p>
        </p:txBody>
      </p:sp>
      <p:sp>
        <p:nvSpPr>
          <p:cNvPr id="27" name="TextBox 26"/>
          <p:cNvSpPr txBox="1"/>
          <p:nvPr/>
        </p:nvSpPr>
        <p:spPr>
          <a:xfrm>
            <a:off x="286475" y="2512440"/>
            <a:ext cx="2042915" cy="369332"/>
          </a:xfrm>
          <a:prstGeom prst="rect">
            <a:avLst/>
          </a:prstGeom>
          <a:solidFill>
            <a:schemeClr val="accent6">
              <a:lumMod val="60000"/>
              <a:lumOff val="40000"/>
            </a:schemeClr>
          </a:solidFill>
          <a:ln w="25400">
            <a:solidFill>
              <a:schemeClr val="tx2"/>
            </a:solidFill>
          </a:ln>
        </p:spPr>
        <p:txBody>
          <a:bodyPr wrap="square" rtlCol="0">
            <a:spAutoFit/>
          </a:bodyPr>
          <a:lstStyle/>
          <a:p>
            <a:r>
              <a:rPr lang="en-US" b="1" dirty="0"/>
              <a:t>Lord – Howe Island</a:t>
            </a:r>
          </a:p>
        </p:txBody>
      </p:sp>
      <p:sp>
        <p:nvSpPr>
          <p:cNvPr id="28" name="TextBox 27"/>
          <p:cNvSpPr txBox="1"/>
          <p:nvPr/>
        </p:nvSpPr>
        <p:spPr>
          <a:xfrm>
            <a:off x="958156" y="2947087"/>
            <a:ext cx="836712" cy="476966"/>
          </a:xfrm>
          <a:prstGeom prst="rect">
            <a:avLst/>
          </a:prstGeom>
          <a:solidFill>
            <a:schemeClr val="accent6">
              <a:lumMod val="60000"/>
              <a:lumOff val="40000"/>
            </a:schemeClr>
          </a:solidFill>
          <a:ln w="25400">
            <a:solidFill>
              <a:schemeClr val="tx2"/>
            </a:solidFill>
          </a:ln>
        </p:spPr>
        <p:txBody>
          <a:bodyPr wrap="square" rtlCol="0">
            <a:spAutoFit/>
          </a:bodyPr>
          <a:lstStyle/>
          <a:p>
            <a:r>
              <a:rPr lang="en-US" sz="2400" b="1" dirty="0"/>
              <a:t>393</a:t>
            </a:r>
          </a:p>
        </p:txBody>
      </p:sp>
      <p:sp>
        <p:nvSpPr>
          <p:cNvPr id="29" name="TextBox 28"/>
          <p:cNvSpPr txBox="1"/>
          <p:nvPr/>
        </p:nvSpPr>
        <p:spPr>
          <a:xfrm>
            <a:off x="266299" y="5543073"/>
            <a:ext cx="1065341" cy="461665"/>
          </a:xfrm>
          <a:prstGeom prst="rect">
            <a:avLst/>
          </a:prstGeom>
          <a:solidFill>
            <a:srgbClr val="D0D8E8"/>
          </a:solidFill>
          <a:ln w="25400">
            <a:solidFill>
              <a:schemeClr val="tx2"/>
            </a:solidFill>
          </a:ln>
        </p:spPr>
        <p:txBody>
          <a:bodyPr wrap="square" rtlCol="0">
            <a:spAutoFit/>
          </a:bodyPr>
          <a:lstStyle/>
          <a:p>
            <a:r>
              <a:rPr lang="en-US" sz="2400" b="1" dirty="0"/>
              <a:t>745</a:t>
            </a:r>
          </a:p>
        </p:txBody>
      </p:sp>
      <p:sp>
        <p:nvSpPr>
          <p:cNvPr id="30" name="TextBox 29"/>
          <p:cNvSpPr txBox="1"/>
          <p:nvPr/>
        </p:nvSpPr>
        <p:spPr>
          <a:xfrm>
            <a:off x="2135900" y="5564299"/>
            <a:ext cx="1065341" cy="461665"/>
          </a:xfrm>
          <a:prstGeom prst="rect">
            <a:avLst/>
          </a:prstGeom>
          <a:solidFill>
            <a:schemeClr val="accent2">
              <a:lumMod val="40000"/>
              <a:lumOff val="60000"/>
            </a:schemeClr>
          </a:solidFill>
          <a:ln w="25400">
            <a:solidFill>
              <a:schemeClr val="tx2"/>
            </a:solidFill>
          </a:ln>
        </p:spPr>
        <p:txBody>
          <a:bodyPr wrap="square" rtlCol="0">
            <a:spAutoFit/>
          </a:bodyPr>
          <a:lstStyle/>
          <a:p>
            <a:r>
              <a:rPr lang="en-US" sz="2400" b="1" dirty="0"/>
              <a:t>1162</a:t>
            </a:r>
          </a:p>
        </p:txBody>
      </p:sp>
      <p:pic>
        <p:nvPicPr>
          <p:cNvPr id="31" name="Immagine 6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00392" y="3834195"/>
            <a:ext cx="669377" cy="1170497"/>
          </a:xfrm>
          <a:prstGeom prst="rect">
            <a:avLst/>
          </a:prstGeom>
          <a:noFill/>
        </p:spPr>
      </p:pic>
      <p:sp>
        <p:nvSpPr>
          <p:cNvPr id="32" name="Title 1"/>
          <p:cNvSpPr txBox="1">
            <a:spLocks/>
          </p:cNvSpPr>
          <p:nvPr/>
        </p:nvSpPr>
        <p:spPr bwMode="auto">
          <a:xfrm>
            <a:off x="4962134" y="715638"/>
            <a:ext cx="3625842"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Franklin Gothic Heavy" pitchFamily="34" charset="0"/>
              </a:defRPr>
            </a:lvl2pPr>
            <a:lvl3pPr algn="ctr" rtl="0" fontAlgn="base">
              <a:spcBef>
                <a:spcPct val="0"/>
              </a:spcBef>
              <a:spcAft>
                <a:spcPct val="0"/>
              </a:spcAft>
              <a:defRPr sz="4400">
                <a:solidFill>
                  <a:schemeClr val="tx1"/>
                </a:solidFill>
                <a:latin typeface="Franklin Gothic Heavy" pitchFamily="34" charset="0"/>
              </a:defRPr>
            </a:lvl3pPr>
            <a:lvl4pPr algn="ctr" rtl="0" fontAlgn="base">
              <a:spcBef>
                <a:spcPct val="0"/>
              </a:spcBef>
              <a:spcAft>
                <a:spcPct val="0"/>
              </a:spcAft>
              <a:defRPr sz="4400">
                <a:solidFill>
                  <a:schemeClr val="tx1"/>
                </a:solidFill>
                <a:latin typeface="Franklin Gothic Heavy" pitchFamily="34" charset="0"/>
              </a:defRPr>
            </a:lvl4pPr>
            <a:lvl5pPr algn="ctr" rtl="0" fontAlgn="base">
              <a:spcBef>
                <a:spcPct val="0"/>
              </a:spcBef>
              <a:spcAft>
                <a:spcPct val="0"/>
              </a:spcAft>
              <a:defRPr sz="4400">
                <a:solidFill>
                  <a:schemeClr val="tx1"/>
                </a:solidFill>
                <a:latin typeface="Franklin Gothic Heavy" pitchFamily="34" charset="0"/>
              </a:defRPr>
            </a:lvl5pPr>
            <a:lvl6pPr marL="457200" algn="ctr" rtl="0" fontAlgn="base">
              <a:spcBef>
                <a:spcPct val="0"/>
              </a:spcBef>
              <a:spcAft>
                <a:spcPct val="0"/>
              </a:spcAft>
              <a:defRPr sz="4400">
                <a:solidFill>
                  <a:schemeClr val="tx1"/>
                </a:solidFill>
                <a:latin typeface="Franklin Gothic Heavy" pitchFamily="34" charset="0"/>
              </a:defRPr>
            </a:lvl6pPr>
            <a:lvl7pPr marL="914400" algn="ctr" rtl="0" fontAlgn="base">
              <a:spcBef>
                <a:spcPct val="0"/>
              </a:spcBef>
              <a:spcAft>
                <a:spcPct val="0"/>
              </a:spcAft>
              <a:defRPr sz="4400">
                <a:solidFill>
                  <a:schemeClr val="tx1"/>
                </a:solidFill>
                <a:latin typeface="Franklin Gothic Heavy" pitchFamily="34" charset="0"/>
              </a:defRPr>
            </a:lvl7pPr>
            <a:lvl8pPr marL="1371600" algn="ctr" rtl="0" fontAlgn="base">
              <a:spcBef>
                <a:spcPct val="0"/>
              </a:spcBef>
              <a:spcAft>
                <a:spcPct val="0"/>
              </a:spcAft>
              <a:defRPr sz="4400">
                <a:solidFill>
                  <a:schemeClr val="tx1"/>
                </a:solidFill>
                <a:latin typeface="Franklin Gothic Heavy" pitchFamily="34" charset="0"/>
              </a:defRPr>
            </a:lvl8pPr>
            <a:lvl9pPr marL="1828800" algn="ctr" rtl="0" fontAlgn="base">
              <a:spcBef>
                <a:spcPct val="0"/>
              </a:spcBef>
              <a:spcAft>
                <a:spcPct val="0"/>
              </a:spcAft>
              <a:defRPr sz="4400">
                <a:solidFill>
                  <a:schemeClr val="tx1"/>
                </a:solidFill>
                <a:latin typeface="Franklin Gothic Heavy" pitchFamily="34" charset="0"/>
              </a:defRPr>
            </a:lvl9pPr>
          </a:lstStyle>
          <a:p>
            <a:pPr fontAlgn="auto">
              <a:spcAft>
                <a:spcPts val="0"/>
              </a:spcAft>
              <a:defRPr/>
            </a:pPr>
            <a:r>
              <a:rPr lang="en-US" dirty="0">
                <a:solidFill>
                  <a:srgbClr val="7030A0"/>
                </a:solidFill>
              </a:rPr>
              <a:t>CANBERRA/L1  </a:t>
            </a:r>
          </a:p>
        </p:txBody>
      </p:sp>
      <p:graphicFrame>
        <p:nvGraphicFramePr>
          <p:cNvPr id="33" name="Table 32"/>
          <p:cNvGraphicFramePr>
            <a:graphicFrameLocks noGrp="1"/>
          </p:cNvGraphicFramePr>
          <p:nvPr>
            <p:extLst>
              <p:ext uri="{D42A27DB-BD31-4B8C-83A1-F6EECF244321}">
                <p14:modId xmlns:p14="http://schemas.microsoft.com/office/powerpoint/2010/main" val="572394837"/>
              </p:ext>
            </p:extLst>
          </p:nvPr>
        </p:nvGraphicFramePr>
        <p:xfrm>
          <a:off x="4780342" y="1499089"/>
          <a:ext cx="3989427" cy="2145935"/>
        </p:xfrm>
        <a:graphic>
          <a:graphicData uri="http://schemas.openxmlformats.org/drawingml/2006/table">
            <a:tbl>
              <a:tblPr firstRow="1" bandRow="1">
                <a:tableStyleId>{5C22544A-7EE6-4342-B048-85BDC9FD1C3A}</a:tableStyleId>
              </a:tblPr>
              <a:tblGrid>
                <a:gridCol w="1329809">
                  <a:extLst>
                    <a:ext uri="{9D8B030D-6E8A-4147-A177-3AD203B41FA5}">
                      <a16:colId xmlns:a16="http://schemas.microsoft.com/office/drawing/2014/main" xmlns="" val="854916219"/>
                    </a:ext>
                  </a:extLst>
                </a:gridCol>
                <a:gridCol w="1329809">
                  <a:extLst>
                    <a:ext uri="{9D8B030D-6E8A-4147-A177-3AD203B41FA5}">
                      <a16:colId xmlns:a16="http://schemas.microsoft.com/office/drawing/2014/main" xmlns="" val="2528174539"/>
                    </a:ext>
                  </a:extLst>
                </a:gridCol>
                <a:gridCol w="1329809">
                  <a:extLst>
                    <a:ext uri="{9D8B030D-6E8A-4147-A177-3AD203B41FA5}">
                      <a16:colId xmlns:a16="http://schemas.microsoft.com/office/drawing/2014/main" xmlns="" val="945201702"/>
                    </a:ext>
                  </a:extLst>
                </a:gridCol>
              </a:tblGrid>
              <a:tr h="682895">
                <a:tc>
                  <a:txBody>
                    <a:bodyPr/>
                    <a:lstStyle/>
                    <a:p>
                      <a:pPr algn="ctr"/>
                      <a:r>
                        <a:rPr lang="en-US" sz="4800" dirty="0"/>
                        <a:t>SA3</a:t>
                      </a: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dirty="0">
                          <a:solidFill>
                            <a:srgbClr val="0070C0"/>
                          </a:solidFill>
                        </a:rPr>
                        <a:t>Cotter Namadgi</a:t>
                      </a:r>
                    </a:p>
                  </a:txBody>
                  <a:tcP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US" dirty="0">
                          <a:solidFill>
                            <a:srgbClr val="FF0000"/>
                          </a:solidFill>
                        </a:rPr>
                        <a:t>Fyshwick</a:t>
                      </a:r>
                    </a:p>
                    <a:p>
                      <a:pPr algn="ctr"/>
                      <a:r>
                        <a:rPr lang="en-US" dirty="0">
                          <a:solidFill>
                            <a:srgbClr val="FF0000"/>
                          </a:solidFill>
                        </a:rPr>
                        <a:t>Pialligo-H</a:t>
                      </a:r>
                    </a:p>
                  </a:txBody>
                  <a:tcP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784386770"/>
                  </a:ext>
                </a:extLst>
              </a:tr>
              <a:tr h="428505">
                <a:tc>
                  <a:txBody>
                    <a:bodyPr/>
                    <a:lstStyle/>
                    <a:p>
                      <a:r>
                        <a:rPr lang="en-US" b="1" dirty="0">
                          <a:solidFill>
                            <a:schemeClr val="accent6">
                              <a:lumMod val="50000"/>
                            </a:schemeClr>
                          </a:solidFill>
                        </a:rPr>
                        <a:t>Lord Howe Island</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US" sz="2400" b="1" dirty="0">
                          <a:solidFill>
                            <a:schemeClr val="tx1"/>
                          </a:solidFill>
                        </a:rPr>
                        <a:t>100</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a:r>
                        <a:rPr lang="en-US" sz="2400" b="1" dirty="0">
                          <a:solidFill>
                            <a:schemeClr val="tx1"/>
                          </a:solidFill>
                        </a:rPr>
                        <a:t>100</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1106625453"/>
                  </a:ext>
                </a:extLst>
              </a:tr>
              <a:tr h="682895">
                <a:tc>
                  <a:txBody>
                    <a:bodyPr/>
                    <a:lstStyle/>
                    <a:p>
                      <a:endParaRPr lang="en-US" b="1" dirty="0">
                        <a:solidFill>
                          <a:schemeClr val="accent6">
                            <a:lumMod val="50000"/>
                          </a:schemeClr>
                        </a:solidFill>
                      </a:endParaRPr>
                    </a:p>
                  </a:txBody>
                  <a:tcP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70C0"/>
                          </a:solidFill>
                        </a:rPr>
                        <a:t>Cotter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70C0"/>
                          </a:solidFill>
                        </a:rPr>
                        <a:t>Namadgi</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US" sz="2400" b="1" dirty="0">
                          <a:solidFill>
                            <a:schemeClr val="tx1"/>
                          </a:solidFill>
                        </a:rPr>
                        <a:t>100</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2076374906"/>
                  </a:ext>
                </a:extLst>
              </a:tr>
            </a:tbl>
          </a:graphicData>
        </a:graphic>
      </p:graphicFrame>
      <p:sp>
        <p:nvSpPr>
          <p:cNvPr id="34" name="Title 1"/>
          <p:cNvSpPr txBox="1">
            <a:spLocks/>
          </p:cNvSpPr>
          <p:nvPr/>
        </p:nvSpPr>
        <p:spPr bwMode="auto">
          <a:xfrm>
            <a:off x="-304702" y="88552"/>
            <a:ext cx="6145286"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Franklin Gothic Heavy" pitchFamily="34" charset="0"/>
              </a:defRPr>
            </a:lvl2pPr>
            <a:lvl3pPr algn="ctr" rtl="0" fontAlgn="base">
              <a:spcBef>
                <a:spcPct val="0"/>
              </a:spcBef>
              <a:spcAft>
                <a:spcPct val="0"/>
              </a:spcAft>
              <a:defRPr sz="4400">
                <a:solidFill>
                  <a:schemeClr val="tx1"/>
                </a:solidFill>
                <a:latin typeface="Franklin Gothic Heavy" pitchFamily="34" charset="0"/>
              </a:defRPr>
            </a:lvl3pPr>
            <a:lvl4pPr algn="ctr" rtl="0" fontAlgn="base">
              <a:spcBef>
                <a:spcPct val="0"/>
              </a:spcBef>
              <a:spcAft>
                <a:spcPct val="0"/>
              </a:spcAft>
              <a:defRPr sz="4400">
                <a:solidFill>
                  <a:schemeClr val="tx1"/>
                </a:solidFill>
                <a:latin typeface="Franklin Gothic Heavy" pitchFamily="34" charset="0"/>
              </a:defRPr>
            </a:lvl4pPr>
            <a:lvl5pPr algn="ctr" rtl="0" fontAlgn="base">
              <a:spcBef>
                <a:spcPct val="0"/>
              </a:spcBef>
              <a:spcAft>
                <a:spcPct val="0"/>
              </a:spcAft>
              <a:defRPr sz="4400">
                <a:solidFill>
                  <a:schemeClr val="tx1"/>
                </a:solidFill>
                <a:latin typeface="Franklin Gothic Heavy" pitchFamily="34" charset="0"/>
              </a:defRPr>
            </a:lvl5pPr>
            <a:lvl6pPr marL="457200" algn="ctr" rtl="0" fontAlgn="base">
              <a:spcBef>
                <a:spcPct val="0"/>
              </a:spcBef>
              <a:spcAft>
                <a:spcPct val="0"/>
              </a:spcAft>
              <a:defRPr sz="4400">
                <a:solidFill>
                  <a:schemeClr val="tx1"/>
                </a:solidFill>
                <a:latin typeface="Franklin Gothic Heavy" pitchFamily="34" charset="0"/>
              </a:defRPr>
            </a:lvl6pPr>
            <a:lvl7pPr marL="914400" algn="ctr" rtl="0" fontAlgn="base">
              <a:spcBef>
                <a:spcPct val="0"/>
              </a:spcBef>
              <a:spcAft>
                <a:spcPct val="0"/>
              </a:spcAft>
              <a:defRPr sz="4400">
                <a:solidFill>
                  <a:schemeClr val="tx1"/>
                </a:solidFill>
                <a:latin typeface="Franklin Gothic Heavy" pitchFamily="34" charset="0"/>
              </a:defRPr>
            </a:lvl7pPr>
            <a:lvl8pPr marL="1371600" algn="ctr" rtl="0" fontAlgn="base">
              <a:spcBef>
                <a:spcPct val="0"/>
              </a:spcBef>
              <a:spcAft>
                <a:spcPct val="0"/>
              </a:spcAft>
              <a:defRPr sz="4400">
                <a:solidFill>
                  <a:schemeClr val="tx1"/>
                </a:solidFill>
                <a:latin typeface="Franklin Gothic Heavy" pitchFamily="34" charset="0"/>
              </a:defRPr>
            </a:lvl8pPr>
            <a:lvl9pPr marL="1828800" algn="ctr" rtl="0" fontAlgn="base">
              <a:spcBef>
                <a:spcPct val="0"/>
              </a:spcBef>
              <a:spcAft>
                <a:spcPct val="0"/>
              </a:spcAft>
              <a:defRPr sz="4400">
                <a:solidFill>
                  <a:schemeClr val="tx1"/>
                </a:solidFill>
                <a:latin typeface="Franklin Gothic Heavy" pitchFamily="34" charset="0"/>
              </a:defRPr>
            </a:lvl9pPr>
          </a:lstStyle>
          <a:p>
            <a:pPr fontAlgn="auto">
              <a:spcAft>
                <a:spcPts val="0"/>
              </a:spcAft>
              <a:defRPr/>
            </a:pPr>
            <a:r>
              <a:rPr lang="en-US" sz="4000" b="1" dirty="0">
                <a:solidFill>
                  <a:srgbClr val="7030A0"/>
                </a:solidFill>
              </a:rPr>
              <a:t>DISSIMILARITY DISTANCE</a:t>
            </a:r>
          </a:p>
        </p:txBody>
      </p:sp>
      <p:sp>
        <p:nvSpPr>
          <p:cNvPr id="3" name="Arrow: Left-Right 2"/>
          <p:cNvSpPr/>
          <p:nvPr/>
        </p:nvSpPr>
        <p:spPr>
          <a:xfrm>
            <a:off x="5071494" y="5001492"/>
            <a:ext cx="1216152" cy="484632"/>
          </a:xfrm>
          <a:prstGeom prst="lef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9852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additive="base">
                                        <p:cTn id="16" dur="500" fill="hold"/>
                                        <p:tgtEl>
                                          <p:spTgt spid="26"/>
                                        </p:tgtEl>
                                        <p:attrNameLst>
                                          <p:attrName>ppt_x</p:attrName>
                                        </p:attrNameLst>
                                      </p:cBhvr>
                                      <p:tavLst>
                                        <p:tav tm="0">
                                          <p:val>
                                            <p:strVal val="#ppt_x"/>
                                          </p:val>
                                        </p:tav>
                                        <p:tav tm="100000">
                                          <p:val>
                                            <p:strVal val="#ppt_x"/>
                                          </p:val>
                                        </p:tav>
                                      </p:tavLst>
                                    </p:anim>
                                    <p:anim calcmode="lin" valueType="num">
                                      <p:cBhvr additive="base">
                                        <p:cTn id="17" dur="500" fill="hold"/>
                                        <p:tgtEl>
                                          <p:spTgt spid="26"/>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childTnLst>
                          </p:cTn>
                        </p:par>
                        <p:par>
                          <p:cTn id="32" fill="hold">
                            <p:stCondLst>
                              <p:cond delay="2500"/>
                            </p:stCondLst>
                            <p:childTnLst>
                              <p:par>
                                <p:cTn id="33" presetID="2" presetClass="entr" presetSubtype="4" fill="hold" grpId="0" nodeType="afterEffect">
                                  <p:stCondLst>
                                    <p:cond delay="50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500" fill="hold"/>
                                        <p:tgtEl>
                                          <p:spTgt spid="27"/>
                                        </p:tgtEl>
                                        <p:attrNameLst>
                                          <p:attrName>ppt_x</p:attrName>
                                        </p:attrNameLst>
                                      </p:cBhvr>
                                      <p:tavLst>
                                        <p:tav tm="0">
                                          <p:val>
                                            <p:strVal val="#ppt_x"/>
                                          </p:val>
                                        </p:tav>
                                        <p:tav tm="100000">
                                          <p:val>
                                            <p:strVal val="#ppt_x"/>
                                          </p:val>
                                        </p:tav>
                                      </p:tavLst>
                                    </p:anim>
                                    <p:anim calcmode="lin" valueType="num">
                                      <p:cBhvr additive="base">
                                        <p:cTn id="36" dur="500" fill="hold"/>
                                        <p:tgtEl>
                                          <p:spTgt spid="27"/>
                                        </p:tgtEl>
                                        <p:attrNameLst>
                                          <p:attrName>ppt_y</p:attrName>
                                        </p:attrNameLst>
                                      </p:cBhvr>
                                      <p:tavLst>
                                        <p:tav tm="0">
                                          <p:val>
                                            <p:strVal val="1+#ppt_h/2"/>
                                          </p:val>
                                        </p:tav>
                                        <p:tav tm="100000">
                                          <p:val>
                                            <p:strVal val="#ppt_y"/>
                                          </p:val>
                                        </p:tav>
                                      </p:tavLst>
                                    </p:anim>
                                  </p:childTnLst>
                                </p:cTn>
                              </p:par>
                            </p:childTnLst>
                          </p:cTn>
                        </p:par>
                        <p:par>
                          <p:cTn id="37" fill="hold">
                            <p:stCondLst>
                              <p:cond delay="3500"/>
                            </p:stCondLst>
                            <p:childTnLst>
                              <p:par>
                                <p:cTn id="38" presetID="10" presetClass="entr" presetSubtype="0" fill="hold" grpId="0" nodeType="after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500"/>
                                        <p:tgtEl>
                                          <p:spTgt spid="28"/>
                                        </p:tgtEl>
                                      </p:cBhvr>
                                    </p:animEffect>
                                  </p:childTnLst>
                                </p:cTn>
                              </p:par>
                            </p:childTnLst>
                          </p:cTn>
                        </p:par>
                        <p:par>
                          <p:cTn id="41" fill="hold">
                            <p:stCondLst>
                              <p:cond delay="4000"/>
                            </p:stCondLst>
                            <p:childTnLst>
                              <p:par>
                                <p:cTn id="42" presetID="10" presetClass="entr" presetSubtype="0" fill="hold" grpId="0" nodeType="after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childTnLst>
                          </p:cTn>
                        </p:par>
                        <p:par>
                          <p:cTn id="45" fill="hold">
                            <p:stCondLst>
                              <p:cond delay="4500"/>
                            </p:stCondLst>
                            <p:childTnLst>
                              <p:par>
                                <p:cTn id="46" presetID="10" presetClass="entr" presetSubtype="0" fill="hold"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childTnLst>
                          </p:cTn>
                        </p:par>
                        <p:par>
                          <p:cTn id="49" fill="hold">
                            <p:stCondLst>
                              <p:cond delay="5000"/>
                            </p:stCondLst>
                            <p:childTnLst>
                              <p:par>
                                <p:cTn id="50" presetID="10" presetClass="entr" presetSubtype="0" fill="hold" nodeType="after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par>
                          <p:cTn id="53" fill="hold">
                            <p:stCondLst>
                              <p:cond delay="5500"/>
                            </p:stCondLst>
                            <p:childTnLst>
                              <p:par>
                                <p:cTn id="54" presetID="22" presetClass="entr" presetSubtype="4" fill="hold" nodeType="after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wipe(down)">
                                      <p:cBhvr>
                                        <p:cTn id="56" dur="500"/>
                                        <p:tgtEl>
                                          <p:spTgt spid="14"/>
                                        </p:tgtEl>
                                      </p:cBhvr>
                                    </p:animEffect>
                                  </p:childTnLst>
                                </p:cTn>
                              </p:par>
                            </p:childTnLst>
                          </p:cTn>
                        </p:par>
                        <p:par>
                          <p:cTn id="57" fill="hold">
                            <p:stCondLst>
                              <p:cond delay="6000"/>
                            </p:stCondLst>
                            <p:childTnLst>
                              <p:par>
                                <p:cTn id="58" presetID="10" presetClass="entr" presetSubtype="0" fill="hold" grpId="0" nodeType="after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fade">
                                      <p:cBhvr>
                                        <p:cTn id="60" dur="500"/>
                                        <p:tgtEl>
                                          <p:spTgt spid="35"/>
                                        </p:tgtEl>
                                      </p:cBhvr>
                                    </p:animEffect>
                                  </p:childTnLst>
                                </p:cTn>
                              </p:par>
                            </p:childTnLst>
                          </p:cTn>
                        </p:par>
                        <p:par>
                          <p:cTn id="61" fill="hold">
                            <p:stCondLst>
                              <p:cond delay="6500"/>
                            </p:stCondLst>
                            <p:childTnLst>
                              <p:par>
                                <p:cTn id="62" presetID="10" presetClass="entr" presetSubtype="0" fill="hold" nodeType="after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500"/>
                                        <p:tgtEl>
                                          <p:spTgt spid="12"/>
                                        </p:tgtEl>
                                      </p:cBhvr>
                                    </p:animEffect>
                                  </p:childTnLst>
                                </p:cTn>
                              </p:par>
                            </p:childTnLst>
                          </p:cTn>
                        </p:par>
                        <p:par>
                          <p:cTn id="65" fill="hold">
                            <p:stCondLst>
                              <p:cond delay="7000"/>
                            </p:stCondLst>
                            <p:childTnLst>
                              <p:par>
                                <p:cTn id="66" presetID="22" presetClass="entr" presetSubtype="4" fill="hold" nodeType="after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wipe(down)">
                                      <p:cBhvr>
                                        <p:cTn id="68" dur="500"/>
                                        <p:tgtEl>
                                          <p:spTgt spid="19"/>
                                        </p:tgtEl>
                                      </p:cBhvr>
                                    </p:animEffect>
                                  </p:childTnLst>
                                </p:cTn>
                              </p:par>
                            </p:childTnLst>
                          </p:cTn>
                        </p:par>
                        <p:par>
                          <p:cTn id="69" fill="hold">
                            <p:stCondLst>
                              <p:cond delay="7500"/>
                            </p:stCondLst>
                            <p:childTnLst>
                              <p:par>
                                <p:cTn id="70" presetID="22" presetClass="entr" presetSubtype="4" fill="hold" nodeType="after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wipe(down)">
                                      <p:cBhvr>
                                        <p:cTn id="72" dur="500"/>
                                        <p:tgtEl>
                                          <p:spTgt spid="20"/>
                                        </p:tgtEl>
                                      </p:cBhvr>
                                    </p:animEffect>
                                  </p:childTnLst>
                                </p:cTn>
                              </p:par>
                            </p:childTnLst>
                          </p:cTn>
                        </p:par>
                        <p:par>
                          <p:cTn id="73" fill="hold">
                            <p:stCondLst>
                              <p:cond delay="8000"/>
                            </p:stCondLst>
                            <p:childTnLst>
                              <p:par>
                                <p:cTn id="74" presetID="22" presetClass="entr" presetSubtype="4" fill="hold" nodeType="afterEffect">
                                  <p:stCondLst>
                                    <p:cond delay="0"/>
                                  </p:stCondLst>
                                  <p:childTnLst>
                                    <p:set>
                                      <p:cBhvr>
                                        <p:cTn id="75" dur="1" fill="hold">
                                          <p:stCondLst>
                                            <p:cond delay="0"/>
                                          </p:stCondLst>
                                        </p:cTn>
                                        <p:tgtEl>
                                          <p:spTgt spid="16"/>
                                        </p:tgtEl>
                                        <p:attrNameLst>
                                          <p:attrName>style.visibility</p:attrName>
                                        </p:attrNameLst>
                                      </p:cBhvr>
                                      <p:to>
                                        <p:strVal val="visible"/>
                                      </p:to>
                                    </p:set>
                                    <p:animEffect transition="in" filter="wipe(down)">
                                      <p:cBhvr>
                                        <p:cTn id="76" dur="500"/>
                                        <p:tgtEl>
                                          <p:spTgt spid="16"/>
                                        </p:tgtEl>
                                      </p:cBhvr>
                                    </p:animEffect>
                                  </p:childTnLst>
                                </p:cTn>
                              </p:par>
                            </p:childTnLst>
                          </p:cTn>
                        </p:par>
                        <p:par>
                          <p:cTn id="77" fill="hold">
                            <p:stCondLst>
                              <p:cond delay="8500"/>
                            </p:stCondLst>
                            <p:childTnLst>
                              <p:par>
                                <p:cTn id="78" presetID="10" presetClass="entr" presetSubtype="0" fill="hold" grpId="0" nodeType="afterEffect">
                                  <p:stCondLst>
                                    <p:cond delay="0"/>
                                  </p:stCondLst>
                                  <p:childTnLst>
                                    <p:set>
                                      <p:cBhvr>
                                        <p:cTn id="79" dur="1" fill="hold">
                                          <p:stCondLst>
                                            <p:cond delay="0"/>
                                          </p:stCondLst>
                                        </p:cTn>
                                        <p:tgtEl>
                                          <p:spTgt spid="2"/>
                                        </p:tgtEl>
                                        <p:attrNameLst>
                                          <p:attrName>style.visibility</p:attrName>
                                        </p:attrNameLst>
                                      </p:cBhvr>
                                      <p:to>
                                        <p:strVal val="visible"/>
                                      </p:to>
                                    </p:set>
                                    <p:animEffect transition="in" filter="fade">
                                      <p:cBhvr>
                                        <p:cTn id="80" dur="500"/>
                                        <p:tgtEl>
                                          <p:spTgt spid="2"/>
                                        </p:tgtEl>
                                      </p:cBhvr>
                                    </p:animEffect>
                                  </p:childTnLst>
                                </p:cTn>
                              </p:par>
                            </p:childTnLst>
                          </p:cTn>
                        </p:par>
                        <p:par>
                          <p:cTn id="81" fill="hold">
                            <p:stCondLst>
                              <p:cond delay="9000"/>
                            </p:stCondLst>
                            <p:childTnLst>
                              <p:par>
                                <p:cTn id="82" presetID="10" presetClass="entr" presetSubtype="0" fill="hold" grpId="0" nodeType="afterEffect">
                                  <p:stCondLst>
                                    <p:cond delay="0"/>
                                  </p:stCondLst>
                                  <p:childTnLst>
                                    <p:set>
                                      <p:cBhvr>
                                        <p:cTn id="83" dur="1" fill="hold">
                                          <p:stCondLst>
                                            <p:cond delay="0"/>
                                          </p:stCondLst>
                                        </p:cTn>
                                        <p:tgtEl>
                                          <p:spTgt spid="32"/>
                                        </p:tgtEl>
                                        <p:attrNameLst>
                                          <p:attrName>style.visibility</p:attrName>
                                        </p:attrNameLst>
                                      </p:cBhvr>
                                      <p:to>
                                        <p:strVal val="visible"/>
                                      </p:to>
                                    </p:set>
                                    <p:animEffect transition="in" filter="fade">
                                      <p:cBhvr>
                                        <p:cTn id="84" dur="500"/>
                                        <p:tgtEl>
                                          <p:spTgt spid="32"/>
                                        </p:tgtEl>
                                      </p:cBhvr>
                                    </p:animEffect>
                                  </p:childTnLst>
                                </p:cTn>
                              </p:par>
                            </p:childTnLst>
                          </p:cTn>
                        </p:par>
                        <p:par>
                          <p:cTn id="85" fill="hold">
                            <p:stCondLst>
                              <p:cond delay="9500"/>
                            </p:stCondLst>
                            <p:childTnLst>
                              <p:par>
                                <p:cTn id="86" presetID="10" presetClass="entr" presetSubtype="0" fill="hold" nodeType="afterEffect">
                                  <p:stCondLst>
                                    <p:cond delay="0"/>
                                  </p:stCondLst>
                                  <p:childTnLst>
                                    <p:set>
                                      <p:cBhvr>
                                        <p:cTn id="87" dur="1" fill="hold">
                                          <p:stCondLst>
                                            <p:cond delay="0"/>
                                          </p:stCondLst>
                                        </p:cTn>
                                        <p:tgtEl>
                                          <p:spTgt spid="33"/>
                                        </p:tgtEl>
                                        <p:attrNameLst>
                                          <p:attrName>style.visibility</p:attrName>
                                        </p:attrNameLst>
                                      </p:cBhvr>
                                      <p:to>
                                        <p:strVal val="visible"/>
                                      </p:to>
                                    </p:set>
                                    <p:animEffect transition="in" filter="fade">
                                      <p:cBhvr>
                                        <p:cTn id="88" dur="500"/>
                                        <p:tgtEl>
                                          <p:spTgt spid="33"/>
                                        </p:tgtEl>
                                      </p:cBhvr>
                                    </p:animEffect>
                                  </p:childTnLst>
                                </p:cTn>
                              </p:par>
                            </p:childTnLst>
                          </p:cTn>
                        </p:par>
                        <p:par>
                          <p:cTn id="89" fill="hold">
                            <p:stCondLst>
                              <p:cond delay="10000"/>
                            </p:stCondLst>
                            <p:childTnLst>
                              <p:par>
                                <p:cTn id="90" presetID="16" presetClass="entr" presetSubtype="21" fill="hold" grpId="0" nodeType="afterEffect">
                                  <p:stCondLst>
                                    <p:cond delay="0"/>
                                  </p:stCondLst>
                                  <p:childTnLst>
                                    <p:set>
                                      <p:cBhvr>
                                        <p:cTn id="91" dur="1" fill="hold">
                                          <p:stCondLst>
                                            <p:cond delay="0"/>
                                          </p:stCondLst>
                                        </p:cTn>
                                        <p:tgtEl>
                                          <p:spTgt spid="3"/>
                                        </p:tgtEl>
                                        <p:attrNameLst>
                                          <p:attrName>style.visibility</p:attrName>
                                        </p:attrNameLst>
                                      </p:cBhvr>
                                      <p:to>
                                        <p:strVal val="visible"/>
                                      </p:to>
                                    </p:set>
                                    <p:animEffect transition="in" filter="barn(inVertical)">
                                      <p:cBhvr>
                                        <p:cTn id="9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5" grpId="0">
        <p:bldAsOne/>
      </p:bldGraphic>
      <p:bldP spid="2" grpId="0" animBg="1"/>
      <p:bldP spid="23" grpId="0" animBg="1"/>
      <p:bldP spid="24" grpId="0" animBg="1"/>
      <p:bldP spid="25" grpId="0" animBg="1"/>
      <p:bldP spid="26" grpId="0" animBg="1"/>
      <p:bldP spid="27" grpId="0" animBg="1"/>
      <p:bldP spid="28" grpId="0" animBg="1"/>
      <p:bldP spid="29" grpId="0" animBg="1"/>
      <p:bldP spid="30" grpId="0" animBg="1"/>
      <p:bldP spid="32" grpId="0"/>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 name="Chart 36">
            <a:extLst/>
          </p:cNvPr>
          <p:cNvGraphicFramePr>
            <a:graphicFrameLocks/>
          </p:cNvGraphicFramePr>
          <p:nvPr>
            <p:extLst>
              <p:ext uri="{D42A27DB-BD31-4B8C-83A1-F6EECF244321}">
                <p14:modId xmlns:p14="http://schemas.microsoft.com/office/powerpoint/2010/main" val="2173108877"/>
              </p:ext>
            </p:extLst>
          </p:nvPr>
        </p:nvGraphicFramePr>
        <p:xfrm>
          <a:off x="3530328" y="3762480"/>
          <a:ext cx="5321808" cy="2962656"/>
        </p:xfrm>
        <a:graphic>
          <a:graphicData uri="http://schemas.openxmlformats.org/drawingml/2006/chart">
            <c:chart xmlns:c="http://schemas.openxmlformats.org/drawingml/2006/chart" xmlns:r="http://schemas.openxmlformats.org/officeDocument/2006/relationships" r:id="rId3"/>
          </a:graphicData>
        </a:graphic>
      </p:graphicFrame>
      <p:sp>
        <p:nvSpPr>
          <p:cNvPr id="36" name="Rectangle: Rounded Corners 35"/>
          <p:cNvSpPr/>
          <p:nvPr/>
        </p:nvSpPr>
        <p:spPr>
          <a:xfrm>
            <a:off x="4539585" y="667267"/>
            <a:ext cx="4230184" cy="63976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528" y="3531176"/>
            <a:ext cx="2952328" cy="3220193"/>
          </a:xfrm>
          <a:prstGeom prst="rect">
            <a:avLst/>
          </a:prstGeom>
          <a:ln w="25400">
            <a:solidFill>
              <a:schemeClr val="tx1"/>
            </a:solidFill>
          </a:ln>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475" y="941478"/>
            <a:ext cx="2989381" cy="1479409"/>
          </a:xfrm>
          <a:prstGeom prst="rect">
            <a:avLst/>
          </a:prstGeom>
          <a:ln w="25400">
            <a:solidFill>
              <a:schemeClr val="tx1"/>
            </a:solidFill>
          </a:ln>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7704" y="1851977"/>
            <a:ext cx="1368152" cy="1620643"/>
          </a:xfrm>
          <a:prstGeom prst="rect">
            <a:avLst/>
          </a:prstGeom>
        </p:spPr>
      </p:pic>
      <p:pic>
        <p:nvPicPr>
          <p:cNvPr id="13" name="Picture 12">
            <a:hlinkClick r:id="rId7"/>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91780" y="822301"/>
            <a:ext cx="534846" cy="534846"/>
          </a:xfrm>
          <a:prstGeom prst="rect">
            <a:avLst/>
          </a:prstGeom>
        </p:spPr>
      </p:pic>
      <p:cxnSp>
        <p:nvCxnSpPr>
          <p:cNvPr id="14" name="Straight Arrow Connector 13"/>
          <p:cNvCxnSpPr>
            <a:cxnSpLocks/>
          </p:cNvCxnSpPr>
          <p:nvPr/>
        </p:nvCxnSpPr>
        <p:spPr>
          <a:xfrm flipH="1">
            <a:off x="2329390" y="1190547"/>
            <a:ext cx="871851" cy="935521"/>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cxnSpLocks/>
          </p:cNvCxnSpPr>
          <p:nvPr/>
        </p:nvCxnSpPr>
        <p:spPr>
          <a:xfrm>
            <a:off x="1898964" y="2420887"/>
            <a:ext cx="0" cy="105173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cxnSpLocks/>
          </p:cNvCxnSpPr>
          <p:nvPr/>
        </p:nvCxnSpPr>
        <p:spPr>
          <a:xfrm>
            <a:off x="3275856" y="2420886"/>
            <a:ext cx="0" cy="105173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cxnSpLocks/>
          </p:cNvCxnSpPr>
          <p:nvPr/>
        </p:nvCxnSpPr>
        <p:spPr>
          <a:xfrm flipH="1">
            <a:off x="1907704" y="3472123"/>
            <a:ext cx="136815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78000" y="3557880"/>
            <a:ext cx="1757560" cy="46166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25400">
            <a:solidFill>
              <a:schemeClr val="tx1"/>
            </a:solidFill>
          </a:ln>
        </p:spPr>
        <p:txBody>
          <a:bodyPr wrap="square" rtlCol="0">
            <a:spAutoFit/>
          </a:bodyPr>
          <a:lstStyle/>
          <a:p>
            <a:pPr algn="ctr"/>
            <a:r>
              <a:rPr lang="en-US" sz="2400" b="1" dirty="0"/>
              <a:t>ACT</a:t>
            </a:r>
          </a:p>
        </p:txBody>
      </p:sp>
      <p:sp>
        <p:nvSpPr>
          <p:cNvPr id="24" name="TextBox 23"/>
          <p:cNvSpPr txBox="1"/>
          <p:nvPr/>
        </p:nvSpPr>
        <p:spPr>
          <a:xfrm>
            <a:off x="323528" y="940982"/>
            <a:ext cx="1757560" cy="83099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25400">
            <a:solidFill>
              <a:schemeClr val="tx1"/>
            </a:solidFill>
          </a:ln>
        </p:spPr>
        <p:txBody>
          <a:bodyPr wrap="square" rtlCol="0">
            <a:spAutoFit/>
          </a:bodyPr>
          <a:lstStyle/>
          <a:p>
            <a:pPr algn="ctr"/>
            <a:r>
              <a:rPr lang="en-US" sz="2400" b="1" dirty="0"/>
              <a:t>Mid North Coast</a:t>
            </a:r>
          </a:p>
        </p:txBody>
      </p:sp>
      <p:sp>
        <p:nvSpPr>
          <p:cNvPr id="25" name="TextBox 24"/>
          <p:cNvSpPr txBox="1"/>
          <p:nvPr/>
        </p:nvSpPr>
        <p:spPr>
          <a:xfrm>
            <a:off x="745928" y="6382037"/>
            <a:ext cx="2097880" cy="369332"/>
          </a:xfrm>
          <a:prstGeom prst="rect">
            <a:avLst/>
          </a:prstGeom>
          <a:solidFill>
            <a:srgbClr val="A6CEE3"/>
          </a:solidFill>
          <a:ln w="25400">
            <a:solidFill>
              <a:schemeClr val="tx2"/>
            </a:solidFill>
          </a:ln>
        </p:spPr>
        <p:txBody>
          <a:bodyPr wrap="square" rtlCol="0">
            <a:spAutoFit/>
          </a:bodyPr>
          <a:lstStyle/>
          <a:p>
            <a:r>
              <a:rPr lang="en-US" b="1" dirty="0"/>
              <a:t>Cotter - Namadgi</a:t>
            </a:r>
          </a:p>
        </p:txBody>
      </p:sp>
      <p:sp>
        <p:nvSpPr>
          <p:cNvPr id="26" name="TextBox 25"/>
          <p:cNvSpPr txBox="1"/>
          <p:nvPr/>
        </p:nvSpPr>
        <p:spPr>
          <a:xfrm>
            <a:off x="2081088" y="4582413"/>
            <a:ext cx="1227662" cy="923330"/>
          </a:xfrm>
          <a:prstGeom prst="rect">
            <a:avLst/>
          </a:prstGeom>
          <a:solidFill>
            <a:schemeClr val="accent2">
              <a:lumMod val="20000"/>
              <a:lumOff val="80000"/>
            </a:schemeClr>
          </a:solidFill>
          <a:ln w="25400">
            <a:solidFill>
              <a:srgbClr val="FF0000"/>
            </a:solidFill>
          </a:ln>
        </p:spPr>
        <p:txBody>
          <a:bodyPr wrap="square" rtlCol="0">
            <a:spAutoFit/>
          </a:bodyPr>
          <a:lstStyle/>
          <a:p>
            <a:pPr algn="ctr"/>
            <a:r>
              <a:rPr lang="en-US" b="1" dirty="0"/>
              <a:t>Fyshwick</a:t>
            </a:r>
          </a:p>
          <a:p>
            <a:pPr algn="ctr"/>
            <a:r>
              <a:rPr lang="en-US" b="1" dirty="0"/>
              <a:t>Pialligo</a:t>
            </a:r>
          </a:p>
          <a:p>
            <a:pPr algn="ctr"/>
            <a:r>
              <a:rPr lang="en-US" b="1" dirty="0"/>
              <a:t>Hume</a:t>
            </a:r>
          </a:p>
        </p:txBody>
      </p:sp>
      <p:sp>
        <p:nvSpPr>
          <p:cNvPr id="27" name="TextBox 26"/>
          <p:cNvSpPr txBox="1"/>
          <p:nvPr/>
        </p:nvSpPr>
        <p:spPr>
          <a:xfrm>
            <a:off x="286475" y="2512440"/>
            <a:ext cx="2042915" cy="369332"/>
          </a:xfrm>
          <a:prstGeom prst="rect">
            <a:avLst/>
          </a:prstGeom>
          <a:solidFill>
            <a:schemeClr val="accent6">
              <a:lumMod val="60000"/>
              <a:lumOff val="40000"/>
            </a:schemeClr>
          </a:solidFill>
          <a:ln w="25400">
            <a:solidFill>
              <a:schemeClr val="tx2"/>
            </a:solidFill>
          </a:ln>
        </p:spPr>
        <p:txBody>
          <a:bodyPr wrap="square" rtlCol="0">
            <a:spAutoFit/>
          </a:bodyPr>
          <a:lstStyle/>
          <a:p>
            <a:r>
              <a:rPr lang="en-US" b="1" dirty="0"/>
              <a:t>Lord – Howe Island</a:t>
            </a:r>
          </a:p>
        </p:txBody>
      </p:sp>
      <p:sp>
        <p:nvSpPr>
          <p:cNvPr id="28" name="TextBox 27"/>
          <p:cNvSpPr txBox="1"/>
          <p:nvPr/>
        </p:nvSpPr>
        <p:spPr>
          <a:xfrm>
            <a:off x="958156" y="2947087"/>
            <a:ext cx="836712" cy="476966"/>
          </a:xfrm>
          <a:prstGeom prst="rect">
            <a:avLst/>
          </a:prstGeom>
          <a:solidFill>
            <a:schemeClr val="accent6">
              <a:lumMod val="60000"/>
              <a:lumOff val="40000"/>
            </a:schemeClr>
          </a:solidFill>
          <a:ln w="25400">
            <a:solidFill>
              <a:schemeClr val="tx2"/>
            </a:solidFill>
          </a:ln>
        </p:spPr>
        <p:txBody>
          <a:bodyPr wrap="square" rtlCol="0">
            <a:spAutoFit/>
          </a:bodyPr>
          <a:lstStyle/>
          <a:p>
            <a:r>
              <a:rPr lang="en-US" sz="2400" b="1" dirty="0"/>
              <a:t>393</a:t>
            </a:r>
          </a:p>
        </p:txBody>
      </p:sp>
      <p:sp>
        <p:nvSpPr>
          <p:cNvPr id="29" name="TextBox 28"/>
          <p:cNvSpPr txBox="1"/>
          <p:nvPr/>
        </p:nvSpPr>
        <p:spPr>
          <a:xfrm>
            <a:off x="266299" y="5543073"/>
            <a:ext cx="1065341" cy="461665"/>
          </a:xfrm>
          <a:prstGeom prst="rect">
            <a:avLst/>
          </a:prstGeom>
          <a:solidFill>
            <a:srgbClr val="D0D8E8"/>
          </a:solidFill>
          <a:ln w="25400">
            <a:solidFill>
              <a:schemeClr val="tx2"/>
            </a:solidFill>
          </a:ln>
        </p:spPr>
        <p:txBody>
          <a:bodyPr wrap="square" rtlCol="0">
            <a:spAutoFit/>
          </a:bodyPr>
          <a:lstStyle/>
          <a:p>
            <a:r>
              <a:rPr lang="en-US" sz="2400" b="1" dirty="0"/>
              <a:t>745</a:t>
            </a:r>
          </a:p>
        </p:txBody>
      </p:sp>
      <p:sp>
        <p:nvSpPr>
          <p:cNvPr id="30" name="TextBox 29"/>
          <p:cNvSpPr txBox="1"/>
          <p:nvPr/>
        </p:nvSpPr>
        <p:spPr>
          <a:xfrm>
            <a:off x="2135900" y="5564299"/>
            <a:ext cx="1065341" cy="461665"/>
          </a:xfrm>
          <a:prstGeom prst="rect">
            <a:avLst/>
          </a:prstGeom>
          <a:solidFill>
            <a:schemeClr val="accent2">
              <a:lumMod val="40000"/>
              <a:lumOff val="60000"/>
            </a:schemeClr>
          </a:solidFill>
          <a:ln w="25400">
            <a:solidFill>
              <a:schemeClr val="tx2"/>
            </a:solidFill>
          </a:ln>
        </p:spPr>
        <p:txBody>
          <a:bodyPr wrap="square" rtlCol="0">
            <a:spAutoFit/>
          </a:bodyPr>
          <a:lstStyle/>
          <a:p>
            <a:r>
              <a:rPr lang="en-US" sz="2400" b="1" dirty="0"/>
              <a:t>1162</a:t>
            </a:r>
          </a:p>
        </p:txBody>
      </p:sp>
      <p:pic>
        <p:nvPicPr>
          <p:cNvPr id="31" name="Immagine 6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00392" y="3834195"/>
            <a:ext cx="669377" cy="1170497"/>
          </a:xfrm>
          <a:prstGeom prst="rect">
            <a:avLst/>
          </a:prstGeom>
          <a:noFill/>
        </p:spPr>
      </p:pic>
      <p:sp>
        <p:nvSpPr>
          <p:cNvPr id="32" name="Title 1"/>
          <p:cNvSpPr txBox="1">
            <a:spLocks/>
          </p:cNvSpPr>
          <p:nvPr/>
        </p:nvSpPr>
        <p:spPr bwMode="auto">
          <a:xfrm>
            <a:off x="4390355" y="673205"/>
            <a:ext cx="4495341"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Franklin Gothic Heavy" pitchFamily="34" charset="0"/>
              </a:defRPr>
            </a:lvl2pPr>
            <a:lvl3pPr algn="ctr" rtl="0" fontAlgn="base">
              <a:spcBef>
                <a:spcPct val="0"/>
              </a:spcBef>
              <a:spcAft>
                <a:spcPct val="0"/>
              </a:spcAft>
              <a:defRPr sz="4400">
                <a:solidFill>
                  <a:schemeClr val="tx1"/>
                </a:solidFill>
                <a:latin typeface="Franklin Gothic Heavy" pitchFamily="34" charset="0"/>
              </a:defRPr>
            </a:lvl3pPr>
            <a:lvl4pPr algn="ctr" rtl="0" fontAlgn="base">
              <a:spcBef>
                <a:spcPct val="0"/>
              </a:spcBef>
              <a:spcAft>
                <a:spcPct val="0"/>
              </a:spcAft>
              <a:defRPr sz="4400">
                <a:solidFill>
                  <a:schemeClr val="tx1"/>
                </a:solidFill>
                <a:latin typeface="Franklin Gothic Heavy" pitchFamily="34" charset="0"/>
              </a:defRPr>
            </a:lvl4pPr>
            <a:lvl5pPr algn="ctr" rtl="0" fontAlgn="base">
              <a:spcBef>
                <a:spcPct val="0"/>
              </a:spcBef>
              <a:spcAft>
                <a:spcPct val="0"/>
              </a:spcAft>
              <a:defRPr sz="4400">
                <a:solidFill>
                  <a:schemeClr val="tx1"/>
                </a:solidFill>
                <a:latin typeface="Franklin Gothic Heavy" pitchFamily="34" charset="0"/>
              </a:defRPr>
            </a:lvl5pPr>
            <a:lvl6pPr marL="457200" algn="ctr" rtl="0" fontAlgn="base">
              <a:spcBef>
                <a:spcPct val="0"/>
              </a:spcBef>
              <a:spcAft>
                <a:spcPct val="0"/>
              </a:spcAft>
              <a:defRPr sz="4400">
                <a:solidFill>
                  <a:schemeClr val="tx1"/>
                </a:solidFill>
                <a:latin typeface="Franklin Gothic Heavy" pitchFamily="34" charset="0"/>
              </a:defRPr>
            </a:lvl6pPr>
            <a:lvl7pPr marL="914400" algn="ctr" rtl="0" fontAlgn="base">
              <a:spcBef>
                <a:spcPct val="0"/>
              </a:spcBef>
              <a:spcAft>
                <a:spcPct val="0"/>
              </a:spcAft>
              <a:defRPr sz="4400">
                <a:solidFill>
                  <a:schemeClr val="tx1"/>
                </a:solidFill>
                <a:latin typeface="Franklin Gothic Heavy" pitchFamily="34" charset="0"/>
              </a:defRPr>
            </a:lvl7pPr>
            <a:lvl8pPr marL="1371600" algn="ctr" rtl="0" fontAlgn="base">
              <a:spcBef>
                <a:spcPct val="0"/>
              </a:spcBef>
              <a:spcAft>
                <a:spcPct val="0"/>
              </a:spcAft>
              <a:defRPr sz="4400">
                <a:solidFill>
                  <a:schemeClr val="tx1"/>
                </a:solidFill>
                <a:latin typeface="Franklin Gothic Heavy" pitchFamily="34" charset="0"/>
              </a:defRPr>
            </a:lvl8pPr>
            <a:lvl9pPr marL="1828800" algn="ctr" rtl="0" fontAlgn="base">
              <a:spcBef>
                <a:spcPct val="0"/>
              </a:spcBef>
              <a:spcAft>
                <a:spcPct val="0"/>
              </a:spcAft>
              <a:defRPr sz="4400">
                <a:solidFill>
                  <a:schemeClr val="tx1"/>
                </a:solidFill>
                <a:latin typeface="Franklin Gothic Heavy" pitchFamily="34" charset="0"/>
              </a:defRPr>
            </a:lvl9pPr>
          </a:lstStyle>
          <a:p>
            <a:pPr fontAlgn="auto">
              <a:spcAft>
                <a:spcPts val="0"/>
              </a:spcAft>
              <a:defRPr/>
            </a:pPr>
            <a:r>
              <a:rPr lang="en-US" sz="4000" dirty="0">
                <a:solidFill>
                  <a:srgbClr val="7030A0"/>
                </a:solidFill>
              </a:rPr>
              <a:t>CANBERRA + SHAPE</a:t>
            </a:r>
          </a:p>
        </p:txBody>
      </p:sp>
      <p:graphicFrame>
        <p:nvGraphicFramePr>
          <p:cNvPr id="33" name="Table 32"/>
          <p:cNvGraphicFramePr>
            <a:graphicFrameLocks noGrp="1"/>
          </p:cNvGraphicFramePr>
          <p:nvPr>
            <p:extLst>
              <p:ext uri="{D42A27DB-BD31-4B8C-83A1-F6EECF244321}">
                <p14:modId xmlns:p14="http://schemas.microsoft.com/office/powerpoint/2010/main" val="2608811746"/>
              </p:ext>
            </p:extLst>
          </p:nvPr>
        </p:nvGraphicFramePr>
        <p:xfrm>
          <a:off x="4780342" y="1356480"/>
          <a:ext cx="3989427" cy="2005870"/>
        </p:xfrm>
        <a:graphic>
          <a:graphicData uri="http://schemas.openxmlformats.org/drawingml/2006/table">
            <a:tbl>
              <a:tblPr firstRow="1" bandRow="1">
                <a:tableStyleId>{5C22544A-7EE6-4342-B048-85BDC9FD1C3A}</a:tableStyleId>
              </a:tblPr>
              <a:tblGrid>
                <a:gridCol w="1329809">
                  <a:extLst>
                    <a:ext uri="{9D8B030D-6E8A-4147-A177-3AD203B41FA5}">
                      <a16:colId xmlns:a16="http://schemas.microsoft.com/office/drawing/2014/main" xmlns="" val="854916219"/>
                    </a:ext>
                  </a:extLst>
                </a:gridCol>
                <a:gridCol w="1329809">
                  <a:extLst>
                    <a:ext uri="{9D8B030D-6E8A-4147-A177-3AD203B41FA5}">
                      <a16:colId xmlns:a16="http://schemas.microsoft.com/office/drawing/2014/main" xmlns="" val="2528174539"/>
                    </a:ext>
                  </a:extLst>
                </a:gridCol>
                <a:gridCol w="1329809">
                  <a:extLst>
                    <a:ext uri="{9D8B030D-6E8A-4147-A177-3AD203B41FA5}">
                      <a16:colId xmlns:a16="http://schemas.microsoft.com/office/drawing/2014/main" xmlns="" val="945201702"/>
                    </a:ext>
                  </a:extLst>
                </a:gridCol>
              </a:tblGrid>
              <a:tr h="682895">
                <a:tc>
                  <a:txBody>
                    <a:bodyPr/>
                    <a:lstStyle/>
                    <a:p>
                      <a:pPr algn="ctr"/>
                      <a:r>
                        <a:rPr lang="en-US" dirty="0"/>
                        <a:t>SA3</a:t>
                      </a: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dirty="0">
                          <a:solidFill>
                            <a:schemeClr val="accent6">
                              <a:lumMod val="50000"/>
                            </a:schemeClr>
                          </a:solidFill>
                        </a:rPr>
                        <a:t>Cotter Namadgi</a:t>
                      </a:r>
                    </a:p>
                  </a:txBody>
                  <a:tcP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US" dirty="0">
                          <a:solidFill>
                            <a:srgbClr val="002060"/>
                          </a:solidFill>
                        </a:rPr>
                        <a:t>Fyshwick</a:t>
                      </a:r>
                    </a:p>
                    <a:p>
                      <a:pPr algn="ctr"/>
                      <a:r>
                        <a:rPr lang="en-US" dirty="0">
                          <a:solidFill>
                            <a:srgbClr val="002060"/>
                          </a:solidFill>
                        </a:rPr>
                        <a:t>Pialligo-H</a:t>
                      </a:r>
                    </a:p>
                  </a:txBody>
                  <a:tcP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784386770"/>
                  </a:ext>
                </a:extLst>
              </a:tr>
              <a:tr h="428505">
                <a:tc>
                  <a:txBody>
                    <a:bodyPr/>
                    <a:lstStyle/>
                    <a:p>
                      <a:r>
                        <a:rPr lang="en-US" b="1" dirty="0">
                          <a:solidFill>
                            <a:srgbClr val="FF0000"/>
                          </a:solidFill>
                        </a:rPr>
                        <a:t>Lord Howe Island</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US" sz="2400" b="1" dirty="0">
                          <a:solidFill>
                            <a:schemeClr val="tx1"/>
                          </a:solidFill>
                        </a:rPr>
                        <a:t>52.30</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a:r>
                        <a:rPr lang="en-US" sz="2400" b="1" dirty="0">
                          <a:solidFill>
                            <a:schemeClr val="tx1"/>
                          </a:solidFill>
                        </a:rPr>
                        <a:t>85.05</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1106625453"/>
                  </a:ext>
                </a:extLst>
              </a:tr>
              <a:tr h="682895">
                <a:tc>
                  <a:txBody>
                    <a:bodyPr/>
                    <a:lstStyle/>
                    <a:p>
                      <a:endParaRPr lang="en-US" b="1" dirty="0">
                        <a:solidFill>
                          <a:schemeClr val="accent6">
                            <a:lumMod val="50000"/>
                          </a:schemeClr>
                        </a:solidFill>
                      </a:endParaRPr>
                    </a:p>
                  </a:txBody>
                  <a:tcP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chemeClr val="accent6">
                              <a:lumMod val="50000"/>
                            </a:schemeClr>
                          </a:solidFill>
                        </a:rPr>
                        <a:t>Cotter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chemeClr val="accent6">
                              <a:lumMod val="50000"/>
                            </a:schemeClr>
                          </a:solidFill>
                        </a:rPr>
                        <a:t>Namadgi</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US" sz="2400" b="1" dirty="0">
                          <a:solidFill>
                            <a:schemeClr val="tx1"/>
                          </a:solidFill>
                        </a:rPr>
                        <a:t>78.17</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2076374906"/>
                  </a:ext>
                </a:extLst>
              </a:tr>
            </a:tbl>
          </a:graphicData>
        </a:graphic>
      </p:graphicFrame>
      <p:sp>
        <p:nvSpPr>
          <p:cNvPr id="2" name="Oval 1"/>
          <p:cNvSpPr/>
          <p:nvPr/>
        </p:nvSpPr>
        <p:spPr>
          <a:xfrm>
            <a:off x="6228184" y="4582413"/>
            <a:ext cx="1224136" cy="17996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6224792" y="2070285"/>
            <a:ext cx="1152128" cy="504056"/>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1"/>
          <p:cNvSpPr txBox="1">
            <a:spLocks/>
          </p:cNvSpPr>
          <p:nvPr/>
        </p:nvSpPr>
        <p:spPr bwMode="auto">
          <a:xfrm>
            <a:off x="-304702" y="88552"/>
            <a:ext cx="6145286"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Franklin Gothic Heavy" pitchFamily="34" charset="0"/>
              </a:defRPr>
            </a:lvl2pPr>
            <a:lvl3pPr algn="ctr" rtl="0" fontAlgn="base">
              <a:spcBef>
                <a:spcPct val="0"/>
              </a:spcBef>
              <a:spcAft>
                <a:spcPct val="0"/>
              </a:spcAft>
              <a:defRPr sz="4400">
                <a:solidFill>
                  <a:schemeClr val="tx1"/>
                </a:solidFill>
                <a:latin typeface="Franklin Gothic Heavy" pitchFamily="34" charset="0"/>
              </a:defRPr>
            </a:lvl3pPr>
            <a:lvl4pPr algn="ctr" rtl="0" fontAlgn="base">
              <a:spcBef>
                <a:spcPct val="0"/>
              </a:spcBef>
              <a:spcAft>
                <a:spcPct val="0"/>
              </a:spcAft>
              <a:defRPr sz="4400">
                <a:solidFill>
                  <a:schemeClr val="tx1"/>
                </a:solidFill>
                <a:latin typeface="Franklin Gothic Heavy" pitchFamily="34" charset="0"/>
              </a:defRPr>
            </a:lvl4pPr>
            <a:lvl5pPr algn="ctr" rtl="0" fontAlgn="base">
              <a:spcBef>
                <a:spcPct val="0"/>
              </a:spcBef>
              <a:spcAft>
                <a:spcPct val="0"/>
              </a:spcAft>
              <a:defRPr sz="4400">
                <a:solidFill>
                  <a:schemeClr val="tx1"/>
                </a:solidFill>
                <a:latin typeface="Franklin Gothic Heavy" pitchFamily="34" charset="0"/>
              </a:defRPr>
            </a:lvl5pPr>
            <a:lvl6pPr marL="457200" algn="ctr" rtl="0" fontAlgn="base">
              <a:spcBef>
                <a:spcPct val="0"/>
              </a:spcBef>
              <a:spcAft>
                <a:spcPct val="0"/>
              </a:spcAft>
              <a:defRPr sz="4400">
                <a:solidFill>
                  <a:schemeClr val="tx1"/>
                </a:solidFill>
                <a:latin typeface="Franklin Gothic Heavy" pitchFamily="34" charset="0"/>
              </a:defRPr>
            </a:lvl6pPr>
            <a:lvl7pPr marL="914400" algn="ctr" rtl="0" fontAlgn="base">
              <a:spcBef>
                <a:spcPct val="0"/>
              </a:spcBef>
              <a:spcAft>
                <a:spcPct val="0"/>
              </a:spcAft>
              <a:defRPr sz="4400">
                <a:solidFill>
                  <a:schemeClr val="tx1"/>
                </a:solidFill>
                <a:latin typeface="Franklin Gothic Heavy" pitchFamily="34" charset="0"/>
              </a:defRPr>
            </a:lvl7pPr>
            <a:lvl8pPr marL="1371600" algn="ctr" rtl="0" fontAlgn="base">
              <a:spcBef>
                <a:spcPct val="0"/>
              </a:spcBef>
              <a:spcAft>
                <a:spcPct val="0"/>
              </a:spcAft>
              <a:defRPr sz="4400">
                <a:solidFill>
                  <a:schemeClr val="tx1"/>
                </a:solidFill>
                <a:latin typeface="Franklin Gothic Heavy" pitchFamily="34" charset="0"/>
              </a:defRPr>
            </a:lvl8pPr>
            <a:lvl9pPr marL="1828800" algn="ctr" rtl="0" fontAlgn="base">
              <a:spcBef>
                <a:spcPct val="0"/>
              </a:spcBef>
              <a:spcAft>
                <a:spcPct val="0"/>
              </a:spcAft>
              <a:defRPr sz="4400">
                <a:solidFill>
                  <a:schemeClr val="tx1"/>
                </a:solidFill>
                <a:latin typeface="Franklin Gothic Heavy" pitchFamily="34" charset="0"/>
              </a:defRPr>
            </a:lvl9pPr>
          </a:lstStyle>
          <a:p>
            <a:pPr fontAlgn="auto">
              <a:spcAft>
                <a:spcPts val="0"/>
              </a:spcAft>
              <a:defRPr/>
            </a:pPr>
            <a:r>
              <a:rPr lang="en-US" sz="4000" b="1" dirty="0">
                <a:solidFill>
                  <a:srgbClr val="7030A0"/>
                </a:solidFill>
              </a:rPr>
              <a:t>DISSIMILARITY DISTANCE</a:t>
            </a:r>
          </a:p>
        </p:txBody>
      </p:sp>
    </p:spTree>
    <p:extLst>
      <p:ext uri="{BB962C8B-B14F-4D97-AF65-F5344CB8AC3E}">
        <p14:creationId xmlns:p14="http://schemas.microsoft.com/office/powerpoint/2010/main" val="426284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500"/>
                                        <p:tgtEl>
                                          <p:spTgt spid="3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7" grpId="0">
        <p:bldAsOne/>
      </p:bldGraphic>
      <p:bldP spid="3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a 4"/>
          <p:cNvGraphicFramePr/>
          <p:nvPr>
            <p:extLst>
              <p:ext uri="{D42A27DB-BD31-4B8C-83A1-F6EECF244321}">
                <p14:modId xmlns:p14="http://schemas.microsoft.com/office/powerpoint/2010/main" val="1696163427"/>
              </p:ext>
            </p:extLst>
          </p:nvPr>
        </p:nvGraphicFramePr>
        <p:xfrm>
          <a:off x="899592" y="1075266"/>
          <a:ext cx="7056784" cy="50900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Immagin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5844" y="1706221"/>
            <a:ext cx="915356" cy="864096"/>
          </a:xfrm>
          <a:prstGeom prst="rect">
            <a:avLst/>
          </a:prstGeom>
        </p:spPr>
      </p:pic>
      <p:sp>
        <p:nvSpPr>
          <p:cNvPr id="6" name="Title 1"/>
          <p:cNvSpPr txBox="1">
            <a:spLocks/>
          </p:cNvSpPr>
          <p:nvPr/>
        </p:nvSpPr>
        <p:spPr bwMode="auto">
          <a:xfrm>
            <a:off x="2023258" y="1075266"/>
            <a:ext cx="57150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Franklin Gothic Heavy" pitchFamily="34" charset="0"/>
              </a:defRPr>
            </a:lvl2pPr>
            <a:lvl3pPr algn="ctr" rtl="0" fontAlgn="base">
              <a:spcBef>
                <a:spcPct val="0"/>
              </a:spcBef>
              <a:spcAft>
                <a:spcPct val="0"/>
              </a:spcAft>
              <a:defRPr sz="4400">
                <a:solidFill>
                  <a:schemeClr val="tx1"/>
                </a:solidFill>
                <a:latin typeface="Franklin Gothic Heavy" pitchFamily="34" charset="0"/>
              </a:defRPr>
            </a:lvl3pPr>
            <a:lvl4pPr algn="ctr" rtl="0" fontAlgn="base">
              <a:spcBef>
                <a:spcPct val="0"/>
              </a:spcBef>
              <a:spcAft>
                <a:spcPct val="0"/>
              </a:spcAft>
              <a:defRPr sz="4400">
                <a:solidFill>
                  <a:schemeClr val="tx1"/>
                </a:solidFill>
                <a:latin typeface="Franklin Gothic Heavy" pitchFamily="34" charset="0"/>
              </a:defRPr>
            </a:lvl4pPr>
            <a:lvl5pPr algn="ctr" rtl="0" fontAlgn="base">
              <a:spcBef>
                <a:spcPct val="0"/>
              </a:spcBef>
              <a:spcAft>
                <a:spcPct val="0"/>
              </a:spcAft>
              <a:defRPr sz="4400">
                <a:solidFill>
                  <a:schemeClr val="tx1"/>
                </a:solidFill>
                <a:latin typeface="Franklin Gothic Heavy" pitchFamily="34" charset="0"/>
              </a:defRPr>
            </a:lvl5pPr>
            <a:lvl6pPr marL="457200" algn="ctr" rtl="0" fontAlgn="base">
              <a:spcBef>
                <a:spcPct val="0"/>
              </a:spcBef>
              <a:spcAft>
                <a:spcPct val="0"/>
              </a:spcAft>
              <a:defRPr sz="4400">
                <a:solidFill>
                  <a:schemeClr val="tx1"/>
                </a:solidFill>
                <a:latin typeface="Franklin Gothic Heavy" pitchFamily="34" charset="0"/>
              </a:defRPr>
            </a:lvl6pPr>
            <a:lvl7pPr marL="914400" algn="ctr" rtl="0" fontAlgn="base">
              <a:spcBef>
                <a:spcPct val="0"/>
              </a:spcBef>
              <a:spcAft>
                <a:spcPct val="0"/>
              </a:spcAft>
              <a:defRPr sz="4400">
                <a:solidFill>
                  <a:schemeClr val="tx1"/>
                </a:solidFill>
                <a:latin typeface="Franklin Gothic Heavy" pitchFamily="34" charset="0"/>
              </a:defRPr>
            </a:lvl7pPr>
            <a:lvl8pPr marL="1371600" algn="ctr" rtl="0" fontAlgn="base">
              <a:spcBef>
                <a:spcPct val="0"/>
              </a:spcBef>
              <a:spcAft>
                <a:spcPct val="0"/>
              </a:spcAft>
              <a:defRPr sz="4400">
                <a:solidFill>
                  <a:schemeClr val="tx1"/>
                </a:solidFill>
                <a:latin typeface="Franklin Gothic Heavy" pitchFamily="34" charset="0"/>
              </a:defRPr>
            </a:lvl8pPr>
            <a:lvl9pPr marL="1828800" algn="ctr" rtl="0" fontAlgn="base">
              <a:spcBef>
                <a:spcPct val="0"/>
              </a:spcBef>
              <a:spcAft>
                <a:spcPct val="0"/>
              </a:spcAft>
              <a:defRPr sz="4400">
                <a:solidFill>
                  <a:schemeClr val="tx1"/>
                </a:solidFill>
                <a:latin typeface="Franklin Gothic Heavy" pitchFamily="34" charset="0"/>
              </a:defRPr>
            </a:lvl9pPr>
          </a:lstStyle>
          <a:p>
            <a:pPr fontAlgn="auto">
              <a:spcAft>
                <a:spcPts val="0"/>
              </a:spcAft>
              <a:defRPr/>
            </a:pPr>
            <a:r>
              <a:rPr lang="en-US" sz="3600" dirty="0">
                <a:solidFill>
                  <a:srgbClr val="FF0000"/>
                </a:solidFill>
              </a:rPr>
              <a:t>MOTIVATION</a:t>
            </a:r>
          </a:p>
        </p:txBody>
      </p:sp>
      <p:sp>
        <p:nvSpPr>
          <p:cNvPr id="7" name="Title 1"/>
          <p:cNvSpPr txBox="1">
            <a:spLocks/>
          </p:cNvSpPr>
          <p:nvPr/>
        </p:nvSpPr>
        <p:spPr bwMode="auto">
          <a:xfrm>
            <a:off x="1973593" y="4438524"/>
            <a:ext cx="6030866" cy="639762"/>
          </a:xfrm>
          <a:prstGeom prst="rect">
            <a:avLst/>
          </a:prstGeom>
          <a:noFill/>
          <a:ln>
            <a:noFill/>
          </a:ln>
          <a:extLst/>
        </p:spPr>
        <p:txBody>
          <a:bodyPr vert="horz" wrap="square" lIns="91440" tIns="45720" rIns="91440" bIns="45720" numCol="1" rtlCol="0" anchor="ctr" anchorCtr="0" compatLnSpc="1">
            <a:prstTxWarp prst="textNoShape">
              <a:avLst/>
            </a:prstTxWarp>
            <a:noAutofit/>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Franklin Gothic Heavy" pitchFamily="34" charset="0"/>
              </a:defRPr>
            </a:lvl2pPr>
            <a:lvl3pPr algn="ctr" rtl="0" fontAlgn="base">
              <a:spcBef>
                <a:spcPct val="0"/>
              </a:spcBef>
              <a:spcAft>
                <a:spcPct val="0"/>
              </a:spcAft>
              <a:defRPr sz="4400">
                <a:solidFill>
                  <a:schemeClr val="tx1"/>
                </a:solidFill>
                <a:latin typeface="Franklin Gothic Heavy" pitchFamily="34" charset="0"/>
              </a:defRPr>
            </a:lvl3pPr>
            <a:lvl4pPr algn="ctr" rtl="0" fontAlgn="base">
              <a:spcBef>
                <a:spcPct val="0"/>
              </a:spcBef>
              <a:spcAft>
                <a:spcPct val="0"/>
              </a:spcAft>
              <a:defRPr sz="4400">
                <a:solidFill>
                  <a:schemeClr val="tx1"/>
                </a:solidFill>
                <a:latin typeface="Franklin Gothic Heavy" pitchFamily="34" charset="0"/>
              </a:defRPr>
            </a:lvl4pPr>
            <a:lvl5pPr algn="ctr" rtl="0" fontAlgn="base">
              <a:spcBef>
                <a:spcPct val="0"/>
              </a:spcBef>
              <a:spcAft>
                <a:spcPct val="0"/>
              </a:spcAft>
              <a:defRPr sz="4400">
                <a:solidFill>
                  <a:schemeClr val="tx1"/>
                </a:solidFill>
                <a:latin typeface="Franklin Gothic Heavy" pitchFamily="34" charset="0"/>
              </a:defRPr>
            </a:lvl5pPr>
            <a:lvl6pPr marL="457200" algn="ctr" rtl="0" fontAlgn="base">
              <a:spcBef>
                <a:spcPct val="0"/>
              </a:spcBef>
              <a:spcAft>
                <a:spcPct val="0"/>
              </a:spcAft>
              <a:defRPr sz="4400">
                <a:solidFill>
                  <a:schemeClr val="tx1"/>
                </a:solidFill>
                <a:latin typeface="Franklin Gothic Heavy" pitchFamily="34" charset="0"/>
              </a:defRPr>
            </a:lvl6pPr>
            <a:lvl7pPr marL="914400" algn="ctr" rtl="0" fontAlgn="base">
              <a:spcBef>
                <a:spcPct val="0"/>
              </a:spcBef>
              <a:spcAft>
                <a:spcPct val="0"/>
              </a:spcAft>
              <a:defRPr sz="4400">
                <a:solidFill>
                  <a:schemeClr val="tx1"/>
                </a:solidFill>
                <a:latin typeface="Franklin Gothic Heavy" pitchFamily="34" charset="0"/>
              </a:defRPr>
            </a:lvl7pPr>
            <a:lvl8pPr marL="1371600" algn="ctr" rtl="0" fontAlgn="base">
              <a:spcBef>
                <a:spcPct val="0"/>
              </a:spcBef>
              <a:spcAft>
                <a:spcPct val="0"/>
              </a:spcAft>
              <a:defRPr sz="4400">
                <a:solidFill>
                  <a:schemeClr val="tx1"/>
                </a:solidFill>
                <a:latin typeface="Franklin Gothic Heavy" pitchFamily="34" charset="0"/>
              </a:defRPr>
            </a:lvl8pPr>
            <a:lvl9pPr marL="1828800" algn="ctr" rtl="0" fontAlgn="base">
              <a:spcBef>
                <a:spcPct val="0"/>
              </a:spcBef>
              <a:spcAft>
                <a:spcPct val="0"/>
              </a:spcAft>
              <a:defRPr sz="4400">
                <a:solidFill>
                  <a:schemeClr val="tx1"/>
                </a:solidFill>
                <a:latin typeface="Franklin Gothic Heavy" pitchFamily="34" charset="0"/>
              </a:defRPr>
            </a:lvl9pPr>
          </a:lstStyle>
          <a:p>
            <a:pPr fontAlgn="auto">
              <a:spcAft>
                <a:spcPts val="0"/>
              </a:spcAft>
              <a:defRPr/>
            </a:pPr>
            <a:r>
              <a:rPr lang="en-US" sz="3200" b="1" dirty="0">
                <a:solidFill>
                  <a:srgbClr val="FF0000"/>
                </a:solidFill>
              </a:rPr>
              <a:t>SUB-PROBLEM: PEER GROUPING</a:t>
            </a:r>
            <a:endParaRPr lang="en-US" sz="3600" b="1" dirty="0">
              <a:solidFill>
                <a:srgbClr val="FF0000"/>
              </a:solidFill>
            </a:endParaRPr>
          </a:p>
        </p:txBody>
      </p:sp>
      <p:pic>
        <p:nvPicPr>
          <p:cNvPr id="8" name="Picture 6" descr="C:\Users\Ludovico\Desktop\tesiDomanda\presentazioniTesi\stick_figure_wheels_turning_150_clr_4572.gif"/>
          <p:cNvPicPr>
            <a:picLocks noChangeAspect="1" noChangeArrowheads="1" noCrop="1"/>
          </p:cNvPicPr>
          <p:nvPr/>
        </p:nvPicPr>
        <p:blipFill>
          <a:blip r:embed="rId10"/>
          <a:srcRect/>
          <a:stretch>
            <a:fillRect/>
          </a:stretch>
        </p:blipFill>
        <p:spPr bwMode="auto">
          <a:xfrm>
            <a:off x="1824064" y="3115007"/>
            <a:ext cx="1428750" cy="1219200"/>
          </a:xfrm>
          <a:prstGeom prst="rect">
            <a:avLst/>
          </a:prstGeom>
          <a:noFill/>
        </p:spPr>
      </p:pic>
      <p:grpSp>
        <p:nvGrpSpPr>
          <p:cNvPr id="9" name="Group 8"/>
          <p:cNvGrpSpPr/>
          <p:nvPr/>
        </p:nvGrpSpPr>
        <p:grpSpPr>
          <a:xfrm>
            <a:off x="8154306" y="4122800"/>
            <a:ext cx="574343" cy="720080"/>
            <a:chOff x="4919472" y="2188463"/>
            <a:chExt cx="475488" cy="475488"/>
          </a:xfrm>
          <a:solidFill>
            <a:srgbClr val="FFFF00"/>
          </a:solidFill>
          <a:effectLst>
            <a:outerShdw blurRad="50800" dist="50800" dir="5400000" algn="ctr" rotWithShape="0">
              <a:srgbClr val="0070C0"/>
            </a:outerShdw>
          </a:effectLst>
        </p:grpSpPr>
        <p:sp>
          <p:nvSpPr>
            <p:cNvPr id="10" name="Down Arrow 17"/>
            <p:cNvSpPr/>
            <p:nvPr/>
          </p:nvSpPr>
          <p:spPr>
            <a:xfrm>
              <a:off x="4919472" y="2188463"/>
              <a:ext cx="475488" cy="475488"/>
            </a:xfrm>
            <a:prstGeom prst="downArrow">
              <a:avLst>
                <a:gd name="adj1" fmla="val 55000"/>
                <a:gd name="adj2" fmla="val 45000"/>
              </a:avLst>
            </a:prstGeom>
            <a:grp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1" name="Down Arrow 4"/>
            <p:cNvSpPr/>
            <p:nvPr/>
          </p:nvSpPr>
          <p:spPr>
            <a:xfrm>
              <a:off x="5026457" y="2188463"/>
              <a:ext cx="261518" cy="357805"/>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it-IT" sz="2100" kern="1200"/>
            </a:p>
          </p:txBody>
        </p:sp>
      </p:grpSp>
      <p:pic>
        <p:nvPicPr>
          <p:cNvPr id="12" name="Immagine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2160" y="3275904"/>
            <a:ext cx="1081382" cy="1020824"/>
          </a:xfrm>
          <a:prstGeom prst="rect">
            <a:avLst/>
          </a:prstGeom>
        </p:spPr>
      </p:pic>
      <p:sp>
        <p:nvSpPr>
          <p:cNvPr id="14" name="Title 1"/>
          <p:cNvSpPr txBox="1">
            <a:spLocks/>
          </p:cNvSpPr>
          <p:nvPr/>
        </p:nvSpPr>
        <p:spPr bwMode="auto">
          <a:xfrm>
            <a:off x="1981200" y="228600"/>
            <a:ext cx="57150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Franklin Gothic Heavy" pitchFamily="34" charset="0"/>
              </a:defRPr>
            </a:lvl2pPr>
            <a:lvl3pPr algn="ctr" rtl="0" fontAlgn="base">
              <a:spcBef>
                <a:spcPct val="0"/>
              </a:spcBef>
              <a:spcAft>
                <a:spcPct val="0"/>
              </a:spcAft>
              <a:defRPr sz="4400">
                <a:solidFill>
                  <a:schemeClr val="tx1"/>
                </a:solidFill>
                <a:latin typeface="Franklin Gothic Heavy" pitchFamily="34" charset="0"/>
              </a:defRPr>
            </a:lvl3pPr>
            <a:lvl4pPr algn="ctr" rtl="0" fontAlgn="base">
              <a:spcBef>
                <a:spcPct val="0"/>
              </a:spcBef>
              <a:spcAft>
                <a:spcPct val="0"/>
              </a:spcAft>
              <a:defRPr sz="4400">
                <a:solidFill>
                  <a:schemeClr val="tx1"/>
                </a:solidFill>
                <a:latin typeface="Franklin Gothic Heavy" pitchFamily="34" charset="0"/>
              </a:defRPr>
            </a:lvl4pPr>
            <a:lvl5pPr algn="ctr" rtl="0" fontAlgn="base">
              <a:spcBef>
                <a:spcPct val="0"/>
              </a:spcBef>
              <a:spcAft>
                <a:spcPct val="0"/>
              </a:spcAft>
              <a:defRPr sz="4400">
                <a:solidFill>
                  <a:schemeClr val="tx1"/>
                </a:solidFill>
                <a:latin typeface="Franklin Gothic Heavy" pitchFamily="34" charset="0"/>
              </a:defRPr>
            </a:lvl5pPr>
            <a:lvl6pPr marL="457200" algn="ctr" rtl="0" fontAlgn="base">
              <a:spcBef>
                <a:spcPct val="0"/>
              </a:spcBef>
              <a:spcAft>
                <a:spcPct val="0"/>
              </a:spcAft>
              <a:defRPr sz="4400">
                <a:solidFill>
                  <a:schemeClr val="tx1"/>
                </a:solidFill>
                <a:latin typeface="Franklin Gothic Heavy" pitchFamily="34" charset="0"/>
              </a:defRPr>
            </a:lvl6pPr>
            <a:lvl7pPr marL="914400" algn="ctr" rtl="0" fontAlgn="base">
              <a:spcBef>
                <a:spcPct val="0"/>
              </a:spcBef>
              <a:spcAft>
                <a:spcPct val="0"/>
              </a:spcAft>
              <a:defRPr sz="4400">
                <a:solidFill>
                  <a:schemeClr val="tx1"/>
                </a:solidFill>
                <a:latin typeface="Franklin Gothic Heavy" pitchFamily="34" charset="0"/>
              </a:defRPr>
            </a:lvl7pPr>
            <a:lvl8pPr marL="1371600" algn="ctr" rtl="0" fontAlgn="base">
              <a:spcBef>
                <a:spcPct val="0"/>
              </a:spcBef>
              <a:spcAft>
                <a:spcPct val="0"/>
              </a:spcAft>
              <a:defRPr sz="4400">
                <a:solidFill>
                  <a:schemeClr val="tx1"/>
                </a:solidFill>
                <a:latin typeface="Franklin Gothic Heavy" pitchFamily="34" charset="0"/>
              </a:defRPr>
            </a:lvl8pPr>
            <a:lvl9pPr marL="1828800" algn="ctr" rtl="0" fontAlgn="base">
              <a:spcBef>
                <a:spcPct val="0"/>
              </a:spcBef>
              <a:spcAft>
                <a:spcPct val="0"/>
              </a:spcAft>
              <a:defRPr sz="4400">
                <a:solidFill>
                  <a:schemeClr val="tx1"/>
                </a:solidFill>
                <a:latin typeface="Franklin Gothic Heavy" pitchFamily="34" charset="0"/>
              </a:defRPr>
            </a:lvl9pPr>
          </a:lstStyle>
          <a:p>
            <a:pPr fontAlgn="auto">
              <a:spcAft>
                <a:spcPts val="0"/>
              </a:spcAft>
              <a:defRPr/>
            </a:pPr>
            <a:r>
              <a:rPr lang="en-US" sz="4800" dirty="0">
                <a:solidFill>
                  <a:srgbClr val="FF0000"/>
                </a:solidFill>
              </a:rPr>
              <a:t>Outline</a:t>
            </a:r>
          </a:p>
        </p:txBody>
      </p:sp>
      <p:sp>
        <p:nvSpPr>
          <p:cNvPr id="15" name="Title 1"/>
          <p:cNvSpPr txBox="1">
            <a:spLocks/>
          </p:cNvSpPr>
          <p:nvPr/>
        </p:nvSpPr>
        <p:spPr bwMode="auto">
          <a:xfrm>
            <a:off x="1923661" y="2690804"/>
            <a:ext cx="57150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Franklin Gothic Heavy" pitchFamily="34" charset="0"/>
              </a:defRPr>
            </a:lvl2pPr>
            <a:lvl3pPr algn="ctr" rtl="0" fontAlgn="base">
              <a:spcBef>
                <a:spcPct val="0"/>
              </a:spcBef>
              <a:spcAft>
                <a:spcPct val="0"/>
              </a:spcAft>
              <a:defRPr sz="4400">
                <a:solidFill>
                  <a:schemeClr val="tx1"/>
                </a:solidFill>
                <a:latin typeface="Franklin Gothic Heavy" pitchFamily="34" charset="0"/>
              </a:defRPr>
            </a:lvl3pPr>
            <a:lvl4pPr algn="ctr" rtl="0" fontAlgn="base">
              <a:spcBef>
                <a:spcPct val="0"/>
              </a:spcBef>
              <a:spcAft>
                <a:spcPct val="0"/>
              </a:spcAft>
              <a:defRPr sz="4400">
                <a:solidFill>
                  <a:schemeClr val="tx1"/>
                </a:solidFill>
                <a:latin typeface="Franklin Gothic Heavy" pitchFamily="34" charset="0"/>
              </a:defRPr>
            </a:lvl4pPr>
            <a:lvl5pPr algn="ctr" rtl="0" fontAlgn="base">
              <a:spcBef>
                <a:spcPct val="0"/>
              </a:spcBef>
              <a:spcAft>
                <a:spcPct val="0"/>
              </a:spcAft>
              <a:defRPr sz="4400">
                <a:solidFill>
                  <a:schemeClr val="tx1"/>
                </a:solidFill>
                <a:latin typeface="Franklin Gothic Heavy" pitchFamily="34" charset="0"/>
              </a:defRPr>
            </a:lvl5pPr>
            <a:lvl6pPr marL="457200" algn="ctr" rtl="0" fontAlgn="base">
              <a:spcBef>
                <a:spcPct val="0"/>
              </a:spcBef>
              <a:spcAft>
                <a:spcPct val="0"/>
              </a:spcAft>
              <a:defRPr sz="4400">
                <a:solidFill>
                  <a:schemeClr val="tx1"/>
                </a:solidFill>
                <a:latin typeface="Franklin Gothic Heavy" pitchFamily="34" charset="0"/>
              </a:defRPr>
            </a:lvl6pPr>
            <a:lvl7pPr marL="914400" algn="ctr" rtl="0" fontAlgn="base">
              <a:spcBef>
                <a:spcPct val="0"/>
              </a:spcBef>
              <a:spcAft>
                <a:spcPct val="0"/>
              </a:spcAft>
              <a:defRPr sz="4400">
                <a:solidFill>
                  <a:schemeClr val="tx1"/>
                </a:solidFill>
                <a:latin typeface="Franklin Gothic Heavy" pitchFamily="34" charset="0"/>
              </a:defRPr>
            </a:lvl7pPr>
            <a:lvl8pPr marL="1371600" algn="ctr" rtl="0" fontAlgn="base">
              <a:spcBef>
                <a:spcPct val="0"/>
              </a:spcBef>
              <a:spcAft>
                <a:spcPct val="0"/>
              </a:spcAft>
              <a:defRPr sz="4400">
                <a:solidFill>
                  <a:schemeClr val="tx1"/>
                </a:solidFill>
                <a:latin typeface="Franklin Gothic Heavy" pitchFamily="34" charset="0"/>
              </a:defRPr>
            </a:lvl8pPr>
            <a:lvl9pPr marL="1828800" algn="ctr" rtl="0" fontAlgn="base">
              <a:spcBef>
                <a:spcPct val="0"/>
              </a:spcBef>
              <a:spcAft>
                <a:spcPct val="0"/>
              </a:spcAft>
              <a:defRPr sz="4400">
                <a:solidFill>
                  <a:schemeClr val="tx1"/>
                </a:solidFill>
                <a:latin typeface="Franklin Gothic Heavy" pitchFamily="34" charset="0"/>
              </a:defRPr>
            </a:lvl9pPr>
          </a:lstStyle>
          <a:p>
            <a:pPr fontAlgn="auto">
              <a:spcAft>
                <a:spcPts val="0"/>
              </a:spcAft>
              <a:defRPr/>
            </a:pPr>
            <a:r>
              <a:rPr lang="en-US" sz="3600">
                <a:solidFill>
                  <a:srgbClr val="FF0000"/>
                </a:solidFill>
              </a:rPr>
              <a:t>BIG PROBLEM</a:t>
            </a:r>
            <a:endParaRPr lang="en-US" sz="3600" dirty="0">
              <a:solidFill>
                <a:srgbClr val="FF0000"/>
              </a:solidFill>
            </a:endParaRP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51509" y="4816143"/>
            <a:ext cx="1344026" cy="1268760"/>
          </a:xfrm>
          <a:prstGeom prst="rect">
            <a:avLst/>
          </a:prstGeom>
        </p:spPr>
      </p:pic>
      <p:pic>
        <p:nvPicPr>
          <p:cNvPr id="19" name="Immagine 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781188" y="3116423"/>
            <a:ext cx="1684646" cy="1180305"/>
          </a:xfrm>
          <a:prstGeom prst="rect">
            <a:avLst/>
          </a:prstGeom>
        </p:spPr>
      </p:pic>
      <p:pic>
        <p:nvPicPr>
          <p:cNvPr id="20" name="Immagine 1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956146" y="5103398"/>
            <a:ext cx="1182607" cy="689682"/>
          </a:xfrm>
          <a:prstGeom prst="rect">
            <a:avLst/>
          </a:prstGeom>
        </p:spPr>
      </p:pic>
      <p:pic>
        <p:nvPicPr>
          <p:cNvPr id="21" name="Immagine 2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325257" y="995175"/>
            <a:ext cx="1658098" cy="1894969"/>
          </a:xfrm>
          <a:prstGeom prst="rect">
            <a:avLst/>
          </a:prstGeom>
        </p:spPr>
      </p:pic>
    </p:spTree>
    <p:custDataLst>
      <p:tags r:id="rId1"/>
    </p:custDataLst>
    <p:extLst>
      <p:ext uri="{BB962C8B-B14F-4D97-AF65-F5344CB8AC3E}">
        <p14:creationId xmlns:p14="http://schemas.microsoft.com/office/powerpoint/2010/main" val="703881478"/>
      </p:ext>
    </p:extLst>
  </p:cSld>
  <p:clrMapOvr>
    <a:masterClrMapping/>
  </p:clrMapOvr>
  <mc:AlternateContent xmlns:mc="http://schemas.openxmlformats.org/markup-compatibility/2006" xmlns:p14="http://schemas.microsoft.com/office/powerpoint/2010/main">
    <mc:Choice Requires="p14">
      <p:transition spd="slow" p14:dur="2000" advTm="19217"/>
    </mc:Choice>
    <mc:Fallback xmlns="">
      <p:transition spd="slow" advTm="1921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a 4"/>
          <p:cNvGraphicFramePr/>
          <p:nvPr>
            <p:extLst>
              <p:ext uri="{D42A27DB-BD31-4B8C-83A1-F6EECF244321}">
                <p14:modId xmlns:p14="http://schemas.microsoft.com/office/powerpoint/2010/main" val="1646087583"/>
              </p:ext>
            </p:extLst>
          </p:nvPr>
        </p:nvGraphicFramePr>
        <p:xfrm>
          <a:off x="1405194" y="675068"/>
          <a:ext cx="6624736" cy="31859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Immagin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51584" y="1000008"/>
            <a:ext cx="822530" cy="776469"/>
          </a:xfrm>
          <a:prstGeom prst="rect">
            <a:avLst/>
          </a:prstGeom>
        </p:spPr>
      </p:pic>
      <p:pic>
        <p:nvPicPr>
          <p:cNvPr id="12" name="Immagin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95133" y="2516304"/>
            <a:ext cx="908412" cy="857541"/>
          </a:xfrm>
          <a:prstGeom prst="rect">
            <a:avLst/>
          </a:prstGeom>
        </p:spPr>
      </p:pic>
      <p:sp>
        <p:nvSpPr>
          <p:cNvPr id="14" name="Title 1"/>
          <p:cNvSpPr txBox="1">
            <a:spLocks/>
          </p:cNvSpPr>
          <p:nvPr/>
        </p:nvSpPr>
        <p:spPr bwMode="auto">
          <a:xfrm>
            <a:off x="1605138" y="58555"/>
            <a:ext cx="655124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Franklin Gothic Heavy" pitchFamily="34" charset="0"/>
              </a:defRPr>
            </a:lvl2pPr>
            <a:lvl3pPr algn="ctr" rtl="0" fontAlgn="base">
              <a:spcBef>
                <a:spcPct val="0"/>
              </a:spcBef>
              <a:spcAft>
                <a:spcPct val="0"/>
              </a:spcAft>
              <a:defRPr sz="4400">
                <a:solidFill>
                  <a:schemeClr val="tx1"/>
                </a:solidFill>
                <a:latin typeface="Franklin Gothic Heavy" pitchFamily="34" charset="0"/>
              </a:defRPr>
            </a:lvl3pPr>
            <a:lvl4pPr algn="ctr" rtl="0" fontAlgn="base">
              <a:spcBef>
                <a:spcPct val="0"/>
              </a:spcBef>
              <a:spcAft>
                <a:spcPct val="0"/>
              </a:spcAft>
              <a:defRPr sz="4400">
                <a:solidFill>
                  <a:schemeClr val="tx1"/>
                </a:solidFill>
                <a:latin typeface="Franklin Gothic Heavy" pitchFamily="34" charset="0"/>
              </a:defRPr>
            </a:lvl4pPr>
            <a:lvl5pPr algn="ctr" rtl="0" fontAlgn="base">
              <a:spcBef>
                <a:spcPct val="0"/>
              </a:spcBef>
              <a:spcAft>
                <a:spcPct val="0"/>
              </a:spcAft>
              <a:defRPr sz="4400">
                <a:solidFill>
                  <a:schemeClr val="tx1"/>
                </a:solidFill>
                <a:latin typeface="Franklin Gothic Heavy" pitchFamily="34" charset="0"/>
              </a:defRPr>
            </a:lvl5pPr>
            <a:lvl6pPr marL="457200" algn="ctr" rtl="0" fontAlgn="base">
              <a:spcBef>
                <a:spcPct val="0"/>
              </a:spcBef>
              <a:spcAft>
                <a:spcPct val="0"/>
              </a:spcAft>
              <a:defRPr sz="4400">
                <a:solidFill>
                  <a:schemeClr val="tx1"/>
                </a:solidFill>
                <a:latin typeface="Franklin Gothic Heavy" pitchFamily="34" charset="0"/>
              </a:defRPr>
            </a:lvl6pPr>
            <a:lvl7pPr marL="914400" algn="ctr" rtl="0" fontAlgn="base">
              <a:spcBef>
                <a:spcPct val="0"/>
              </a:spcBef>
              <a:spcAft>
                <a:spcPct val="0"/>
              </a:spcAft>
              <a:defRPr sz="4400">
                <a:solidFill>
                  <a:schemeClr val="tx1"/>
                </a:solidFill>
                <a:latin typeface="Franklin Gothic Heavy" pitchFamily="34" charset="0"/>
              </a:defRPr>
            </a:lvl7pPr>
            <a:lvl8pPr marL="1371600" algn="ctr" rtl="0" fontAlgn="base">
              <a:spcBef>
                <a:spcPct val="0"/>
              </a:spcBef>
              <a:spcAft>
                <a:spcPct val="0"/>
              </a:spcAft>
              <a:defRPr sz="4400">
                <a:solidFill>
                  <a:schemeClr val="tx1"/>
                </a:solidFill>
                <a:latin typeface="Franklin Gothic Heavy" pitchFamily="34" charset="0"/>
              </a:defRPr>
            </a:lvl8pPr>
            <a:lvl9pPr marL="1828800" algn="ctr" rtl="0" fontAlgn="base">
              <a:spcBef>
                <a:spcPct val="0"/>
              </a:spcBef>
              <a:spcAft>
                <a:spcPct val="0"/>
              </a:spcAft>
              <a:defRPr sz="4400">
                <a:solidFill>
                  <a:schemeClr val="tx1"/>
                </a:solidFill>
                <a:latin typeface="Franklin Gothic Heavy" pitchFamily="34" charset="0"/>
              </a:defRPr>
            </a:lvl9pPr>
          </a:lstStyle>
          <a:p>
            <a:pPr fontAlgn="auto">
              <a:spcAft>
                <a:spcPts val="0"/>
              </a:spcAft>
              <a:defRPr/>
            </a:pPr>
            <a:r>
              <a:rPr lang="en-US" sz="4800" dirty="0">
                <a:solidFill>
                  <a:srgbClr val="FF0000"/>
                </a:solidFill>
              </a:rPr>
              <a:t>DISSIMILARITY DISTANCE</a:t>
            </a:r>
          </a:p>
        </p:txBody>
      </p:sp>
      <p:pic>
        <p:nvPicPr>
          <p:cNvPr id="3" name="Picture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56095" y="615953"/>
            <a:ext cx="1956986" cy="1345428"/>
          </a:xfrm>
          <a:prstGeom prst="rect">
            <a:avLst/>
          </a:prstGeom>
          <a:effectLst>
            <a:outerShdw blurRad="50800" dist="50800" dir="5400000" algn="ctr" rotWithShape="0">
              <a:schemeClr val="tx1"/>
            </a:outerShdw>
          </a:effectLst>
        </p:spPr>
      </p:pic>
      <p:sp>
        <p:nvSpPr>
          <p:cNvPr id="13" name="Rectangle: Rounded Corners 12"/>
          <p:cNvSpPr/>
          <p:nvPr/>
        </p:nvSpPr>
        <p:spPr>
          <a:xfrm>
            <a:off x="1117163" y="675068"/>
            <a:ext cx="7920880" cy="3199172"/>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Arrow: Curved Right 21"/>
          <p:cNvSpPr/>
          <p:nvPr/>
        </p:nvSpPr>
        <p:spPr>
          <a:xfrm>
            <a:off x="35496" y="2060848"/>
            <a:ext cx="1096996" cy="2534686"/>
          </a:xfrm>
          <a:prstGeom prst="curvedRightArrow">
            <a:avLst/>
          </a:prstGeom>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AU">
              <a:solidFill>
                <a:schemeClr val="tx1"/>
              </a:solidFill>
            </a:endParaRPr>
          </a:p>
        </p:txBody>
      </p:sp>
      <p:graphicFrame>
        <p:nvGraphicFramePr>
          <p:cNvPr id="24" name="Diagram 23"/>
          <p:cNvGraphicFramePr/>
          <p:nvPr>
            <p:extLst>
              <p:ext uri="{D42A27DB-BD31-4B8C-83A1-F6EECF244321}">
                <p14:modId xmlns:p14="http://schemas.microsoft.com/office/powerpoint/2010/main" val="1244601259"/>
              </p:ext>
            </p:extLst>
          </p:nvPr>
        </p:nvGraphicFramePr>
        <p:xfrm>
          <a:off x="1285946" y="4069436"/>
          <a:ext cx="4874129" cy="253201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27" name="Rectangle: Rounded Corners 26"/>
          <p:cNvSpPr/>
          <p:nvPr/>
        </p:nvSpPr>
        <p:spPr>
          <a:xfrm>
            <a:off x="539552" y="675068"/>
            <a:ext cx="576064" cy="3162732"/>
          </a:xfrm>
          <a:prstGeom prst="roundRect">
            <a:avLst/>
          </a:prstGeom>
          <a:solidFill>
            <a:srgbClr val="FF00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AU" sz="4000" b="1" dirty="0">
                <a:effectLst>
                  <a:outerShdw blurRad="38100" dist="38100" dir="2700000" algn="tl">
                    <a:srgbClr val="000000">
                      <a:alpha val="43137"/>
                    </a:srgbClr>
                  </a:outerShdw>
                </a:effectLst>
              </a:rPr>
              <a:t>I</a:t>
            </a:r>
          </a:p>
          <a:p>
            <a:pPr algn="ctr"/>
            <a:r>
              <a:rPr lang="en-AU" sz="4000" b="1" dirty="0">
                <a:effectLst>
                  <a:outerShdw blurRad="38100" dist="38100" dir="2700000" algn="tl">
                    <a:srgbClr val="000000">
                      <a:alpha val="43137"/>
                    </a:srgbClr>
                  </a:outerShdw>
                </a:effectLst>
              </a:rPr>
              <a:t>N</a:t>
            </a:r>
          </a:p>
          <a:p>
            <a:pPr algn="ctr"/>
            <a:r>
              <a:rPr lang="en-AU" sz="4000" b="1" dirty="0">
                <a:effectLst>
                  <a:outerShdw blurRad="38100" dist="38100" dir="2700000" algn="tl">
                    <a:srgbClr val="000000">
                      <a:alpha val="43137"/>
                    </a:srgbClr>
                  </a:outerShdw>
                </a:effectLst>
              </a:rPr>
              <a:t>P</a:t>
            </a:r>
          </a:p>
          <a:p>
            <a:pPr algn="ctr"/>
            <a:r>
              <a:rPr lang="en-AU" sz="4000" b="1" dirty="0">
                <a:effectLst>
                  <a:outerShdw blurRad="38100" dist="38100" dir="2700000" algn="tl">
                    <a:srgbClr val="000000">
                      <a:alpha val="43137"/>
                    </a:srgbClr>
                  </a:outerShdw>
                </a:effectLst>
              </a:rPr>
              <a:t>U</a:t>
            </a:r>
          </a:p>
          <a:p>
            <a:pPr algn="ctr"/>
            <a:r>
              <a:rPr lang="en-AU" sz="4000" b="1" dirty="0">
                <a:effectLst>
                  <a:outerShdw blurRad="38100" dist="38100" dir="2700000" algn="tl">
                    <a:srgbClr val="000000">
                      <a:alpha val="43137"/>
                    </a:srgbClr>
                  </a:outerShdw>
                </a:effectLst>
              </a:rPr>
              <a:t>T</a:t>
            </a:r>
          </a:p>
        </p:txBody>
      </p:sp>
      <p:sp>
        <p:nvSpPr>
          <p:cNvPr id="28" name="Rectangle: Rounded Corners 27"/>
          <p:cNvSpPr/>
          <p:nvPr/>
        </p:nvSpPr>
        <p:spPr>
          <a:xfrm>
            <a:off x="6313529" y="4725144"/>
            <a:ext cx="2724515" cy="2016224"/>
          </a:xfrm>
          <a:prstGeom prst="roundRect">
            <a:avLst/>
          </a:prstGeom>
          <a:solidFill>
            <a:srgbClr val="FFFF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b="1" dirty="0">
                <a:solidFill>
                  <a:schemeClr val="tx1"/>
                </a:solidFill>
                <a:effectLst>
                  <a:outerShdw blurRad="38100" dist="38100" dir="2700000" algn="tl">
                    <a:srgbClr val="000000">
                      <a:alpha val="43137"/>
                    </a:srgbClr>
                  </a:outerShdw>
                </a:effectLst>
              </a:rPr>
              <a:t>5-7 PEER  GROUPS</a:t>
            </a:r>
          </a:p>
          <a:p>
            <a:pPr algn="ctr"/>
            <a:endParaRPr lang="en-AU" dirty="0"/>
          </a:p>
          <a:p>
            <a:pPr algn="ctr"/>
            <a:endParaRPr lang="en-AU" dirty="0"/>
          </a:p>
          <a:p>
            <a:pPr algn="ctr"/>
            <a:endParaRPr lang="en-AU" dirty="0"/>
          </a:p>
          <a:p>
            <a:pPr algn="ctr"/>
            <a:endParaRPr lang="en-AU" dirty="0"/>
          </a:p>
        </p:txBody>
      </p:sp>
      <p:sp>
        <p:nvSpPr>
          <p:cNvPr id="29" name="Arrow: Striped Right 28"/>
          <p:cNvSpPr/>
          <p:nvPr/>
        </p:nvSpPr>
        <p:spPr>
          <a:xfrm>
            <a:off x="5860239" y="5949280"/>
            <a:ext cx="845345" cy="580161"/>
          </a:xfrm>
          <a:prstGeom prst="striped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1" name="Picture 3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488298" y="1921618"/>
            <a:ext cx="1607512" cy="1406573"/>
          </a:xfrm>
          <a:prstGeom prst="rect">
            <a:avLst/>
          </a:prstGeom>
          <a:effectLst>
            <a:outerShdw blurRad="50800" dist="50800" dir="5400000" algn="ctr" rotWithShape="0">
              <a:schemeClr val="tx1"/>
            </a:outerShdw>
          </a:effectLst>
        </p:spPr>
      </p:pic>
      <p:sp>
        <p:nvSpPr>
          <p:cNvPr id="35" name="Rectangle: Rounded Corners 34"/>
          <p:cNvSpPr/>
          <p:nvPr/>
        </p:nvSpPr>
        <p:spPr>
          <a:xfrm>
            <a:off x="6319329" y="3979642"/>
            <a:ext cx="2718714" cy="686387"/>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4400" b="1" dirty="0">
                <a:solidFill>
                  <a:schemeClr val="tx1"/>
                </a:solidFill>
                <a:effectLst>
                  <a:outerShdw blurRad="38100" dist="38100" dir="2700000" algn="tl">
                    <a:srgbClr val="000000">
                      <a:alpha val="43137"/>
                    </a:srgbClr>
                  </a:outerShdw>
                </a:effectLst>
              </a:rPr>
              <a:t>OUTPUT</a:t>
            </a:r>
          </a:p>
        </p:txBody>
      </p:sp>
      <p:pic>
        <p:nvPicPr>
          <p:cNvPr id="36" name="Immagine 1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854721" y="5561494"/>
            <a:ext cx="1842412" cy="1074472"/>
          </a:xfrm>
          <a:prstGeom prst="rect">
            <a:avLst/>
          </a:prstGeom>
          <a:ln w="25400">
            <a:solidFill>
              <a:schemeClr val="tx1"/>
            </a:solidFill>
          </a:ln>
        </p:spPr>
      </p:pic>
    </p:spTree>
    <p:custDataLst>
      <p:tags r:id="rId1"/>
    </p:custDataLst>
    <p:extLst>
      <p:ext uri="{BB962C8B-B14F-4D97-AF65-F5344CB8AC3E}">
        <p14:creationId xmlns:p14="http://schemas.microsoft.com/office/powerpoint/2010/main" val="3456282946"/>
      </p:ext>
    </p:extLst>
  </p:cSld>
  <p:clrMapOvr>
    <a:masterClrMapping/>
  </p:clrMapOvr>
  <mc:AlternateContent xmlns:mc="http://schemas.openxmlformats.org/markup-compatibility/2006" xmlns:p14="http://schemas.microsoft.com/office/powerpoint/2010/main">
    <mc:Choice Requires="p14">
      <p:transition spd="slow" p14:dur="2000" advTm="104386"/>
    </mc:Choice>
    <mc:Fallback xmlns="">
      <p:transition spd="slow" advTm="10438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circle(in)">
                                      <p:cBhvr>
                                        <p:cTn id="12" dur="2000"/>
                                        <p:tgtEl>
                                          <p:spTgt spid="31"/>
                                        </p:tgtEl>
                                      </p:cBhvr>
                                    </p:animEffect>
                                  </p:childTnLst>
                                </p:cTn>
                              </p:par>
                              <p:par>
                                <p:cTn id="13" presetID="6" presetClass="entr" presetSubtype="16"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heel(1)">
                                      <p:cBhvr>
                                        <p:cTn id="20" dur="2000"/>
                                        <p:tgtEl>
                                          <p:spTgt spid="13"/>
                                        </p:tgtEl>
                                      </p:cBhvr>
                                    </p:animEffect>
                                  </p:childTnLst>
                                </p:cTn>
                              </p:par>
                            </p:childTnLst>
                          </p:cTn>
                        </p:par>
                        <p:par>
                          <p:cTn id="21" fill="hold">
                            <p:stCondLst>
                              <p:cond delay="2000"/>
                            </p:stCondLst>
                            <p:childTnLst>
                              <p:par>
                                <p:cTn id="22" presetID="2" presetClass="entr" presetSubtype="4" fill="hold" grpId="0" nodeType="after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additive="base">
                                        <p:cTn id="24" dur="500" fill="hold"/>
                                        <p:tgtEl>
                                          <p:spTgt spid="27"/>
                                        </p:tgtEl>
                                        <p:attrNameLst>
                                          <p:attrName>ppt_x</p:attrName>
                                        </p:attrNameLst>
                                      </p:cBhvr>
                                      <p:tavLst>
                                        <p:tav tm="0">
                                          <p:val>
                                            <p:strVal val="#ppt_x"/>
                                          </p:val>
                                        </p:tav>
                                        <p:tav tm="100000">
                                          <p:val>
                                            <p:strVal val="#ppt_x"/>
                                          </p:val>
                                        </p:tav>
                                      </p:tavLst>
                                    </p:anim>
                                    <p:anim calcmode="lin" valueType="num">
                                      <p:cBhvr additive="base">
                                        <p:cTn id="25" dur="500" fill="hold"/>
                                        <p:tgtEl>
                                          <p:spTgt spid="27"/>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1" presetClass="entr" presetSubtype="0" fill="hold" grpId="0" nodeType="after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ppt_x"/>
                                          </p:val>
                                        </p:tav>
                                        <p:tav tm="100000">
                                          <p:val>
                                            <p:strVal val="#ppt_x"/>
                                          </p:val>
                                        </p:tav>
                                      </p:tavLst>
                                    </p:anim>
                                    <p:anim calcmode="lin" valueType="num">
                                      <p:cBhvr additive="base">
                                        <p:cTn id="3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barn(inVertical)">
                                      <p:cBhvr>
                                        <p:cTn id="38" dur="500"/>
                                        <p:tgtEl>
                                          <p:spTgt spid="29"/>
                                        </p:tgtEl>
                                      </p:cBhvr>
                                    </p:animEffect>
                                  </p:childTnLst>
                                </p:cTn>
                              </p:par>
                            </p:childTnLst>
                          </p:cTn>
                        </p:par>
                        <p:par>
                          <p:cTn id="39" fill="hold">
                            <p:stCondLst>
                              <p:cond delay="500"/>
                            </p:stCondLst>
                            <p:childTnLst>
                              <p:par>
                                <p:cTn id="40" presetID="21" presetClass="entr" presetSubtype="1" fill="hold" grpId="0" nodeType="after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heel(1)">
                                      <p:cBhvr>
                                        <p:cTn id="42" dur="2000"/>
                                        <p:tgtEl>
                                          <p:spTgt spid="28"/>
                                        </p:tgtEl>
                                      </p:cBhvr>
                                    </p:animEffect>
                                  </p:childTnLst>
                                </p:cTn>
                              </p:par>
                            </p:childTnLst>
                          </p:cTn>
                        </p:par>
                        <p:par>
                          <p:cTn id="43" fill="hold">
                            <p:stCondLst>
                              <p:cond delay="2500"/>
                            </p:stCondLst>
                            <p:childTnLst>
                              <p:par>
                                <p:cTn id="44" presetID="6" presetClass="entr" presetSubtype="16" fill="hold" nodeType="after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circle(in)">
                                      <p:cBhvr>
                                        <p:cTn id="46" dur="2000"/>
                                        <p:tgtEl>
                                          <p:spTgt spid="36"/>
                                        </p:tgtEl>
                                      </p:cBhvr>
                                    </p:animEffect>
                                  </p:childTnLst>
                                </p:cTn>
                              </p:par>
                            </p:childTnLst>
                          </p:cTn>
                        </p:par>
                        <p:par>
                          <p:cTn id="47" fill="hold">
                            <p:stCondLst>
                              <p:cond delay="4500"/>
                            </p:stCondLst>
                            <p:childTnLst>
                              <p:par>
                                <p:cTn id="48" presetID="10" presetClass="entr" presetSubtype="0" fill="hold" grpId="0" nodeType="after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fade">
                                      <p:cBhvr>
                                        <p:cTn id="5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13" grpId="0" animBg="1"/>
      <p:bldP spid="22" grpId="0" animBg="1"/>
      <p:bldGraphic spid="24" grpId="0">
        <p:bldAsOne/>
      </p:bldGraphic>
      <p:bldP spid="27" grpId="0" animBg="1"/>
      <p:bldP spid="28" grpId="0" animBg="1"/>
      <p:bldP spid="29" grpId="0" animBg="1"/>
      <p:bldP spid="3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bwMode="auto">
          <a:xfrm>
            <a:off x="191878" y="-64118"/>
            <a:ext cx="9036496"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Franklin Gothic Heavy" pitchFamily="34" charset="0"/>
              </a:defRPr>
            </a:lvl2pPr>
            <a:lvl3pPr algn="ctr" rtl="0" fontAlgn="base">
              <a:spcBef>
                <a:spcPct val="0"/>
              </a:spcBef>
              <a:spcAft>
                <a:spcPct val="0"/>
              </a:spcAft>
              <a:defRPr sz="4400">
                <a:solidFill>
                  <a:schemeClr val="tx1"/>
                </a:solidFill>
                <a:latin typeface="Franklin Gothic Heavy" pitchFamily="34" charset="0"/>
              </a:defRPr>
            </a:lvl3pPr>
            <a:lvl4pPr algn="ctr" rtl="0" fontAlgn="base">
              <a:spcBef>
                <a:spcPct val="0"/>
              </a:spcBef>
              <a:spcAft>
                <a:spcPct val="0"/>
              </a:spcAft>
              <a:defRPr sz="4400">
                <a:solidFill>
                  <a:schemeClr val="tx1"/>
                </a:solidFill>
                <a:latin typeface="Franklin Gothic Heavy" pitchFamily="34" charset="0"/>
              </a:defRPr>
            </a:lvl4pPr>
            <a:lvl5pPr algn="ctr" rtl="0" fontAlgn="base">
              <a:spcBef>
                <a:spcPct val="0"/>
              </a:spcBef>
              <a:spcAft>
                <a:spcPct val="0"/>
              </a:spcAft>
              <a:defRPr sz="4400">
                <a:solidFill>
                  <a:schemeClr val="tx1"/>
                </a:solidFill>
                <a:latin typeface="Franklin Gothic Heavy" pitchFamily="34" charset="0"/>
              </a:defRPr>
            </a:lvl5pPr>
            <a:lvl6pPr marL="457200" algn="ctr" rtl="0" fontAlgn="base">
              <a:spcBef>
                <a:spcPct val="0"/>
              </a:spcBef>
              <a:spcAft>
                <a:spcPct val="0"/>
              </a:spcAft>
              <a:defRPr sz="4400">
                <a:solidFill>
                  <a:schemeClr val="tx1"/>
                </a:solidFill>
                <a:latin typeface="Franklin Gothic Heavy" pitchFamily="34" charset="0"/>
              </a:defRPr>
            </a:lvl6pPr>
            <a:lvl7pPr marL="914400" algn="ctr" rtl="0" fontAlgn="base">
              <a:spcBef>
                <a:spcPct val="0"/>
              </a:spcBef>
              <a:spcAft>
                <a:spcPct val="0"/>
              </a:spcAft>
              <a:defRPr sz="4400">
                <a:solidFill>
                  <a:schemeClr val="tx1"/>
                </a:solidFill>
                <a:latin typeface="Franklin Gothic Heavy" pitchFamily="34" charset="0"/>
              </a:defRPr>
            </a:lvl7pPr>
            <a:lvl8pPr marL="1371600" algn="ctr" rtl="0" fontAlgn="base">
              <a:spcBef>
                <a:spcPct val="0"/>
              </a:spcBef>
              <a:spcAft>
                <a:spcPct val="0"/>
              </a:spcAft>
              <a:defRPr sz="4400">
                <a:solidFill>
                  <a:schemeClr val="tx1"/>
                </a:solidFill>
                <a:latin typeface="Franklin Gothic Heavy" pitchFamily="34" charset="0"/>
              </a:defRPr>
            </a:lvl8pPr>
            <a:lvl9pPr marL="1828800" algn="ctr" rtl="0" fontAlgn="base">
              <a:spcBef>
                <a:spcPct val="0"/>
              </a:spcBef>
              <a:spcAft>
                <a:spcPct val="0"/>
              </a:spcAft>
              <a:defRPr sz="4400">
                <a:solidFill>
                  <a:schemeClr val="tx1"/>
                </a:solidFill>
                <a:latin typeface="Franklin Gothic Heavy" pitchFamily="34" charset="0"/>
              </a:defRPr>
            </a:lvl9pPr>
          </a:lstStyle>
          <a:p>
            <a:pPr fontAlgn="auto">
              <a:spcAft>
                <a:spcPts val="0"/>
              </a:spcAft>
              <a:defRPr/>
            </a:pPr>
            <a:r>
              <a:rPr lang="en-US" sz="3600" b="1" dirty="0"/>
              <a:t>CLUSTER ANALYSIS – PEER GROUPS  </a:t>
            </a:r>
          </a:p>
        </p:txBody>
      </p:sp>
      <p:sp>
        <p:nvSpPr>
          <p:cNvPr id="15" name="Rectangle 14"/>
          <p:cNvSpPr/>
          <p:nvPr/>
        </p:nvSpPr>
        <p:spPr>
          <a:xfrm>
            <a:off x="4599842" y="590452"/>
            <a:ext cx="4518248" cy="6267548"/>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2793" y="1096782"/>
            <a:ext cx="4298644" cy="2552301"/>
          </a:xfrm>
          <a:prstGeom prst="rect">
            <a:avLst/>
          </a:prstGeom>
          <a:ln w="12700">
            <a:solidFill>
              <a:schemeClr val="tx1"/>
            </a:solidFill>
          </a:ln>
        </p:spPr>
      </p:pic>
      <p:sp>
        <p:nvSpPr>
          <p:cNvPr id="17" name="TextBox 16"/>
          <p:cNvSpPr txBox="1"/>
          <p:nvPr/>
        </p:nvSpPr>
        <p:spPr>
          <a:xfrm>
            <a:off x="6652024" y="666826"/>
            <a:ext cx="933382" cy="369332"/>
          </a:xfrm>
          <a:prstGeom prst="rect">
            <a:avLst/>
          </a:prstGeom>
          <a:solidFill>
            <a:schemeClr val="bg1"/>
          </a:solidFill>
          <a:ln w="12700">
            <a:solidFill>
              <a:schemeClr val="tx1"/>
            </a:solidFill>
          </a:ln>
        </p:spPr>
        <p:txBody>
          <a:bodyPr wrap="square" rtlCol="0">
            <a:spAutoFit/>
          </a:bodyPr>
          <a:lstStyle/>
          <a:p>
            <a:pPr algn="ctr"/>
            <a:r>
              <a:rPr lang="en-US" b="1" dirty="0">
                <a:solidFill>
                  <a:srgbClr val="1F78B4"/>
                </a:solidFill>
              </a:rPr>
              <a:t>SIZE</a:t>
            </a:r>
            <a:r>
              <a:rPr lang="en-US" dirty="0"/>
              <a:t> </a:t>
            </a:r>
          </a:p>
        </p:txBody>
      </p:sp>
      <p:pic>
        <p:nvPicPr>
          <p:cNvPr id="19" name="Picture 18">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6818" y="4229201"/>
            <a:ext cx="4297680" cy="2556304"/>
          </a:xfrm>
          <a:prstGeom prst="rect">
            <a:avLst/>
          </a:prstGeom>
          <a:ln w="15875">
            <a:solidFill>
              <a:srgbClr val="276419"/>
            </a:solidFill>
          </a:ln>
        </p:spPr>
      </p:pic>
      <p:sp>
        <p:nvSpPr>
          <p:cNvPr id="20" name="TextBox 19"/>
          <p:cNvSpPr txBox="1"/>
          <p:nvPr/>
        </p:nvSpPr>
        <p:spPr>
          <a:xfrm>
            <a:off x="6622281" y="3796051"/>
            <a:ext cx="1475084" cy="369332"/>
          </a:xfrm>
          <a:prstGeom prst="rect">
            <a:avLst/>
          </a:prstGeom>
          <a:solidFill>
            <a:schemeClr val="bg1"/>
          </a:solidFill>
          <a:ln w="12700">
            <a:solidFill>
              <a:srgbClr val="276419"/>
            </a:solidFill>
          </a:ln>
        </p:spPr>
        <p:txBody>
          <a:bodyPr wrap="none" rtlCol="0">
            <a:spAutoFit/>
          </a:bodyPr>
          <a:lstStyle/>
          <a:p>
            <a:r>
              <a:rPr lang="en-US" b="1" dirty="0">
                <a:solidFill>
                  <a:srgbClr val="276419"/>
                </a:solidFill>
              </a:rPr>
              <a:t>SIZE &amp; SHAPE</a:t>
            </a:r>
          </a:p>
        </p:txBody>
      </p:sp>
      <p:sp>
        <p:nvSpPr>
          <p:cNvPr id="22" name="Rectangle 21"/>
          <p:cNvSpPr/>
          <p:nvPr/>
        </p:nvSpPr>
        <p:spPr>
          <a:xfrm>
            <a:off x="14189" y="590452"/>
            <a:ext cx="4518248" cy="6267548"/>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2075126" y="3800766"/>
            <a:ext cx="2408687" cy="369332"/>
          </a:xfrm>
          <a:prstGeom prst="rect">
            <a:avLst/>
          </a:prstGeom>
          <a:solidFill>
            <a:schemeClr val="bg1"/>
          </a:solidFill>
          <a:ln w="12700">
            <a:solidFill>
              <a:srgbClr val="276419"/>
            </a:solidFill>
          </a:ln>
        </p:spPr>
        <p:txBody>
          <a:bodyPr wrap="square" rtlCol="0">
            <a:spAutoFit/>
          </a:bodyPr>
          <a:lstStyle/>
          <a:p>
            <a:r>
              <a:rPr lang="en-US" b="1" dirty="0">
                <a:solidFill>
                  <a:srgbClr val="276419"/>
                </a:solidFill>
              </a:rPr>
              <a:t>SIZE &amp; SHAPE</a:t>
            </a:r>
          </a:p>
        </p:txBody>
      </p:sp>
      <p:sp>
        <p:nvSpPr>
          <p:cNvPr id="26" name="TextBox 25"/>
          <p:cNvSpPr txBox="1"/>
          <p:nvPr/>
        </p:nvSpPr>
        <p:spPr>
          <a:xfrm>
            <a:off x="112667" y="652861"/>
            <a:ext cx="1962459" cy="405954"/>
          </a:xfrm>
          <a:prstGeom prst="rect">
            <a:avLst/>
          </a:prstGeom>
          <a:solidFill>
            <a:schemeClr val="bg1"/>
          </a:solidFill>
          <a:ln>
            <a:solidFill>
              <a:srgbClr val="1F78B4"/>
            </a:solidFill>
          </a:ln>
        </p:spPr>
        <p:txBody>
          <a:bodyPr wrap="square" rtlCol="0">
            <a:spAutoFit/>
          </a:bodyPr>
          <a:lstStyle/>
          <a:p>
            <a:r>
              <a:rPr lang="en-US" sz="2000" b="1" dirty="0"/>
              <a:t>5 PEER GROUPS</a:t>
            </a:r>
          </a:p>
        </p:txBody>
      </p:sp>
      <p:sp>
        <p:nvSpPr>
          <p:cNvPr id="27" name="TextBox 26"/>
          <p:cNvSpPr txBox="1"/>
          <p:nvPr/>
        </p:nvSpPr>
        <p:spPr>
          <a:xfrm>
            <a:off x="2127574" y="655783"/>
            <a:ext cx="933382" cy="400110"/>
          </a:xfrm>
          <a:prstGeom prst="rect">
            <a:avLst/>
          </a:prstGeom>
          <a:solidFill>
            <a:schemeClr val="bg1"/>
          </a:solidFill>
          <a:ln w="12700">
            <a:solidFill>
              <a:schemeClr val="tx1"/>
            </a:solidFill>
          </a:ln>
        </p:spPr>
        <p:txBody>
          <a:bodyPr wrap="square" rtlCol="0">
            <a:spAutoFit/>
          </a:bodyPr>
          <a:lstStyle/>
          <a:p>
            <a:pPr algn="ctr"/>
            <a:r>
              <a:rPr lang="en-US" sz="2000" b="1" dirty="0">
                <a:solidFill>
                  <a:srgbClr val="1F78B4"/>
                </a:solidFill>
              </a:rPr>
              <a:t>SIZE</a:t>
            </a:r>
            <a:r>
              <a:rPr lang="en-US" sz="2000" dirty="0"/>
              <a:t> </a:t>
            </a:r>
          </a:p>
        </p:txBody>
      </p:sp>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185" y="1101352"/>
            <a:ext cx="4297680" cy="2556304"/>
          </a:xfrm>
          <a:prstGeom prst="rect">
            <a:avLst/>
          </a:prstGeom>
          <a:ln>
            <a:solidFill>
              <a:schemeClr val="tx1"/>
            </a:solidFill>
          </a:ln>
        </p:spPr>
      </p:pic>
      <p:sp>
        <p:nvSpPr>
          <p:cNvPr id="30" name="TextBox 29"/>
          <p:cNvSpPr txBox="1"/>
          <p:nvPr/>
        </p:nvSpPr>
        <p:spPr>
          <a:xfrm>
            <a:off x="83515" y="3777740"/>
            <a:ext cx="1962459" cy="405954"/>
          </a:xfrm>
          <a:prstGeom prst="rect">
            <a:avLst/>
          </a:prstGeom>
          <a:solidFill>
            <a:schemeClr val="bg1"/>
          </a:solidFill>
          <a:ln>
            <a:solidFill>
              <a:srgbClr val="1F78B4"/>
            </a:solidFill>
          </a:ln>
        </p:spPr>
        <p:txBody>
          <a:bodyPr wrap="square" rtlCol="0">
            <a:spAutoFit/>
          </a:bodyPr>
          <a:lstStyle/>
          <a:p>
            <a:r>
              <a:rPr lang="en-US" sz="2000" b="1" dirty="0"/>
              <a:t>5 PEER GROUPS</a:t>
            </a:r>
          </a:p>
        </p:txBody>
      </p:sp>
      <p:sp>
        <p:nvSpPr>
          <p:cNvPr id="31" name="TextBox 30"/>
          <p:cNvSpPr txBox="1"/>
          <p:nvPr/>
        </p:nvSpPr>
        <p:spPr>
          <a:xfrm>
            <a:off x="4639406" y="3777740"/>
            <a:ext cx="1962459" cy="405954"/>
          </a:xfrm>
          <a:prstGeom prst="rect">
            <a:avLst/>
          </a:prstGeom>
          <a:solidFill>
            <a:schemeClr val="bg1"/>
          </a:solidFill>
          <a:ln>
            <a:solidFill>
              <a:srgbClr val="1F78B4"/>
            </a:solidFill>
          </a:ln>
        </p:spPr>
        <p:txBody>
          <a:bodyPr wrap="square" rtlCol="0">
            <a:spAutoFit/>
          </a:bodyPr>
          <a:lstStyle/>
          <a:p>
            <a:r>
              <a:rPr lang="en-US" sz="2000" b="1" dirty="0"/>
              <a:t>7 PEER GROUPS</a:t>
            </a:r>
          </a:p>
        </p:txBody>
      </p:sp>
      <p:sp>
        <p:nvSpPr>
          <p:cNvPr id="32" name="TextBox 31"/>
          <p:cNvSpPr txBox="1"/>
          <p:nvPr/>
        </p:nvSpPr>
        <p:spPr>
          <a:xfrm>
            <a:off x="4655862" y="637310"/>
            <a:ext cx="1962459" cy="405954"/>
          </a:xfrm>
          <a:prstGeom prst="rect">
            <a:avLst/>
          </a:prstGeom>
          <a:solidFill>
            <a:schemeClr val="bg1"/>
          </a:solidFill>
          <a:ln>
            <a:solidFill>
              <a:srgbClr val="1F78B4"/>
            </a:solidFill>
          </a:ln>
        </p:spPr>
        <p:txBody>
          <a:bodyPr wrap="square" rtlCol="0">
            <a:spAutoFit/>
          </a:bodyPr>
          <a:lstStyle/>
          <a:p>
            <a:r>
              <a:rPr lang="en-US" sz="2000" b="1" dirty="0"/>
              <a:t>7 PEER GROUPS</a:t>
            </a:r>
          </a:p>
        </p:txBody>
      </p:sp>
      <p:cxnSp>
        <p:nvCxnSpPr>
          <p:cNvPr id="34" name="Straight Connector 33"/>
          <p:cNvCxnSpPr>
            <a:cxnSpLocks/>
          </p:cNvCxnSpPr>
          <p:nvPr/>
        </p:nvCxnSpPr>
        <p:spPr>
          <a:xfrm>
            <a:off x="5133050" y="5716056"/>
            <a:ext cx="206718" cy="147563"/>
          </a:xfrm>
          <a:prstGeom prst="line">
            <a:avLst/>
          </a:prstGeom>
          <a:ln w="25400">
            <a:solidFill>
              <a:srgbClr val="4D922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cxnSpLocks/>
          </p:cNvCxnSpPr>
          <p:nvPr/>
        </p:nvCxnSpPr>
        <p:spPr>
          <a:xfrm flipH="1">
            <a:off x="5353203" y="5743331"/>
            <a:ext cx="206849" cy="139265"/>
          </a:xfrm>
          <a:prstGeom prst="line">
            <a:avLst/>
          </a:prstGeom>
          <a:ln w="25400">
            <a:solidFill>
              <a:srgbClr val="4D922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cxnSpLocks/>
          </p:cNvCxnSpPr>
          <p:nvPr/>
        </p:nvCxnSpPr>
        <p:spPr>
          <a:xfrm flipH="1">
            <a:off x="5146937" y="5630595"/>
            <a:ext cx="767" cy="10741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a:cxnSpLocks/>
          </p:cNvCxnSpPr>
          <p:nvPr/>
        </p:nvCxnSpPr>
        <p:spPr>
          <a:xfrm>
            <a:off x="5166188" y="5648066"/>
            <a:ext cx="404166" cy="8994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a:cxnSpLocks/>
          </p:cNvCxnSpPr>
          <p:nvPr/>
        </p:nvCxnSpPr>
        <p:spPr>
          <a:xfrm>
            <a:off x="5364088" y="6107584"/>
            <a:ext cx="110061" cy="1788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a:cxnSpLocks/>
          </p:cNvCxnSpPr>
          <p:nvPr/>
        </p:nvCxnSpPr>
        <p:spPr>
          <a:xfrm flipH="1">
            <a:off x="5467758" y="5971283"/>
            <a:ext cx="120913" cy="14704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a:cxnSpLocks/>
          </p:cNvCxnSpPr>
          <p:nvPr/>
        </p:nvCxnSpPr>
        <p:spPr>
          <a:xfrm flipH="1">
            <a:off x="5332927" y="5956406"/>
            <a:ext cx="260194" cy="154788"/>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a:cxnSpLocks/>
          </p:cNvCxnSpPr>
          <p:nvPr/>
        </p:nvCxnSpPr>
        <p:spPr>
          <a:xfrm flipH="1">
            <a:off x="5353203" y="2379504"/>
            <a:ext cx="251957" cy="391519"/>
          </a:xfrm>
          <a:prstGeom prst="line">
            <a:avLst/>
          </a:prstGeom>
          <a:ln w="25400">
            <a:solidFill>
              <a:srgbClr val="276419"/>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a:cxnSpLocks/>
          </p:cNvCxnSpPr>
          <p:nvPr/>
        </p:nvCxnSpPr>
        <p:spPr>
          <a:xfrm flipH="1">
            <a:off x="5593134" y="1992475"/>
            <a:ext cx="544796" cy="394285"/>
          </a:xfrm>
          <a:prstGeom prst="line">
            <a:avLst/>
          </a:prstGeom>
          <a:ln w="25400">
            <a:solidFill>
              <a:srgbClr val="276419"/>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a:cxnSpLocks/>
          </p:cNvCxnSpPr>
          <p:nvPr/>
        </p:nvCxnSpPr>
        <p:spPr>
          <a:xfrm>
            <a:off x="5364088" y="2767594"/>
            <a:ext cx="235874" cy="283465"/>
          </a:xfrm>
          <a:prstGeom prst="line">
            <a:avLst/>
          </a:prstGeom>
          <a:ln w="25400">
            <a:solidFill>
              <a:srgbClr val="276419"/>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a:cxnSpLocks/>
          </p:cNvCxnSpPr>
          <p:nvPr/>
        </p:nvCxnSpPr>
        <p:spPr>
          <a:xfrm>
            <a:off x="5588671" y="3041762"/>
            <a:ext cx="327555" cy="148562"/>
          </a:xfrm>
          <a:prstGeom prst="line">
            <a:avLst/>
          </a:prstGeom>
          <a:ln w="25400">
            <a:solidFill>
              <a:srgbClr val="276419"/>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a:cxnSpLocks/>
          </p:cNvCxnSpPr>
          <p:nvPr/>
        </p:nvCxnSpPr>
        <p:spPr>
          <a:xfrm>
            <a:off x="6153067" y="1990937"/>
            <a:ext cx="158729" cy="98571"/>
          </a:xfrm>
          <a:prstGeom prst="line">
            <a:avLst/>
          </a:prstGeom>
          <a:ln w="25400">
            <a:solidFill>
              <a:srgbClr val="276419"/>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a:cxnSpLocks/>
          </p:cNvCxnSpPr>
          <p:nvPr/>
        </p:nvCxnSpPr>
        <p:spPr>
          <a:xfrm>
            <a:off x="6311796" y="2084702"/>
            <a:ext cx="88030" cy="824624"/>
          </a:xfrm>
          <a:prstGeom prst="line">
            <a:avLst/>
          </a:prstGeom>
          <a:ln w="25400">
            <a:solidFill>
              <a:srgbClr val="276419"/>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a:cxnSpLocks/>
          </p:cNvCxnSpPr>
          <p:nvPr/>
        </p:nvCxnSpPr>
        <p:spPr>
          <a:xfrm flipV="1">
            <a:off x="5900374" y="3086723"/>
            <a:ext cx="439585" cy="110687"/>
          </a:xfrm>
          <a:prstGeom prst="line">
            <a:avLst/>
          </a:prstGeom>
          <a:ln w="25400">
            <a:solidFill>
              <a:srgbClr val="276419"/>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a:cxnSpLocks/>
          </p:cNvCxnSpPr>
          <p:nvPr/>
        </p:nvCxnSpPr>
        <p:spPr>
          <a:xfrm flipV="1">
            <a:off x="6339959" y="2885892"/>
            <a:ext cx="58803" cy="210668"/>
          </a:xfrm>
          <a:prstGeom prst="line">
            <a:avLst/>
          </a:prstGeom>
          <a:ln w="25400">
            <a:solidFill>
              <a:srgbClr val="276419"/>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a:cxnSpLocks/>
          </p:cNvCxnSpPr>
          <p:nvPr/>
        </p:nvCxnSpPr>
        <p:spPr>
          <a:xfrm>
            <a:off x="5593134" y="2281260"/>
            <a:ext cx="117517" cy="17683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a:cxnSpLocks/>
          </p:cNvCxnSpPr>
          <p:nvPr/>
        </p:nvCxnSpPr>
        <p:spPr>
          <a:xfrm flipH="1">
            <a:off x="5326124" y="2454917"/>
            <a:ext cx="362506" cy="38076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a:cxnSpLocks/>
          </p:cNvCxnSpPr>
          <p:nvPr/>
        </p:nvCxnSpPr>
        <p:spPr>
          <a:xfrm flipH="1" flipV="1">
            <a:off x="5600972" y="2307662"/>
            <a:ext cx="797790" cy="10357"/>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a:cxnSpLocks/>
          </p:cNvCxnSpPr>
          <p:nvPr/>
        </p:nvCxnSpPr>
        <p:spPr>
          <a:xfrm flipV="1">
            <a:off x="6029720" y="2324968"/>
            <a:ext cx="369654" cy="867050"/>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a:cxnSpLocks/>
          </p:cNvCxnSpPr>
          <p:nvPr/>
        </p:nvCxnSpPr>
        <p:spPr>
          <a:xfrm flipV="1">
            <a:off x="5311031" y="2281260"/>
            <a:ext cx="288931" cy="480761"/>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a:cxnSpLocks/>
          </p:cNvCxnSpPr>
          <p:nvPr/>
        </p:nvCxnSpPr>
        <p:spPr>
          <a:xfrm flipH="1" flipV="1">
            <a:off x="5300812" y="2760706"/>
            <a:ext cx="169862" cy="300150"/>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a:cxnSpLocks/>
          </p:cNvCxnSpPr>
          <p:nvPr/>
        </p:nvCxnSpPr>
        <p:spPr>
          <a:xfrm flipH="1" flipV="1">
            <a:off x="5463024" y="3054863"/>
            <a:ext cx="234422" cy="113516"/>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a:cxnSpLocks/>
          </p:cNvCxnSpPr>
          <p:nvPr/>
        </p:nvCxnSpPr>
        <p:spPr>
          <a:xfrm flipH="1" flipV="1">
            <a:off x="5676691" y="3176788"/>
            <a:ext cx="345208" cy="20111"/>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a:cxnSpLocks/>
          </p:cNvCxnSpPr>
          <p:nvPr/>
        </p:nvCxnSpPr>
        <p:spPr>
          <a:xfrm flipH="1">
            <a:off x="6200382" y="2562802"/>
            <a:ext cx="206813" cy="409583"/>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a:cxnSpLocks/>
          </p:cNvCxnSpPr>
          <p:nvPr/>
        </p:nvCxnSpPr>
        <p:spPr>
          <a:xfrm flipH="1">
            <a:off x="6212423" y="2963191"/>
            <a:ext cx="7393" cy="28288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a:cxnSpLocks/>
          </p:cNvCxnSpPr>
          <p:nvPr/>
        </p:nvCxnSpPr>
        <p:spPr>
          <a:xfrm>
            <a:off x="5961267" y="1443530"/>
            <a:ext cx="184109" cy="521016"/>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a:cxnSpLocks/>
          </p:cNvCxnSpPr>
          <p:nvPr/>
        </p:nvCxnSpPr>
        <p:spPr>
          <a:xfrm flipH="1">
            <a:off x="5803345" y="1979277"/>
            <a:ext cx="340611" cy="97986"/>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a:cxnSpLocks/>
          </p:cNvCxnSpPr>
          <p:nvPr/>
        </p:nvCxnSpPr>
        <p:spPr>
          <a:xfrm>
            <a:off x="5710816" y="1623382"/>
            <a:ext cx="25695" cy="367870"/>
          </a:xfrm>
          <a:prstGeom prst="line">
            <a:avLst/>
          </a:prstGeom>
          <a:ln w="25400">
            <a:solidFill>
              <a:srgbClr val="33A02C"/>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a:cxnSpLocks/>
          </p:cNvCxnSpPr>
          <p:nvPr/>
        </p:nvCxnSpPr>
        <p:spPr>
          <a:xfrm flipH="1">
            <a:off x="5715549" y="1472282"/>
            <a:ext cx="265228" cy="159771"/>
          </a:xfrm>
          <a:prstGeom prst="line">
            <a:avLst/>
          </a:prstGeom>
          <a:ln w="25400">
            <a:solidFill>
              <a:srgbClr val="33A02C"/>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a:cxnSpLocks/>
          </p:cNvCxnSpPr>
          <p:nvPr/>
        </p:nvCxnSpPr>
        <p:spPr>
          <a:xfrm flipH="1" flipV="1">
            <a:off x="5731123" y="1984970"/>
            <a:ext cx="766824" cy="178265"/>
          </a:xfrm>
          <a:prstGeom prst="line">
            <a:avLst/>
          </a:prstGeom>
          <a:ln w="25400">
            <a:solidFill>
              <a:srgbClr val="33A02C"/>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a:cxnSpLocks/>
          </p:cNvCxnSpPr>
          <p:nvPr/>
        </p:nvCxnSpPr>
        <p:spPr>
          <a:xfrm>
            <a:off x="1475656" y="1398745"/>
            <a:ext cx="162404" cy="58738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a:cxnSpLocks/>
          </p:cNvCxnSpPr>
          <p:nvPr/>
        </p:nvCxnSpPr>
        <p:spPr>
          <a:xfrm flipV="1">
            <a:off x="685359" y="1985268"/>
            <a:ext cx="952701" cy="76897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a:cxnSpLocks/>
          </p:cNvCxnSpPr>
          <p:nvPr/>
        </p:nvCxnSpPr>
        <p:spPr>
          <a:xfrm>
            <a:off x="1306843" y="1716409"/>
            <a:ext cx="496938" cy="430426"/>
          </a:xfrm>
          <a:prstGeom prst="line">
            <a:avLst/>
          </a:prstGeom>
          <a:ln w="25400">
            <a:solidFill>
              <a:srgbClr val="276419"/>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a:cxnSpLocks/>
          </p:cNvCxnSpPr>
          <p:nvPr/>
        </p:nvCxnSpPr>
        <p:spPr>
          <a:xfrm flipV="1">
            <a:off x="1323359" y="1455729"/>
            <a:ext cx="142085" cy="268161"/>
          </a:xfrm>
          <a:prstGeom prst="line">
            <a:avLst/>
          </a:prstGeom>
          <a:ln w="25400">
            <a:solidFill>
              <a:srgbClr val="276419"/>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a:cxnSpLocks/>
          </p:cNvCxnSpPr>
          <p:nvPr/>
        </p:nvCxnSpPr>
        <p:spPr>
          <a:xfrm>
            <a:off x="642646" y="2766403"/>
            <a:ext cx="846824" cy="465497"/>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a:cxnSpLocks/>
          </p:cNvCxnSpPr>
          <p:nvPr/>
        </p:nvCxnSpPr>
        <p:spPr>
          <a:xfrm flipV="1">
            <a:off x="1496639" y="3075978"/>
            <a:ext cx="419707" cy="14895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a:cxnSpLocks/>
          </p:cNvCxnSpPr>
          <p:nvPr/>
        </p:nvCxnSpPr>
        <p:spPr>
          <a:xfrm>
            <a:off x="1812090" y="2149758"/>
            <a:ext cx="106961" cy="901301"/>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a:cxnSpLocks/>
          </p:cNvCxnSpPr>
          <p:nvPr/>
        </p:nvCxnSpPr>
        <p:spPr>
          <a:xfrm>
            <a:off x="968047" y="2304077"/>
            <a:ext cx="969630" cy="27885"/>
          </a:xfrm>
          <a:prstGeom prst="line">
            <a:avLst/>
          </a:prstGeom>
          <a:ln w="254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a:cxnSpLocks/>
          </p:cNvCxnSpPr>
          <p:nvPr/>
        </p:nvCxnSpPr>
        <p:spPr>
          <a:xfrm flipV="1">
            <a:off x="652484" y="2305077"/>
            <a:ext cx="323467" cy="439723"/>
          </a:xfrm>
          <a:prstGeom prst="line">
            <a:avLst/>
          </a:prstGeom>
          <a:ln w="254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a:cxnSpLocks/>
          </p:cNvCxnSpPr>
          <p:nvPr/>
        </p:nvCxnSpPr>
        <p:spPr>
          <a:xfrm flipH="1" flipV="1">
            <a:off x="632065" y="2739636"/>
            <a:ext cx="539489" cy="447110"/>
          </a:xfrm>
          <a:prstGeom prst="line">
            <a:avLst/>
          </a:prstGeom>
          <a:ln w="254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a:cxnSpLocks/>
          </p:cNvCxnSpPr>
          <p:nvPr/>
        </p:nvCxnSpPr>
        <p:spPr>
          <a:xfrm flipV="1">
            <a:off x="1497482" y="2318438"/>
            <a:ext cx="433336" cy="914192"/>
          </a:xfrm>
          <a:prstGeom prst="line">
            <a:avLst/>
          </a:prstGeom>
          <a:ln w="254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a:cxnSpLocks/>
          </p:cNvCxnSpPr>
          <p:nvPr/>
        </p:nvCxnSpPr>
        <p:spPr>
          <a:xfrm>
            <a:off x="1174270" y="3192834"/>
            <a:ext cx="285763" cy="36449"/>
          </a:xfrm>
          <a:prstGeom prst="line">
            <a:avLst/>
          </a:prstGeom>
          <a:ln w="254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a:cxnSpLocks/>
          </p:cNvCxnSpPr>
          <p:nvPr/>
        </p:nvCxnSpPr>
        <p:spPr>
          <a:xfrm flipV="1">
            <a:off x="1631972" y="2563066"/>
            <a:ext cx="282632" cy="691068"/>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12" name="Picture 211">
            <a:extLst>
              <a:ext uri="{FF2B5EF4-FFF2-40B4-BE49-F238E27FC236}">
                <a16:creationId xmlns:a16="http://schemas.microsoft.com/office/drawing/2014/main" xmlns="" id="{00000000-0008-0000-0F00-0000020000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2185" y="4242695"/>
            <a:ext cx="4297680" cy="2556304"/>
          </a:xfrm>
          <a:prstGeom prst="rect">
            <a:avLst/>
          </a:prstGeom>
          <a:ln w="25400">
            <a:solidFill>
              <a:srgbClr val="276419"/>
            </a:solidFill>
          </a:ln>
        </p:spPr>
      </p:pic>
      <p:cxnSp>
        <p:nvCxnSpPr>
          <p:cNvPr id="218" name="Straight Connector 217"/>
          <p:cNvCxnSpPr>
            <a:cxnSpLocks/>
          </p:cNvCxnSpPr>
          <p:nvPr/>
        </p:nvCxnSpPr>
        <p:spPr>
          <a:xfrm flipH="1" flipV="1">
            <a:off x="642646" y="5401381"/>
            <a:ext cx="415005" cy="18874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a:cxnSpLocks/>
          </p:cNvCxnSpPr>
          <p:nvPr/>
        </p:nvCxnSpPr>
        <p:spPr>
          <a:xfrm flipH="1" flipV="1">
            <a:off x="789015" y="6074720"/>
            <a:ext cx="151761" cy="9279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a:cxnSpLocks/>
          </p:cNvCxnSpPr>
          <p:nvPr/>
        </p:nvCxnSpPr>
        <p:spPr>
          <a:xfrm flipH="1" flipV="1">
            <a:off x="1161709" y="5905671"/>
            <a:ext cx="1" cy="11929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a:cxnSpLocks/>
          </p:cNvCxnSpPr>
          <p:nvPr/>
        </p:nvCxnSpPr>
        <p:spPr>
          <a:xfrm flipV="1">
            <a:off x="938803" y="6034668"/>
            <a:ext cx="210621" cy="14583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a:cxnSpLocks/>
          </p:cNvCxnSpPr>
          <p:nvPr/>
        </p:nvCxnSpPr>
        <p:spPr>
          <a:xfrm flipV="1">
            <a:off x="789604" y="5883898"/>
            <a:ext cx="88038" cy="160925"/>
          </a:xfrm>
          <a:prstGeom prst="line">
            <a:avLst/>
          </a:prstGeom>
          <a:ln w="254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a:cxnSpLocks/>
          </p:cNvCxnSpPr>
          <p:nvPr/>
        </p:nvCxnSpPr>
        <p:spPr>
          <a:xfrm flipH="1" flipV="1">
            <a:off x="871117" y="5891437"/>
            <a:ext cx="186367" cy="80880"/>
          </a:xfrm>
          <a:prstGeom prst="line">
            <a:avLst/>
          </a:prstGeom>
          <a:ln w="254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a:cxnSpLocks/>
          </p:cNvCxnSpPr>
          <p:nvPr/>
        </p:nvCxnSpPr>
        <p:spPr>
          <a:xfrm flipH="1">
            <a:off x="1010669" y="5941530"/>
            <a:ext cx="139026" cy="29753"/>
          </a:xfrm>
          <a:prstGeom prst="line">
            <a:avLst/>
          </a:prstGeom>
          <a:ln w="254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a:cxnSpLocks/>
          </p:cNvCxnSpPr>
          <p:nvPr/>
        </p:nvCxnSpPr>
        <p:spPr>
          <a:xfrm flipH="1" flipV="1">
            <a:off x="635869" y="5419754"/>
            <a:ext cx="261100" cy="168945"/>
          </a:xfrm>
          <a:prstGeom prst="line">
            <a:avLst/>
          </a:prstGeom>
          <a:ln w="25400">
            <a:solidFill>
              <a:srgbClr val="276419"/>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p:cNvCxnSpPr>
            <a:cxnSpLocks/>
          </p:cNvCxnSpPr>
          <p:nvPr/>
        </p:nvCxnSpPr>
        <p:spPr>
          <a:xfrm flipH="1">
            <a:off x="890947" y="5420936"/>
            <a:ext cx="388391" cy="173988"/>
          </a:xfrm>
          <a:prstGeom prst="line">
            <a:avLst/>
          </a:prstGeom>
          <a:ln w="25400">
            <a:solidFill>
              <a:srgbClr val="276419"/>
            </a:solidFill>
          </a:ln>
        </p:spPr>
        <p:style>
          <a:lnRef idx="1">
            <a:schemeClr val="accent1"/>
          </a:lnRef>
          <a:fillRef idx="0">
            <a:schemeClr val="accent1"/>
          </a:fillRef>
          <a:effectRef idx="0">
            <a:schemeClr val="accent1"/>
          </a:effectRef>
          <a:fontRef idx="minor">
            <a:schemeClr val="tx1"/>
          </a:fontRef>
        </p:style>
      </p:cxnSp>
      <p:sp>
        <p:nvSpPr>
          <p:cNvPr id="277" name="TextBox 276"/>
          <p:cNvSpPr txBox="1"/>
          <p:nvPr/>
        </p:nvSpPr>
        <p:spPr>
          <a:xfrm>
            <a:off x="6132572" y="5065479"/>
            <a:ext cx="902170" cy="523220"/>
          </a:xfrm>
          <a:prstGeom prst="rect">
            <a:avLst/>
          </a:prstGeom>
          <a:noFill/>
        </p:spPr>
        <p:txBody>
          <a:bodyPr wrap="none" rtlCol="0">
            <a:spAutoFit/>
          </a:bodyPr>
          <a:lstStyle/>
          <a:p>
            <a:r>
              <a:rPr lang="en-US" sz="2800" b="1" dirty="0"/>
              <a:t>BEST</a:t>
            </a:r>
          </a:p>
        </p:txBody>
      </p:sp>
    </p:spTree>
    <p:extLst>
      <p:ext uri="{BB962C8B-B14F-4D97-AF65-F5344CB8AC3E}">
        <p14:creationId xmlns:p14="http://schemas.microsoft.com/office/powerpoint/2010/main" val="1905369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212"/>
                                        </p:tgtEl>
                                        <p:attrNameLst>
                                          <p:attrName>style.visibility</p:attrName>
                                        </p:attrNameLst>
                                      </p:cBhvr>
                                      <p:to>
                                        <p:strVal val="visible"/>
                                      </p:to>
                                    </p:set>
                                    <p:animEffect transition="in" filter="fade">
                                      <p:cBhvr>
                                        <p:cTn id="10" dur="500"/>
                                        <p:tgtEl>
                                          <p:spTgt spid="2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91"/>
                                        </p:tgtEl>
                                        <p:attrNameLst>
                                          <p:attrName>style.visibility</p:attrName>
                                        </p:attrNameLst>
                                      </p:cBhvr>
                                      <p:to>
                                        <p:strVal val="visible"/>
                                      </p:to>
                                    </p:set>
                                    <p:animEffect transition="in" filter="wipe(down)">
                                      <p:cBhvr>
                                        <p:cTn id="15" dur="500"/>
                                        <p:tgtEl>
                                          <p:spTgt spid="191"/>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188"/>
                                        </p:tgtEl>
                                        <p:attrNameLst>
                                          <p:attrName>style.visibility</p:attrName>
                                        </p:attrNameLst>
                                      </p:cBhvr>
                                      <p:to>
                                        <p:strVal val="visible"/>
                                      </p:to>
                                    </p:set>
                                    <p:animEffect transition="in" filter="wipe(down)">
                                      <p:cBhvr>
                                        <p:cTn id="19" dur="500"/>
                                        <p:tgtEl>
                                          <p:spTgt spid="188"/>
                                        </p:tgtEl>
                                      </p:cBhvr>
                                    </p:animEffect>
                                  </p:childTnLst>
                                </p:cTn>
                              </p:par>
                            </p:childTnLst>
                          </p:cTn>
                        </p:par>
                        <p:par>
                          <p:cTn id="20" fill="hold">
                            <p:stCondLst>
                              <p:cond delay="1000"/>
                            </p:stCondLst>
                            <p:childTnLst>
                              <p:par>
                                <p:cTn id="21" presetID="22" presetClass="entr" presetSubtype="4" fill="hold" nodeType="afterEffect">
                                  <p:stCondLst>
                                    <p:cond delay="0"/>
                                  </p:stCondLst>
                                  <p:childTnLst>
                                    <p:set>
                                      <p:cBhvr>
                                        <p:cTn id="22" dur="1" fill="hold">
                                          <p:stCondLst>
                                            <p:cond delay="0"/>
                                          </p:stCondLst>
                                        </p:cTn>
                                        <p:tgtEl>
                                          <p:spTgt spid="196"/>
                                        </p:tgtEl>
                                        <p:attrNameLst>
                                          <p:attrName>style.visibility</p:attrName>
                                        </p:attrNameLst>
                                      </p:cBhvr>
                                      <p:to>
                                        <p:strVal val="visible"/>
                                      </p:to>
                                    </p:set>
                                    <p:animEffect transition="in" filter="wipe(down)">
                                      <p:cBhvr>
                                        <p:cTn id="23" dur="500"/>
                                        <p:tgtEl>
                                          <p:spTgt spid="196"/>
                                        </p:tgtEl>
                                      </p:cBhvr>
                                    </p:animEffect>
                                  </p:childTnLst>
                                </p:cTn>
                              </p:par>
                            </p:childTnLst>
                          </p:cTn>
                        </p:par>
                        <p:par>
                          <p:cTn id="24" fill="hold">
                            <p:stCondLst>
                              <p:cond delay="1500"/>
                            </p:stCondLst>
                            <p:childTnLst>
                              <p:par>
                                <p:cTn id="25" presetID="22" presetClass="entr" presetSubtype="4" fill="hold" nodeType="afterEffect">
                                  <p:stCondLst>
                                    <p:cond delay="0"/>
                                  </p:stCondLst>
                                  <p:childTnLst>
                                    <p:set>
                                      <p:cBhvr>
                                        <p:cTn id="26" dur="1" fill="hold">
                                          <p:stCondLst>
                                            <p:cond delay="0"/>
                                          </p:stCondLst>
                                        </p:cTn>
                                        <p:tgtEl>
                                          <p:spTgt spid="200"/>
                                        </p:tgtEl>
                                        <p:attrNameLst>
                                          <p:attrName>style.visibility</p:attrName>
                                        </p:attrNameLst>
                                      </p:cBhvr>
                                      <p:to>
                                        <p:strVal val="visible"/>
                                      </p:to>
                                    </p:set>
                                    <p:animEffect transition="in" filter="wipe(down)">
                                      <p:cBhvr>
                                        <p:cTn id="27" dur="500"/>
                                        <p:tgtEl>
                                          <p:spTgt spid="200"/>
                                        </p:tgtEl>
                                      </p:cBhvr>
                                    </p:animEffect>
                                  </p:childTnLst>
                                </p:cTn>
                              </p:par>
                            </p:childTnLst>
                          </p:cTn>
                        </p:par>
                        <p:par>
                          <p:cTn id="28" fill="hold">
                            <p:stCondLst>
                              <p:cond delay="2000"/>
                            </p:stCondLst>
                            <p:childTnLst>
                              <p:par>
                                <p:cTn id="29" presetID="22" presetClass="entr" presetSubtype="4" fill="hold" nodeType="afterEffect">
                                  <p:stCondLst>
                                    <p:cond delay="0"/>
                                  </p:stCondLst>
                                  <p:childTnLst>
                                    <p:set>
                                      <p:cBhvr>
                                        <p:cTn id="30" dur="1" fill="hold">
                                          <p:stCondLst>
                                            <p:cond delay="0"/>
                                          </p:stCondLst>
                                        </p:cTn>
                                        <p:tgtEl>
                                          <p:spTgt spid="194"/>
                                        </p:tgtEl>
                                        <p:attrNameLst>
                                          <p:attrName>style.visibility</p:attrName>
                                        </p:attrNameLst>
                                      </p:cBhvr>
                                      <p:to>
                                        <p:strVal val="visible"/>
                                      </p:to>
                                    </p:set>
                                    <p:animEffect transition="in" filter="wipe(down)">
                                      <p:cBhvr>
                                        <p:cTn id="31" dur="500"/>
                                        <p:tgtEl>
                                          <p:spTgt spid="194"/>
                                        </p:tgtEl>
                                      </p:cBhvr>
                                    </p:animEffect>
                                  </p:childTnLst>
                                </p:cTn>
                              </p:par>
                            </p:childTnLst>
                          </p:cTn>
                        </p:par>
                        <p:par>
                          <p:cTn id="32" fill="hold">
                            <p:stCondLst>
                              <p:cond delay="2500"/>
                            </p:stCondLst>
                            <p:childTnLst>
                              <p:par>
                                <p:cTn id="33" presetID="22" presetClass="entr" presetSubtype="4" fill="hold" nodeType="afterEffect">
                                  <p:stCondLst>
                                    <p:cond delay="0"/>
                                  </p:stCondLst>
                                  <p:childTnLst>
                                    <p:set>
                                      <p:cBhvr>
                                        <p:cTn id="34" dur="1" fill="hold">
                                          <p:stCondLst>
                                            <p:cond delay="0"/>
                                          </p:stCondLst>
                                        </p:cTn>
                                        <p:tgtEl>
                                          <p:spTgt spid="164"/>
                                        </p:tgtEl>
                                        <p:attrNameLst>
                                          <p:attrName>style.visibility</p:attrName>
                                        </p:attrNameLst>
                                      </p:cBhvr>
                                      <p:to>
                                        <p:strVal val="visible"/>
                                      </p:to>
                                    </p:set>
                                    <p:animEffect transition="in" filter="wipe(down)">
                                      <p:cBhvr>
                                        <p:cTn id="35" dur="500"/>
                                        <p:tgtEl>
                                          <p:spTgt spid="164"/>
                                        </p:tgtEl>
                                      </p:cBhvr>
                                    </p:animEffect>
                                  </p:childTnLst>
                                </p:cTn>
                              </p:par>
                            </p:childTnLst>
                          </p:cTn>
                        </p:par>
                        <p:par>
                          <p:cTn id="36" fill="hold">
                            <p:stCondLst>
                              <p:cond delay="3000"/>
                            </p:stCondLst>
                            <p:childTnLst>
                              <p:par>
                                <p:cTn id="37" presetID="22" presetClass="entr" presetSubtype="4" fill="hold" nodeType="afterEffect">
                                  <p:stCondLst>
                                    <p:cond delay="0"/>
                                  </p:stCondLst>
                                  <p:childTnLst>
                                    <p:set>
                                      <p:cBhvr>
                                        <p:cTn id="38" dur="1" fill="hold">
                                          <p:stCondLst>
                                            <p:cond delay="0"/>
                                          </p:stCondLst>
                                        </p:cTn>
                                        <p:tgtEl>
                                          <p:spTgt spid="161"/>
                                        </p:tgtEl>
                                        <p:attrNameLst>
                                          <p:attrName>style.visibility</p:attrName>
                                        </p:attrNameLst>
                                      </p:cBhvr>
                                      <p:to>
                                        <p:strVal val="visible"/>
                                      </p:to>
                                    </p:set>
                                    <p:animEffect transition="in" filter="wipe(down)">
                                      <p:cBhvr>
                                        <p:cTn id="39" dur="500"/>
                                        <p:tgtEl>
                                          <p:spTgt spid="161"/>
                                        </p:tgtEl>
                                      </p:cBhvr>
                                    </p:animEffect>
                                  </p:childTnLst>
                                </p:cTn>
                              </p:par>
                            </p:childTnLst>
                          </p:cTn>
                        </p:par>
                        <p:par>
                          <p:cTn id="40" fill="hold">
                            <p:stCondLst>
                              <p:cond delay="3500"/>
                            </p:stCondLst>
                            <p:childTnLst>
                              <p:par>
                                <p:cTn id="41" presetID="22" presetClass="entr" presetSubtype="4" fill="hold" nodeType="afterEffect">
                                  <p:stCondLst>
                                    <p:cond delay="0"/>
                                  </p:stCondLst>
                                  <p:childTnLst>
                                    <p:set>
                                      <p:cBhvr>
                                        <p:cTn id="42" dur="1" fill="hold">
                                          <p:stCondLst>
                                            <p:cond delay="0"/>
                                          </p:stCondLst>
                                        </p:cTn>
                                        <p:tgtEl>
                                          <p:spTgt spid="170"/>
                                        </p:tgtEl>
                                        <p:attrNameLst>
                                          <p:attrName>style.visibility</p:attrName>
                                        </p:attrNameLst>
                                      </p:cBhvr>
                                      <p:to>
                                        <p:strVal val="visible"/>
                                      </p:to>
                                    </p:set>
                                    <p:animEffect transition="in" filter="wipe(down)">
                                      <p:cBhvr>
                                        <p:cTn id="43" dur="500"/>
                                        <p:tgtEl>
                                          <p:spTgt spid="170"/>
                                        </p:tgtEl>
                                      </p:cBhvr>
                                    </p:animEffect>
                                  </p:childTnLst>
                                </p:cTn>
                              </p:par>
                            </p:childTnLst>
                          </p:cTn>
                        </p:par>
                        <p:par>
                          <p:cTn id="44" fill="hold">
                            <p:stCondLst>
                              <p:cond delay="4000"/>
                            </p:stCondLst>
                            <p:childTnLst>
                              <p:par>
                                <p:cTn id="45" presetID="22" presetClass="entr" presetSubtype="4" fill="hold" nodeType="afterEffect">
                                  <p:stCondLst>
                                    <p:cond delay="0"/>
                                  </p:stCondLst>
                                  <p:childTnLst>
                                    <p:set>
                                      <p:cBhvr>
                                        <p:cTn id="46" dur="1" fill="hold">
                                          <p:stCondLst>
                                            <p:cond delay="0"/>
                                          </p:stCondLst>
                                        </p:cTn>
                                        <p:tgtEl>
                                          <p:spTgt spid="167"/>
                                        </p:tgtEl>
                                        <p:attrNameLst>
                                          <p:attrName>style.visibility</p:attrName>
                                        </p:attrNameLst>
                                      </p:cBhvr>
                                      <p:to>
                                        <p:strVal val="visible"/>
                                      </p:to>
                                    </p:set>
                                    <p:animEffect transition="in" filter="wipe(down)">
                                      <p:cBhvr>
                                        <p:cTn id="47" dur="500"/>
                                        <p:tgtEl>
                                          <p:spTgt spid="167"/>
                                        </p:tgtEl>
                                      </p:cBhvr>
                                    </p:animEffect>
                                  </p:childTnLst>
                                </p:cTn>
                              </p:par>
                            </p:childTnLst>
                          </p:cTn>
                        </p:par>
                        <p:par>
                          <p:cTn id="48" fill="hold">
                            <p:stCondLst>
                              <p:cond delay="4500"/>
                            </p:stCondLst>
                            <p:childTnLst>
                              <p:par>
                                <p:cTn id="49" presetID="22" presetClass="entr" presetSubtype="4" fill="hold" nodeType="afterEffect">
                                  <p:stCondLst>
                                    <p:cond delay="0"/>
                                  </p:stCondLst>
                                  <p:childTnLst>
                                    <p:set>
                                      <p:cBhvr>
                                        <p:cTn id="50" dur="1" fill="hold">
                                          <p:stCondLst>
                                            <p:cond delay="0"/>
                                          </p:stCondLst>
                                        </p:cTn>
                                        <p:tgtEl>
                                          <p:spTgt spid="175"/>
                                        </p:tgtEl>
                                        <p:attrNameLst>
                                          <p:attrName>style.visibility</p:attrName>
                                        </p:attrNameLst>
                                      </p:cBhvr>
                                      <p:to>
                                        <p:strVal val="visible"/>
                                      </p:to>
                                    </p:set>
                                    <p:animEffect transition="in" filter="wipe(down)">
                                      <p:cBhvr>
                                        <p:cTn id="51" dur="500"/>
                                        <p:tgtEl>
                                          <p:spTgt spid="175"/>
                                        </p:tgtEl>
                                      </p:cBhvr>
                                    </p:animEffect>
                                  </p:childTnLst>
                                </p:cTn>
                              </p:par>
                            </p:childTnLst>
                          </p:cTn>
                        </p:par>
                        <p:par>
                          <p:cTn id="52" fill="hold">
                            <p:stCondLst>
                              <p:cond delay="5000"/>
                            </p:stCondLst>
                            <p:childTnLst>
                              <p:par>
                                <p:cTn id="53" presetID="22" presetClass="entr" presetSubtype="4" fill="hold" nodeType="afterEffect">
                                  <p:stCondLst>
                                    <p:cond delay="0"/>
                                  </p:stCondLst>
                                  <p:childTnLst>
                                    <p:set>
                                      <p:cBhvr>
                                        <p:cTn id="54" dur="1" fill="hold">
                                          <p:stCondLst>
                                            <p:cond delay="0"/>
                                          </p:stCondLst>
                                        </p:cTn>
                                        <p:tgtEl>
                                          <p:spTgt spid="179"/>
                                        </p:tgtEl>
                                        <p:attrNameLst>
                                          <p:attrName>style.visibility</p:attrName>
                                        </p:attrNameLst>
                                      </p:cBhvr>
                                      <p:to>
                                        <p:strVal val="visible"/>
                                      </p:to>
                                    </p:set>
                                    <p:animEffect transition="in" filter="wipe(down)">
                                      <p:cBhvr>
                                        <p:cTn id="55" dur="500"/>
                                        <p:tgtEl>
                                          <p:spTgt spid="179"/>
                                        </p:tgtEl>
                                      </p:cBhvr>
                                    </p:animEffect>
                                  </p:childTnLst>
                                </p:cTn>
                              </p:par>
                            </p:childTnLst>
                          </p:cTn>
                        </p:par>
                        <p:par>
                          <p:cTn id="56" fill="hold">
                            <p:stCondLst>
                              <p:cond delay="5500"/>
                            </p:stCondLst>
                            <p:childTnLst>
                              <p:par>
                                <p:cTn id="57" presetID="22" presetClass="entr" presetSubtype="4" fill="hold" nodeType="afterEffect">
                                  <p:stCondLst>
                                    <p:cond delay="0"/>
                                  </p:stCondLst>
                                  <p:childTnLst>
                                    <p:set>
                                      <p:cBhvr>
                                        <p:cTn id="58" dur="1" fill="hold">
                                          <p:stCondLst>
                                            <p:cond delay="0"/>
                                          </p:stCondLst>
                                        </p:cTn>
                                        <p:tgtEl>
                                          <p:spTgt spid="202"/>
                                        </p:tgtEl>
                                        <p:attrNameLst>
                                          <p:attrName>style.visibility</p:attrName>
                                        </p:attrNameLst>
                                      </p:cBhvr>
                                      <p:to>
                                        <p:strVal val="visible"/>
                                      </p:to>
                                    </p:set>
                                    <p:animEffect transition="in" filter="wipe(down)">
                                      <p:cBhvr>
                                        <p:cTn id="59" dur="500"/>
                                        <p:tgtEl>
                                          <p:spTgt spid="202"/>
                                        </p:tgtEl>
                                      </p:cBhvr>
                                    </p:animEffect>
                                  </p:childTnLst>
                                </p:cTn>
                              </p:par>
                            </p:childTnLst>
                          </p:cTn>
                        </p:par>
                        <p:par>
                          <p:cTn id="60" fill="hold">
                            <p:stCondLst>
                              <p:cond delay="6000"/>
                            </p:stCondLst>
                            <p:childTnLst>
                              <p:par>
                                <p:cTn id="61" presetID="22" presetClass="entr" presetSubtype="4" fill="hold" nodeType="afterEffect">
                                  <p:stCondLst>
                                    <p:cond delay="0"/>
                                  </p:stCondLst>
                                  <p:childTnLst>
                                    <p:set>
                                      <p:cBhvr>
                                        <p:cTn id="62" dur="1" fill="hold">
                                          <p:stCondLst>
                                            <p:cond delay="0"/>
                                          </p:stCondLst>
                                        </p:cTn>
                                        <p:tgtEl>
                                          <p:spTgt spid="182"/>
                                        </p:tgtEl>
                                        <p:attrNameLst>
                                          <p:attrName>style.visibility</p:attrName>
                                        </p:attrNameLst>
                                      </p:cBhvr>
                                      <p:to>
                                        <p:strVal val="visible"/>
                                      </p:to>
                                    </p:set>
                                    <p:animEffect transition="in" filter="wipe(down)">
                                      <p:cBhvr>
                                        <p:cTn id="63" dur="500"/>
                                        <p:tgtEl>
                                          <p:spTgt spid="182"/>
                                        </p:tgtEl>
                                      </p:cBhvr>
                                    </p:animEffect>
                                  </p:childTnLst>
                                </p:cTn>
                              </p:par>
                            </p:childTnLst>
                          </p:cTn>
                        </p:par>
                        <p:par>
                          <p:cTn id="64" fill="hold">
                            <p:stCondLst>
                              <p:cond delay="6500"/>
                            </p:stCondLst>
                            <p:childTnLst>
                              <p:par>
                                <p:cTn id="65" presetID="22" presetClass="entr" presetSubtype="4" fill="hold" nodeType="afterEffect">
                                  <p:stCondLst>
                                    <p:cond delay="0"/>
                                  </p:stCondLst>
                                  <p:childTnLst>
                                    <p:set>
                                      <p:cBhvr>
                                        <p:cTn id="66" dur="1" fill="hold">
                                          <p:stCondLst>
                                            <p:cond delay="0"/>
                                          </p:stCondLst>
                                        </p:cTn>
                                        <p:tgtEl>
                                          <p:spTgt spid="248"/>
                                        </p:tgtEl>
                                        <p:attrNameLst>
                                          <p:attrName>style.visibility</p:attrName>
                                        </p:attrNameLst>
                                      </p:cBhvr>
                                      <p:to>
                                        <p:strVal val="visible"/>
                                      </p:to>
                                    </p:set>
                                    <p:animEffect transition="in" filter="wipe(down)">
                                      <p:cBhvr>
                                        <p:cTn id="67" dur="500"/>
                                        <p:tgtEl>
                                          <p:spTgt spid="248"/>
                                        </p:tgtEl>
                                      </p:cBhvr>
                                    </p:animEffect>
                                  </p:childTnLst>
                                </p:cTn>
                              </p:par>
                            </p:childTnLst>
                          </p:cTn>
                        </p:par>
                        <p:par>
                          <p:cTn id="68" fill="hold">
                            <p:stCondLst>
                              <p:cond delay="7000"/>
                            </p:stCondLst>
                            <p:childTnLst>
                              <p:par>
                                <p:cTn id="69" presetID="22" presetClass="entr" presetSubtype="4" fill="hold" nodeType="afterEffect">
                                  <p:stCondLst>
                                    <p:cond delay="0"/>
                                  </p:stCondLst>
                                  <p:childTnLst>
                                    <p:set>
                                      <p:cBhvr>
                                        <p:cTn id="70" dur="1" fill="hold">
                                          <p:stCondLst>
                                            <p:cond delay="0"/>
                                          </p:stCondLst>
                                        </p:cTn>
                                        <p:tgtEl>
                                          <p:spTgt spid="250"/>
                                        </p:tgtEl>
                                        <p:attrNameLst>
                                          <p:attrName>style.visibility</p:attrName>
                                        </p:attrNameLst>
                                      </p:cBhvr>
                                      <p:to>
                                        <p:strVal val="visible"/>
                                      </p:to>
                                    </p:set>
                                    <p:animEffect transition="in" filter="wipe(down)">
                                      <p:cBhvr>
                                        <p:cTn id="71" dur="500"/>
                                        <p:tgtEl>
                                          <p:spTgt spid="250"/>
                                        </p:tgtEl>
                                      </p:cBhvr>
                                    </p:animEffect>
                                  </p:childTnLst>
                                </p:cTn>
                              </p:par>
                            </p:childTnLst>
                          </p:cTn>
                        </p:par>
                        <p:par>
                          <p:cTn id="72" fill="hold">
                            <p:stCondLst>
                              <p:cond delay="7500"/>
                            </p:stCondLst>
                            <p:childTnLst>
                              <p:par>
                                <p:cTn id="73" presetID="22" presetClass="entr" presetSubtype="4" fill="hold" nodeType="afterEffect">
                                  <p:stCondLst>
                                    <p:cond delay="0"/>
                                  </p:stCondLst>
                                  <p:childTnLst>
                                    <p:set>
                                      <p:cBhvr>
                                        <p:cTn id="74" dur="1" fill="hold">
                                          <p:stCondLst>
                                            <p:cond delay="0"/>
                                          </p:stCondLst>
                                        </p:cTn>
                                        <p:tgtEl>
                                          <p:spTgt spid="232"/>
                                        </p:tgtEl>
                                        <p:attrNameLst>
                                          <p:attrName>style.visibility</p:attrName>
                                        </p:attrNameLst>
                                      </p:cBhvr>
                                      <p:to>
                                        <p:strVal val="visible"/>
                                      </p:to>
                                    </p:set>
                                    <p:animEffect transition="in" filter="wipe(down)">
                                      <p:cBhvr>
                                        <p:cTn id="75" dur="500"/>
                                        <p:tgtEl>
                                          <p:spTgt spid="232"/>
                                        </p:tgtEl>
                                      </p:cBhvr>
                                    </p:animEffect>
                                  </p:childTnLst>
                                </p:cTn>
                              </p:par>
                            </p:childTnLst>
                          </p:cTn>
                        </p:par>
                        <p:par>
                          <p:cTn id="76" fill="hold">
                            <p:stCondLst>
                              <p:cond delay="8000"/>
                            </p:stCondLst>
                            <p:childTnLst>
                              <p:par>
                                <p:cTn id="77" presetID="22" presetClass="entr" presetSubtype="4" fill="hold" nodeType="afterEffect">
                                  <p:stCondLst>
                                    <p:cond delay="0"/>
                                  </p:stCondLst>
                                  <p:childTnLst>
                                    <p:set>
                                      <p:cBhvr>
                                        <p:cTn id="78" dur="1" fill="hold">
                                          <p:stCondLst>
                                            <p:cond delay="0"/>
                                          </p:stCondLst>
                                        </p:cTn>
                                        <p:tgtEl>
                                          <p:spTgt spid="238"/>
                                        </p:tgtEl>
                                        <p:attrNameLst>
                                          <p:attrName>style.visibility</p:attrName>
                                        </p:attrNameLst>
                                      </p:cBhvr>
                                      <p:to>
                                        <p:strVal val="visible"/>
                                      </p:to>
                                    </p:set>
                                    <p:animEffect transition="in" filter="wipe(down)">
                                      <p:cBhvr>
                                        <p:cTn id="79" dur="500"/>
                                        <p:tgtEl>
                                          <p:spTgt spid="238"/>
                                        </p:tgtEl>
                                      </p:cBhvr>
                                    </p:animEffect>
                                  </p:childTnLst>
                                </p:cTn>
                              </p:par>
                            </p:childTnLst>
                          </p:cTn>
                        </p:par>
                        <p:par>
                          <p:cTn id="80" fill="hold">
                            <p:stCondLst>
                              <p:cond delay="8500"/>
                            </p:stCondLst>
                            <p:childTnLst>
                              <p:par>
                                <p:cTn id="81" presetID="22" presetClass="entr" presetSubtype="4" fill="hold" nodeType="afterEffect">
                                  <p:stCondLst>
                                    <p:cond delay="0"/>
                                  </p:stCondLst>
                                  <p:childTnLst>
                                    <p:set>
                                      <p:cBhvr>
                                        <p:cTn id="82" dur="1" fill="hold">
                                          <p:stCondLst>
                                            <p:cond delay="0"/>
                                          </p:stCondLst>
                                        </p:cTn>
                                        <p:tgtEl>
                                          <p:spTgt spid="239"/>
                                        </p:tgtEl>
                                        <p:attrNameLst>
                                          <p:attrName>style.visibility</p:attrName>
                                        </p:attrNameLst>
                                      </p:cBhvr>
                                      <p:to>
                                        <p:strVal val="visible"/>
                                      </p:to>
                                    </p:set>
                                    <p:animEffect transition="in" filter="wipe(down)">
                                      <p:cBhvr>
                                        <p:cTn id="83" dur="500"/>
                                        <p:tgtEl>
                                          <p:spTgt spid="239"/>
                                        </p:tgtEl>
                                      </p:cBhvr>
                                    </p:animEffect>
                                  </p:childTnLst>
                                </p:cTn>
                              </p:par>
                            </p:childTnLst>
                          </p:cTn>
                        </p:par>
                        <p:par>
                          <p:cTn id="84" fill="hold">
                            <p:stCondLst>
                              <p:cond delay="9000"/>
                            </p:stCondLst>
                            <p:childTnLst>
                              <p:par>
                                <p:cTn id="85" presetID="22" presetClass="entr" presetSubtype="4" fill="hold" nodeType="afterEffect">
                                  <p:stCondLst>
                                    <p:cond delay="0"/>
                                  </p:stCondLst>
                                  <p:childTnLst>
                                    <p:set>
                                      <p:cBhvr>
                                        <p:cTn id="86" dur="1" fill="hold">
                                          <p:stCondLst>
                                            <p:cond delay="0"/>
                                          </p:stCondLst>
                                        </p:cTn>
                                        <p:tgtEl>
                                          <p:spTgt spid="218"/>
                                        </p:tgtEl>
                                        <p:attrNameLst>
                                          <p:attrName>style.visibility</p:attrName>
                                        </p:attrNameLst>
                                      </p:cBhvr>
                                      <p:to>
                                        <p:strVal val="visible"/>
                                      </p:to>
                                    </p:set>
                                    <p:animEffect transition="in" filter="wipe(down)">
                                      <p:cBhvr>
                                        <p:cTn id="87" dur="500"/>
                                        <p:tgtEl>
                                          <p:spTgt spid="218"/>
                                        </p:tgtEl>
                                      </p:cBhvr>
                                    </p:animEffect>
                                  </p:childTnLst>
                                </p:cTn>
                              </p:par>
                            </p:childTnLst>
                          </p:cTn>
                        </p:par>
                        <p:par>
                          <p:cTn id="88" fill="hold">
                            <p:stCondLst>
                              <p:cond delay="9500"/>
                            </p:stCondLst>
                            <p:childTnLst>
                              <p:par>
                                <p:cTn id="89" presetID="22" presetClass="entr" presetSubtype="4" fill="hold" nodeType="afterEffect">
                                  <p:stCondLst>
                                    <p:cond delay="0"/>
                                  </p:stCondLst>
                                  <p:childTnLst>
                                    <p:set>
                                      <p:cBhvr>
                                        <p:cTn id="90" dur="1" fill="hold">
                                          <p:stCondLst>
                                            <p:cond delay="0"/>
                                          </p:stCondLst>
                                        </p:cTn>
                                        <p:tgtEl>
                                          <p:spTgt spid="222"/>
                                        </p:tgtEl>
                                        <p:attrNameLst>
                                          <p:attrName>style.visibility</p:attrName>
                                        </p:attrNameLst>
                                      </p:cBhvr>
                                      <p:to>
                                        <p:strVal val="visible"/>
                                      </p:to>
                                    </p:set>
                                    <p:animEffect transition="in" filter="wipe(down)">
                                      <p:cBhvr>
                                        <p:cTn id="91" dur="500"/>
                                        <p:tgtEl>
                                          <p:spTgt spid="222"/>
                                        </p:tgtEl>
                                      </p:cBhvr>
                                    </p:animEffect>
                                  </p:childTnLst>
                                </p:cTn>
                              </p:par>
                            </p:childTnLst>
                          </p:cTn>
                        </p:par>
                        <p:par>
                          <p:cTn id="92" fill="hold">
                            <p:stCondLst>
                              <p:cond delay="10000"/>
                            </p:stCondLst>
                            <p:childTnLst>
                              <p:par>
                                <p:cTn id="93" presetID="22" presetClass="entr" presetSubtype="4" fill="hold" nodeType="afterEffect">
                                  <p:stCondLst>
                                    <p:cond delay="0"/>
                                  </p:stCondLst>
                                  <p:childTnLst>
                                    <p:set>
                                      <p:cBhvr>
                                        <p:cTn id="94" dur="1" fill="hold">
                                          <p:stCondLst>
                                            <p:cond delay="0"/>
                                          </p:stCondLst>
                                        </p:cTn>
                                        <p:tgtEl>
                                          <p:spTgt spid="226"/>
                                        </p:tgtEl>
                                        <p:attrNameLst>
                                          <p:attrName>style.visibility</p:attrName>
                                        </p:attrNameLst>
                                      </p:cBhvr>
                                      <p:to>
                                        <p:strVal val="visible"/>
                                      </p:to>
                                    </p:set>
                                    <p:animEffect transition="in" filter="wipe(down)">
                                      <p:cBhvr>
                                        <p:cTn id="95" dur="500"/>
                                        <p:tgtEl>
                                          <p:spTgt spid="226"/>
                                        </p:tgtEl>
                                      </p:cBhvr>
                                    </p:animEffect>
                                  </p:childTnLst>
                                </p:cTn>
                              </p:par>
                            </p:childTnLst>
                          </p:cTn>
                        </p:par>
                        <p:par>
                          <p:cTn id="96" fill="hold">
                            <p:stCondLst>
                              <p:cond delay="10500"/>
                            </p:stCondLst>
                            <p:childTnLst>
                              <p:par>
                                <p:cTn id="97" presetID="22" presetClass="entr" presetSubtype="4" fill="hold" nodeType="afterEffect">
                                  <p:stCondLst>
                                    <p:cond delay="0"/>
                                  </p:stCondLst>
                                  <p:childTnLst>
                                    <p:set>
                                      <p:cBhvr>
                                        <p:cTn id="98" dur="1" fill="hold">
                                          <p:stCondLst>
                                            <p:cond delay="0"/>
                                          </p:stCondLst>
                                        </p:cTn>
                                        <p:tgtEl>
                                          <p:spTgt spid="224"/>
                                        </p:tgtEl>
                                        <p:attrNameLst>
                                          <p:attrName>style.visibility</p:attrName>
                                        </p:attrNameLst>
                                      </p:cBhvr>
                                      <p:to>
                                        <p:strVal val="visible"/>
                                      </p:to>
                                    </p:set>
                                    <p:animEffect transition="in" filter="wipe(down)">
                                      <p:cBhvr>
                                        <p:cTn id="99" dur="500"/>
                                        <p:tgtEl>
                                          <p:spTgt spid="224"/>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grpId="0" nodeType="clickEffect">
                                  <p:stCondLst>
                                    <p:cond delay="0"/>
                                  </p:stCondLst>
                                  <p:childTnLst>
                                    <p:set>
                                      <p:cBhvr>
                                        <p:cTn id="103" dur="1" fill="hold">
                                          <p:stCondLst>
                                            <p:cond delay="0"/>
                                          </p:stCondLst>
                                        </p:cTn>
                                        <p:tgtEl>
                                          <p:spTgt spid="15"/>
                                        </p:tgtEl>
                                        <p:attrNameLst>
                                          <p:attrName>style.visibility</p:attrName>
                                        </p:attrNameLst>
                                      </p:cBhvr>
                                      <p:to>
                                        <p:strVal val="visible"/>
                                      </p:to>
                                    </p:set>
                                    <p:animEffect transition="in" filter="fade">
                                      <p:cBhvr>
                                        <p:cTn id="104" dur="500"/>
                                        <p:tgtEl>
                                          <p:spTgt spid="15"/>
                                        </p:tgtEl>
                                      </p:cBhvr>
                                    </p:animEffect>
                                  </p:childTnLst>
                                </p:cTn>
                              </p:par>
                              <p:par>
                                <p:cTn id="105" presetID="1" presetClass="entr" presetSubtype="0" fill="hold" grpId="0" nodeType="withEffect">
                                  <p:stCondLst>
                                    <p:cond delay="0"/>
                                  </p:stCondLst>
                                  <p:childTnLst>
                                    <p:set>
                                      <p:cBhvr>
                                        <p:cTn id="106" dur="1" fill="hold">
                                          <p:stCondLst>
                                            <p:cond delay="0"/>
                                          </p:stCondLst>
                                        </p:cTn>
                                        <p:tgtEl>
                                          <p:spTgt spid="32"/>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17"/>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31"/>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20"/>
                                        </p:tgtEl>
                                        <p:attrNameLst>
                                          <p:attrName>style.visibility</p:attrName>
                                        </p:attrNameLst>
                                      </p:cBhvr>
                                      <p:to>
                                        <p:strVal val="visible"/>
                                      </p:to>
                                    </p:set>
                                  </p:childTnLst>
                                </p:cTn>
                              </p:par>
                              <p:par>
                                <p:cTn id="113" presetID="10" presetClass="entr" presetSubtype="0" fill="hold" nodeType="withEffect">
                                  <p:stCondLst>
                                    <p:cond delay="0"/>
                                  </p:stCondLst>
                                  <p:childTnLst>
                                    <p:set>
                                      <p:cBhvr>
                                        <p:cTn id="114" dur="1" fill="hold">
                                          <p:stCondLst>
                                            <p:cond delay="0"/>
                                          </p:stCondLst>
                                        </p:cTn>
                                        <p:tgtEl>
                                          <p:spTgt spid="16"/>
                                        </p:tgtEl>
                                        <p:attrNameLst>
                                          <p:attrName>style.visibility</p:attrName>
                                        </p:attrNameLst>
                                      </p:cBhvr>
                                      <p:to>
                                        <p:strVal val="visible"/>
                                      </p:to>
                                    </p:set>
                                    <p:animEffect transition="in" filter="fade">
                                      <p:cBhvr>
                                        <p:cTn id="115" dur="500"/>
                                        <p:tgtEl>
                                          <p:spTgt spid="16"/>
                                        </p:tgtEl>
                                      </p:cBhvr>
                                    </p:animEffect>
                                  </p:childTnLst>
                                </p:cTn>
                              </p:par>
                              <p:par>
                                <p:cTn id="116" presetID="10" presetClass="entr" presetSubtype="0" fill="hold" nodeType="withEffect">
                                  <p:stCondLst>
                                    <p:cond delay="0"/>
                                  </p:stCondLst>
                                  <p:childTnLst>
                                    <p:set>
                                      <p:cBhvr>
                                        <p:cTn id="117" dur="1" fill="hold">
                                          <p:stCondLst>
                                            <p:cond delay="0"/>
                                          </p:stCondLst>
                                        </p:cTn>
                                        <p:tgtEl>
                                          <p:spTgt spid="19"/>
                                        </p:tgtEl>
                                        <p:attrNameLst>
                                          <p:attrName>style.visibility</p:attrName>
                                        </p:attrNameLst>
                                      </p:cBhvr>
                                      <p:to>
                                        <p:strVal val="visible"/>
                                      </p:to>
                                    </p:set>
                                    <p:animEffect transition="in" filter="fade">
                                      <p:cBhvr>
                                        <p:cTn id="118" dur="500"/>
                                        <p:tgtEl>
                                          <p:spTgt spid="19"/>
                                        </p:tgtEl>
                                      </p:cBhvr>
                                    </p:animEffect>
                                  </p:childTnLst>
                                </p:cTn>
                              </p:par>
                            </p:childTnLst>
                          </p:cTn>
                        </p:par>
                      </p:childTnLst>
                    </p:cTn>
                  </p:par>
                  <p:par>
                    <p:cTn id="119" fill="hold">
                      <p:stCondLst>
                        <p:cond delay="indefinite"/>
                      </p:stCondLst>
                      <p:childTnLst>
                        <p:par>
                          <p:cTn id="120" fill="hold">
                            <p:stCondLst>
                              <p:cond delay="0"/>
                            </p:stCondLst>
                            <p:childTnLst>
                              <p:par>
                                <p:cTn id="121" presetID="22" presetClass="entr" presetSubtype="4" fill="hold" nodeType="clickEffect">
                                  <p:stCondLst>
                                    <p:cond delay="0"/>
                                  </p:stCondLst>
                                  <p:childTnLst>
                                    <p:set>
                                      <p:cBhvr>
                                        <p:cTn id="122" dur="1" fill="hold">
                                          <p:stCondLst>
                                            <p:cond delay="0"/>
                                          </p:stCondLst>
                                        </p:cTn>
                                        <p:tgtEl>
                                          <p:spTgt spid="152"/>
                                        </p:tgtEl>
                                        <p:attrNameLst>
                                          <p:attrName>style.visibility</p:attrName>
                                        </p:attrNameLst>
                                      </p:cBhvr>
                                      <p:to>
                                        <p:strVal val="visible"/>
                                      </p:to>
                                    </p:set>
                                    <p:animEffect transition="in" filter="wipe(down)">
                                      <p:cBhvr>
                                        <p:cTn id="123" dur="500"/>
                                        <p:tgtEl>
                                          <p:spTgt spid="152"/>
                                        </p:tgtEl>
                                      </p:cBhvr>
                                    </p:animEffect>
                                  </p:childTnLst>
                                </p:cTn>
                              </p:par>
                            </p:childTnLst>
                          </p:cTn>
                        </p:par>
                        <p:par>
                          <p:cTn id="124" fill="hold">
                            <p:stCondLst>
                              <p:cond delay="500"/>
                            </p:stCondLst>
                            <p:childTnLst>
                              <p:par>
                                <p:cTn id="125" presetID="22" presetClass="entr" presetSubtype="4" fill="hold" nodeType="afterEffect">
                                  <p:stCondLst>
                                    <p:cond delay="0"/>
                                  </p:stCondLst>
                                  <p:childTnLst>
                                    <p:set>
                                      <p:cBhvr>
                                        <p:cTn id="126" dur="1" fill="hold">
                                          <p:stCondLst>
                                            <p:cond delay="0"/>
                                          </p:stCondLst>
                                        </p:cTn>
                                        <p:tgtEl>
                                          <p:spTgt spid="150"/>
                                        </p:tgtEl>
                                        <p:attrNameLst>
                                          <p:attrName>style.visibility</p:attrName>
                                        </p:attrNameLst>
                                      </p:cBhvr>
                                      <p:to>
                                        <p:strVal val="visible"/>
                                      </p:to>
                                    </p:set>
                                    <p:animEffect transition="in" filter="wipe(down)">
                                      <p:cBhvr>
                                        <p:cTn id="127" dur="500"/>
                                        <p:tgtEl>
                                          <p:spTgt spid="150"/>
                                        </p:tgtEl>
                                      </p:cBhvr>
                                    </p:animEffect>
                                  </p:childTnLst>
                                </p:cTn>
                              </p:par>
                            </p:childTnLst>
                          </p:cTn>
                        </p:par>
                        <p:par>
                          <p:cTn id="128" fill="hold">
                            <p:stCondLst>
                              <p:cond delay="1000"/>
                            </p:stCondLst>
                            <p:childTnLst>
                              <p:par>
                                <p:cTn id="129" presetID="22" presetClass="entr" presetSubtype="4" fill="hold" nodeType="afterEffect">
                                  <p:stCondLst>
                                    <p:cond delay="0"/>
                                  </p:stCondLst>
                                  <p:childTnLst>
                                    <p:set>
                                      <p:cBhvr>
                                        <p:cTn id="130" dur="1" fill="hold">
                                          <p:stCondLst>
                                            <p:cond delay="0"/>
                                          </p:stCondLst>
                                        </p:cTn>
                                        <p:tgtEl>
                                          <p:spTgt spid="154"/>
                                        </p:tgtEl>
                                        <p:attrNameLst>
                                          <p:attrName>style.visibility</p:attrName>
                                        </p:attrNameLst>
                                      </p:cBhvr>
                                      <p:to>
                                        <p:strVal val="visible"/>
                                      </p:to>
                                    </p:set>
                                    <p:animEffect transition="in" filter="wipe(down)">
                                      <p:cBhvr>
                                        <p:cTn id="131" dur="500"/>
                                        <p:tgtEl>
                                          <p:spTgt spid="154"/>
                                        </p:tgtEl>
                                      </p:cBhvr>
                                    </p:animEffect>
                                  </p:childTnLst>
                                </p:cTn>
                              </p:par>
                            </p:childTnLst>
                          </p:cTn>
                        </p:par>
                        <p:par>
                          <p:cTn id="132" fill="hold">
                            <p:stCondLst>
                              <p:cond delay="1500"/>
                            </p:stCondLst>
                            <p:childTnLst>
                              <p:par>
                                <p:cTn id="133" presetID="22" presetClass="entr" presetSubtype="4" fill="hold" nodeType="afterEffect">
                                  <p:stCondLst>
                                    <p:cond delay="0"/>
                                  </p:stCondLst>
                                  <p:childTnLst>
                                    <p:set>
                                      <p:cBhvr>
                                        <p:cTn id="134" dur="1" fill="hold">
                                          <p:stCondLst>
                                            <p:cond delay="0"/>
                                          </p:stCondLst>
                                        </p:cTn>
                                        <p:tgtEl>
                                          <p:spTgt spid="139"/>
                                        </p:tgtEl>
                                        <p:attrNameLst>
                                          <p:attrName>style.visibility</p:attrName>
                                        </p:attrNameLst>
                                      </p:cBhvr>
                                      <p:to>
                                        <p:strVal val="visible"/>
                                      </p:to>
                                    </p:set>
                                    <p:animEffect transition="in" filter="wipe(down)">
                                      <p:cBhvr>
                                        <p:cTn id="135" dur="500"/>
                                        <p:tgtEl>
                                          <p:spTgt spid="139"/>
                                        </p:tgtEl>
                                      </p:cBhvr>
                                    </p:animEffect>
                                  </p:childTnLst>
                                </p:cTn>
                              </p:par>
                            </p:childTnLst>
                          </p:cTn>
                        </p:par>
                        <p:par>
                          <p:cTn id="136" fill="hold">
                            <p:stCondLst>
                              <p:cond delay="2000"/>
                            </p:stCondLst>
                            <p:childTnLst>
                              <p:par>
                                <p:cTn id="137" presetID="22" presetClass="entr" presetSubtype="4" fill="hold" nodeType="afterEffect">
                                  <p:stCondLst>
                                    <p:cond delay="0"/>
                                  </p:stCondLst>
                                  <p:childTnLst>
                                    <p:set>
                                      <p:cBhvr>
                                        <p:cTn id="138" dur="1" fill="hold">
                                          <p:stCondLst>
                                            <p:cond delay="0"/>
                                          </p:stCondLst>
                                        </p:cTn>
                                        <p:tgtEl>
                                          <p:spTgt spid="148"/>
                                        </p:tgtEl>
                                        <p:attrNameLst>
                                          <p:attrName>style.visibility</p:attrName>
                                        </p:attrNameLst>
                                      </p:cBhvr>
                                      <p:to>
                                        <p:strVal val="visible"/>
                                      </p:to>
                                    </p:set>
                                    <p:animEffect transition="in" filter="wipe(down)">
                                      <p:cBhvr>
                                        <p:cTn id="139" dur="500"/>
                                        <p:tgtEl>
                                          <p:spTgt spid="148"/>
                                        </p:tgtEl>
                                      </p:cBhvr>
                                    </p:animEffect>
                                  </p:childTnLst>
                                </p:cTn>
                              </p:par>
                            </p:childTnLst>
                          </p:cTn>
                        </p:par>
                        <p:par>
                          <p:cTn id="140" fill="hold">
                            <p:stCondLst>
                              <p:cond delay="2500"/>
                            </p:stCondLst>
                            <p:childTnLst>
                              <p:par>
                                <p:cTn id="141" presetID="22" presetClass="entr" presetSubtype="4" fill="hold" nodeType="afterEffect">
                                  <p:stCondLst>
                                    <p:cond delay="0"/>
                                  </p:stCondLst>
                                  <p:childTnLst>
                                    <p:set>
                                      <p:cBhvr>
                                        <p:cTn id="142" dur="1" fill="hold">
                                          <p:stCondLst>
                                            <p:cond delay="0"/>
                                          </p:stCondLst>
                                        </p:cTn>
                                        <p:tgtEl>
                                          <p:spTgt spid="95"/>
                                        </p:tgtEl>
                                        <p:attrNameLst>
                                          <p:attrName>style.visibility</p:attrName>
                                        </p:attrNameLst>
                                      </p:cBhvr>
                                      <p:to>
                                        <p:strVal val="visible"/>
                                      </p:to>
                                    </p:set>
                                    <p:animEffect transition="in" filter="wipe(down)">
                                      <p:cBhvr>
                                        <p:cTn id="143" dur="500"/>
                                        <p:tgtEl>
                                          <p:spTgt spid="95"/>
                                        </p:tgtEl>
                                      </p:cBhvr>
                                    </p:animEffect>
                                  </p:childTnLst>
                                </p:cTn>
                              </p:par>
                            </p:childTnLst>
                          </p:cTn>
                        </p:par>
                        <p:par>
                          <p:cTn id="144" fill="hold">
                            <p:stCondLst>
                              <p:cond delay="3000"/>
                            </p:stCondLst>
                            <p:childTnLst>
                              <p:par>
                                <p:cTn id="145" presetID="22" presetClass="entr" presetSubtype="4" fill="hold" nodeType="afterEffect">
                                  <p:stCondLst>
                                    <p:cond delay="0"/>
                                  </p:stCondLst>
                                  <p:childTnLst>
                                    <p:set>
                                      <p:cBhvr>
                                        <p:cTn id="146" dur="1" fill="hold">
                                          <p:stCondLst>
                                            <p:cond delay="0"/>
                                          </p:stCondLst>
                                        </p:cTn>
                                        <p:tgtEl>
                                          <p:spTgt spid="97"/>
                                        </p:tgtEl>
                                        <p:attrNameLst>
                                          <p:attrName>style.visibility</p:attrName>
                                        </p:attrNameLst>
                                      </p:cBhvr>
                                      <p:to>
                                        <p:strVal val="visible"/>
                                      </p:to>
                                    </p:set>
                                    <p:animEffect transition="in" filter="wipe(down)">
                                      <p:cBhvr>
                                        <p:cTn id="147" dur="500"/>
                                        <p:tgtEl>
                                          <p:spTgt spid="97"/>
                                        </p:tgtEl>
                                      </p:cBhvr>
                                    </p:animEffect>
                                  </p:childTnLst>
                                </p:cTn>
                              </p:par>
                            </p:childTnLst>
                          </p:cTn>
                        </p:par>
                        <p:par>
                          <p:cTn id="148" fill="hold">
                            <p:stCondLst>
                              <p:cond delay="3500"/>
                            </p:stCondLst>
                            <p:childTnLst>
                              <p:par>
                                <p:cTn id="149" presetID="22" presetClass="entr" presetSubtype="4" fill="hold" nodeType="afterEffect">
                                  <p:stCondLst>
                                    <p:cond delay="0"/>
                                  </p:stCondLst>
                                  <p:childTnLst>
                                    <p:set>
                                      <p:cBhvr>
                                        <p:cTn id="150" dur="1" fill="hold">
                                          <p:stCondLst>
                                            <p:cond delay="0"/>
                                          </p:stCondLst>
                                        </p:cTn>
                                        <p:tgtEl>
                                          <p:spTgt spid="103"/>
                                        </p:tgtEl>
                                        <p:attrNameLst>
                                          <p:attrName>style.visibility</p:attrName>
                                        </p:attrNameLst>
                                      </p:cBhvr>
                                      <p:to>
                                        <p:strVal val="visible"/>
                                      </p:to>
                                    </p:set>
                                    <p:animEffect transition="in" filter="wipe(down)">
                                      <p:cBhvr>
                                        <p:cTn id="151" dur="500"/>
                                        <p:tgtEl>
                                          <p:spTgt spid="103"/>
                                        </p:tgtEl>
                                      </p:cBhvr>
                                    </p:animEffect>
                                  </p:childTnLst>
                                </p:cTn>
                              </p:par>
                            </p:childTnLst>
                          </p:cTn>
                        </p:par>
                        <p:par>
                          <p:cTn id="152" fill="hold">
                            <p:stCondLst>
                              <p:cond delay="4000"/>
                            </p:stCondLst>
                            <p:childTnLst>
                              <p:par>
                                <p:cTn id="153" presetID="22" presetClass="entr" presetSubtype="4" fill="hold" nodeType="afterEffect">
                                  <p:stCondLst>
                                    <p:cond delay="0"/>
                                  </p:stCondLst>
                                  <p:childTnLst>
                                    <p:set>
                                      <p:cBhvr>
                                        <p:cTn id="154" dur="1" fill="hold">
                                          <p:stCondLst>
                                            <p:cond delay="0"/>
                                          </p:stCondLst>
                                        </p:cTn>
                                        <p:tgtEl>
                                          <p:spTgt spid="101"/>
                                        </p:tgtEl>
                                        <p:attrNameLst>
                                          <p:attrName>style.visibility</p:attrName>
                                        </p:attrNameLst>
                                      </p:cBhvr>
                                      <p:to>
                                        <p:strVal val="visible"/>
                                      </p:to>
                                    </p:set>
                                    <p:animEffect transition="in" filter="wipe(down)">
                                      <p:cBhvr>
                                        <p:cTn id="155" dur="500"/>
                                        <p:tgtEl>
                                          <p:spTgt spid="101"/>
                                        </p:tgtEl>
                                      </p:cBhvr>
                                    </p:animEffect>
                                  </p:childTnLst>
                                </p:cTn>
                              </p:par>
                            </p:childTnLst>
                          </p:cTn>
                        </p:par>
                        <p:par>
                          <p:cTn id="156" fill="hold">
                            <p:stCondLst>
                              <p:cond delay="4500"/>
                            </p:stCondLst>
                            <p:childTnLst>
                              <p:par>
                                <p:cTn id="157" presetID="22" presetClass="entr" presetSubtype="4" fill="hold" nodeType="afterEffect">
                                  <p:stCondLst>
                                    <p:cond delay="0"/>
                                  </p:stCondLst>
                                  <p:childTnLst>
                                    <p:set>
                                      <p:cBhvr>
                                        <p:cTn id="158" dur="1" fill="hold">
                                          <p:stCondLst>
                                            <p:cond delay="0"/>
                                          </p:stCondLst>
                                        </p:cTn>
                                        <p:tgtEl>
                                          <p:spTgt spid="92"/>
                                        </p:tgtEl>
                                        <p:attrNameLst>
                                          <p:attrName>style.visibility</p:attrName>
                                        </p:attrNameLst>
                                      </p:cBhvr>
                                      <p:to>
                                        <p:strVal val="visible"/>
                                      </p:to>
                                    </p:set>
                                    <p:animEffect transition="in" filter="wipe(down)">
                                      <p:cBhvr>
                                        <p:cTn id="159" dur="500"/>
                                        <p:tgtEl>
                                          <p:spTgt spid="92"/>
                                        </p:tgtEl>
                                      </p:cBhvr>
                                    </p:animEffect>
                                  </p:childTnLst>
                                </p:cTn>
                              </p:par>
                            </p:childTnLst>
                          </p:cTn>
                        </p:par>
                        <p:par>
                          <p:cTn id="160" fill="hold">
                            <p:stCondLst>
                              <p:cond delay="5000"/>
                            </p:stCondLst>
                            <p:childTnLst>
                              <p:par>
                                <p:cTn id="161" presetID="22" presetClass="entr" presetSubtype="4" fill="hold" nodeType="afterEffect">
                                  <p:stCondLst>
                                    <p:cond delay="0"/>
                                  </p:stCondLst>
                                  <p:childTnLst>
                                    <p:set>
                                      <p:cBhvr>
                                        <p:cTn id="162" dur="1" fill="hold">
                                          <p:stCondLst>
                                            <p:cond delay="0"/>
                                          </p:stCondLst>
                                        </p:cTn>
                                        <p:tgtEl>
                                          <p:spTgt spid="89"/>
                                        </p:tgtEl>
                                        <p:attrNameLst>
                                          <p:attrName>style.visibility</p:attrName>
                                        </p:attrNameLst>
                                      </p:cBhvr>
                                      <p:to>
                                        <p:strVal val="visible"/>
                                      </p:to>
                                    </p:set>
                                    <p:animEffect transition="in" filter="wipe(down)">
                                      <p:cBhvr>
                                        <p:cTn id="163" dur="500"/>
                                        <p:tgtEl>
                                          <p:spTgt spid="89"/>
                                        </p:tgtEl>
                                      </p:cBhvr>
                                    </p:animEffect>
                                  </p:childTnLst>
                                </p:cTn>
                              </p:par>
                            </p:childTnLst>
                          </p:cTn>
                        </p:par>
                        <p:par>
                          <p:cTn id="164" fill="hold">
                            <p:stCondLst>
                              <p:cond delay="5500"/>
                            </p:stCondLst>
                            <p:childTnLst>
                              <p:par>
                                <p:cTn id="165" presetID="22" presetClass="entr" presetSubtype="4" fill="hold" nodeType="afterEffect">
                                  <p:stCondLst>
                                    <p:cond delay="0"/>
                                  </p:stCondLst>
                                  <p:childTnLst>
                                    <p:set>
                                      <p:cBhvr>
                                        <p:cTn id="166" dur="1" fill="hold">
                                          <p:stCondLst>
                                            <p:cond delay="0"/>
                                          </p:stCondLst>
                                        </p:cTn>
                                        <p:tgtEl>
                                          <p:spTgt spid="85"/>
                                        </p:tgtEl>
                                        <p:attrNameLst>
                                          <p:attrName>style.visibility</p:attrName>
                                        </p:attrNameLst>
                                      </p:cBhvr>
                                      <p:to>
                                        <p:strVal val="visible"/>
                                      </p:to>
                                    </p:set>
                                    <p:animEffect transition="in" filter="wipe(down)">
                                      <p:cBhvr>
                                        <p:cTn id="167" dur="500"/>
                                        <p:tgtEl>
                                          <p:spTgt spid="85"/>
                                        </p:tgtEl>
                                      </p:cBhvr>
                                    </p:animEffect>
                                  </p:childTnLst>
                                </p:cTn>
                              </p:par>
                            </p:childTnLst>
                          </p:cTn>
                        </p:par>
                        <p:par>
                          <p:cTn id="168" fill="hold">
                            <p:stCondLst>
                              <p:cond delay="6000"/>
                            </p:stCondLst>
                            <p:childTnLst>
                              <p:par>
                                <p:cTn id="169" presetID="22" presetClass="entr" presetSubtype="4" fill="hold" nodeType="afterEffect">
                                  <p:stCondLst>
                                    <p:cond delay="0"/>
                                  </p:stCondLst>
                                  <p:childTnLst>
                                    <p:set>
                                      <p:cBhvr>
                                        <p:cTn id="170" dur="1" fill="hold">
                                          <p:stCondLst>
                                            <p:cond delay="0"/>
                                          </p:stCondLst>
                                        </p:cTn>
                                        <p:tgtEl>
                                          <p:spTgt spid="87"/>
                                        </p:tgtEl>
                                        <p:attrNameLst>
                                          <p:attrName>style.visibility</p:attrName>
                                        </p:attrNameLst>
                                      </p:cBhvr>
                                      <p:to>
                                        <p:strVal val="visible"/>
                                      </p:to>
                                    </p:set>
                                    <p:animEffect transition="in" filter="wipe(down)">
                                      <p:cBhvr>
                                        <p:cTn id="171" dur="500"/>
                                        <p:tgtEl>
                                          <p:spTgt spid="87"/>
                                        </p:tgtEl>
                                      </p:cBhvr>
                                    </p:animEffect>
                                  </p:childTnLst>
                                </p:cTn>
                              </p:par>
                            </p:childTnLst>
                          </p:cTn>
                        </p:par>
                        <p:par>
                          <p:cTn id="172" fill="hold">
                            <p:stCondLst>
                              <p:cond delay="6500"/>
                            </p:stCondLst>
                            <p:childTnLst>
                              <p:par>
                                <p:cTn id="173" presetID="22" presetClass="entr" presetSubtype="4" fill="hold" nodeType="afterEffect">
                                  <p:stCondLst>
                                    <p:cond delay="0"/>
                                  </p:stCondLst>
                                  <p:childTnLst>
                                    <p:set>
                                      <p:cBhvr>
                                        <p:cTn id="174" dur="1" fill="hold">
                                          <p:stCondLst>
                                            <p:cond delay="0"/>
                                          </p:stCondLst>
                                        </p:cTn>
                                        <p:tgtEl>
                                          <p:spTgt spid="112"/>
                                        </p:tgtEl>
                                        <p:attrNameLst>
                                          <p:attrName>style.visibility</p:attrName>
                                        </p:attrNameLst>
                                      </p:cBhvr>
                                      <p:to>
                                        <p:strVal val="visible"/>
                                      </p:to>
                                    </p:set>
                                    <p:animEffect transition="in" filter="wipe(down)">
                                      <p:cBhvr>
                                        <p:cTn id="175" dur="500"/>
                                        <p:tgtEl>
                                          <p:spTgt spid="112"/>
                                        </p:tgtEl>
                                      </p:cBhvr>
                                    </p:animEffect>
                                  </p:childTnLst>
                                </p:cTn>
                              </p:par>
                            </p:childTnLst>
                          </p:cTn>
                        </p:par>
                        <p:par>
                          <p:cTn id="176" fill="hold">
                            <p:stCondLst>
                              <p:cond delay="7000"/>
                            </p:stCondLst>
                            <p:childTnLst>
                              <p:par>
                                <p:cTn id="177" presetID="22" presetClass="entr" presetSubtype="4" fill="hold" nodeType="afterEffect">
                                  <p:stCondLst>
                                    <p:cond delay="0"/>
                                  </p:stCondLst>
                                  <p:childTnLst>
                                    <p:set>
                                      <p:cBhvr>
                                        <p:cTn id="178" dur="1" fill="hold">
                                          <p:stCondLst>
                                            <p:cond delay="0"/>
                                          </p:stCondLst>
                                        </p:cTn>
                                        <p:tgtEl>
                                          <p:spTgt spid="114"/>
                                        </p:tgtEl>
                                        <p:attrNameLst>
                                          <p:attrName>style.visibility</p:attrName>
                                        </p:attrNameLst>
                                      </p:cBhvr>
                                      <p:to>
                                        <p:strVal val="visible"/>
                                      </p:to>
                                    </p:set>
                                    <p:animEffect transition="in" filter="wipe(down)">
                                      <p:cBhvr>
                                        <p:cTn id="179" dur="500"/>
                                        <p:tgtEl>
                                          <p:spTgt spid="114"/>
                                        </p:tgtEl>
                                      </p:cBhvr>
                                    </p:animEffect>
                                  </p:childTnLst>
                                </p:cTn>
                              </p:par>
                            </p:childTnLst>
                          </p:cTn>
                        </p:par>
                        <p:par>
                          <p:cTn id="180" fill="hold">
                            <p:stCondLst>
                              <p:cond delay="7500"/>
                            </p:stCondLst>
                            <p:childTnLst>
                              <p:par>
                                <p:cTn id="181" presetID="22" presetClass="entr" presetSubtype="4" fill="hold" nodeType="afterEffect">
                                  <p:stCondLst>
                                    <p:cond delay="0"/>
                                  </p:stCondLst>
                                  <p:childTnLst>
                                    <p:set>
                                      <p:cBhvr>
                                        <p:cTn id="182" dur="1" fill="hold">
                                          <p:stCondLst>
                                            <p:cond delay="0"/>
                                          </p:stCondLst>
                                        </p:cTn>
                                        <p:tgtEl>
                                          <p:spTgt spid="118"/>
                                        </p:tgtEl>
                                        <p:attrNameLst>
                                          <p:attrName>style.visibility</p:attrName>
                                        </p:attrNameLst>
                                      </p:cBhvr>
                                      <p:to>
                                        <p:strVal val="visible"/>
                                      </p:to>
                                    </p:set>
                                    <p:animEffect transition="in" filter="wipe(down)">
                                      <p:cBhvr>
                                        <p:cTn id="183" dur="500"/>
                                        <p:tgtEl>
                                          <p:spTgt spid="118"/>
                                        </p:tgtEl>
                                      </p:cBhvr>
                                    </p:animEffect>
                                  </p:childTnLst>
                                </p:cTn>
                              </p:par>
                            </p:childTnLst>
                          </p:cTn>
                        </p:par>
                        <p:par>
                          <p:cTn id="184" fill="hold">
                            <p:stCondLst>
                              <p:cond delay="8000"/>
                            </p:stCondLst>
                            <p:childTnLst>
                              <p:par>
                                <p:cTn id="185" presetID="22" presetClass="entr" presetSubtype="4" fill="hold" nodeType="afterEffect">
                                  <p:stCondLst>
                                    <p:cond delay="0"/>
                                  </p:stCondLst>
                                  <p:childTnLst>
                                    <p:set>
                                      <p:cBhvr>
                                        <p:cTn id="186" dur="1" fill="hold">
                                          <p:stCondLst>
                                            <p:cond delay="0"/>
                                          </p:stCondLst>
                                        </p:cTn>
                                        <p:tgtEl>
                                          <p:spTgt spid="121"/>
                                        </p:tgtEl>
                                        <p:attrNameLst>
                                          <p:attrName>style.visibility</p:attrName>
                                        </p:attrNameLst>
                                      </p:cBhvr>
                                      <p:to>
                                        <p:strVal val="visible"/>
                                      </p:to>
                                    </p:set>
                                    <p:animEffect transition="in" filter="wipe(down)">
                                      <p:cBhvr>
                                        <p:cTn id="187" dur="500"/>
                                        <p:tgtEl>
                                          <p:spTgt spid="121"/>
                                        </p:tgtEl>
                                      </p:cBhvr>
                                    </p:animEffect>
                                  </p:childTnLst>
                                </p:cTn>
                              </p:par>
                            </p:childTnLst>
                          </p:cTn>
                        </p:par>
                        <p:par>
                          <p:cTn id="188" fill="hold">
                            <p:stCondLst>
                              <p:cond delay="8500"/>
                            </p:stCondLst>
                            <p:childTnLst>
                              <p:par>
                                <p:cTn id="189" presetID="22" presetClass="entr" presetSubtype="4" fill="hold" nodeType="afterEffect">
                                  <p:stCondLst>
                                    <p:cond delay="0"/>
                                  </p:stCondLst>
                                  <p:childTnLst>
                                    <p:set>
                                      <p:cBhvr>
                                        <p:cTn id="190" dur="1" fill="hold">
                                          <p:stCondLst>
                                            <p:cond delay="0"/>
                                          </p:stCondLst>
                                        </p:cTn>
                                        <p:tgtEl>
                                          <p:spTgt spid="129"/>
                                        </p:tgtEl>
                                        <p:attrNameLst>
                                          <p:attrName>style.visibility</p:attrName>
                                        </p:attrNameLst>
                                      </p:cBhvr>
                                      <p:to>
                                        <p:strVal val="visible"/>
                                      </p:to>
                                    </p:set>
                                    <p:animEffect transition="in" filter="wipe(down)">
                                      <p:cBhvr>
                                        <p:cTn id="191" dur="500"/>
                                        <p:tgtEl>
                                          <p:spTgt spid="129"/>
                                        </p:tgtEl>
                                      </p:cBhvr>
                                    </p:animEffect>
                                  </p:childTnLst>
                                </p:cTn>
                              </p:par>
                            </p:childTnLst>
                          </p:cTn>
                        </p:par>
                        <p:par>
                          <p:cTn id="192" fill="hold">
                            <p:stCondLst>
                              <p:cond delay="9000"/>
                            </p:stCondLst>
                            <p:childTnLst>
                              <p:par>
                                <p:cTn id="193" presetID="22" presetClass="entr" presetSubtype="4" fill="hold" nodeType="afterEffect">
                                  <p:stCondLst>
                                    <p:cond delay="0"/>
                                  </p:stCondLst>
                                  <p:childTnLst>
                                    <p:set>
                                      <p:cBhvr>
                                        <p:cTn id="194" dur="1" fill="hold">
                                          <p:stCondLst>
                                            <p:cond delay="0"/>
                                          </p:stCondLst>
                                        </p:cTn>
                                        <p:tgtEl>
                                          <p:spTgt spid="127"/>
                                        </p:tgtEl>
                                        <p:attrNameLst>
                                          <p:attrName>style.visibility</p:attrName>
                                        </p:attrNameLst>
                                      </p:cBhvr>
                                      <p:to>
                                        <p:strVal val="visible"/>
                                      </p:to>
                                    </p:set>
                                    <p:animEffect transition="in" filter="wipe(down)">
                                      <p:cBhvr>
                                        <p:cTn id="195" dur="500"/>
                                        <p:tgtEl>
                                          <p:spTgt spid="127"/>
                                        </p:tgtEl>
                                      </p:cBhvr>
                                    </p:animEffect>
                                  </p:childTnLst>
                                </p:cTn>
                              </p:par>
                            </p:childTnLst>
                          </p:cTn>
                        </p:par>
                        <p:par>
                          <p:cTn id="196" fill="hold">
                            <p:stCondLst>
                              <p:cond delay="9500"/>
                            </p:stCondLst>
                            <p:childTnLst>
                              <p:par>
                                <p:cTn id="197" presetID="22" presetClass="entr" presetSubtype="4" fill="hold" nodeType="afterEffect">
                                  <p:stCondLst>
                                    <p:cond delay="0"/>
                                  </p:stCondLst>
                                  <p:childTnLst>
                                    <p:set>
                                      <p:cBhvr>
                                        <p:cTn id="198" dur="1" fill="hold">
                                          <p:stCondLst>
                                            <p:cond delay="0"/>
                                          </p:stCondLst>
                                        </p:cTn>
                                        <p:tgtEl>
                                          <p:spTgt spid="125"/>
                                        </p:tgtEl>
                                        <p:attrNameLst>
                                          <p:attrName>style.visibility</p:attrName>
                                        </p:attrNameLst>
                                      </p:cBhvr>
                                      <p:to>
                                        <p:strVal val="visible"/>
                                      </p:to>
                                    </p:set>
                                    <p:animEffect transition="in" filter="wipe(down)">
                                      <p:cBhvr>
                                        <p:cTn id="199" dur="500"/>
                                        <p:tgtEl>
                                          <p:spTgt spid="125"/>
                                        </p:tgtEl>
                                      </p:cBhvr>
                                    </p:animEffect>
                                  </p:childTnLst>
                                </p:cTn>
                              </p:par>
                            </p:childTnLst>
                          </p:cTn>
                        </p:par>
                        <p:par>
                          <p:cTn id="200" fill="hold">
                            <p:stCondLst>
                              <p:cond delay="10000"/>
                            </p:stCondLst>
                            <p:childTnLst>
                              <p:par>
                                <p:cTn id="201" presetID="22" presetClass="entr" presetSubtype="4" fill="hold" nodeType="afterEffect">
                                  <p:stCondLst>
                                    <p:cond delay="0"/>
                                  </p:stCondLst>
                                  <p:childTnLst>
                                    <p:set>
                                      <p:cBhvr>
                                        <p:cTn id="202" dur="1" fill="hold">
                                          <p:stCondLst>
                                            <p:cond delay="0"/>
                                          </p:stCondLst>
                                        </p:cTn>
                                        <p:tgtEl>
                                          <p:spTgt spid="123"/>
                                        </p:tgtEl>
                                        <p:attrNameLst>
                                          <p:attrName>style.visibility</p:attrName>
                                        </p:attrNameLst>
                                      </p:cBhvr>
                                      <p:to>
                                        <p:strVal val="visible"/>
                                      </p:to>
                                    </p:set>
                                    <p:animEffect transition="in" filter="wipe(down)">
                                      <p:cBhvr>
                                        <p:cTn id="203" dur="500"/>
                                        <p:tgtEl>
                                          <p:spTgt spid="123"/>
                                        </p:tgtEl>
                                      </p:cBhvr>
                                    </p:animEffect>
                                  </p:childTnLst>
                                </p:cTn>
                              </p:par>
                            </p:childTnLst>
                          </p:cTn>
                        </p:par>
                        <p:par>
                          <p:cTn id="204" fill="hold">
                            <p:stCondLst>
                              <p:cond delay="10500"/>
                            </p:stCondLst>
                            <p:childTnLst>
                              <p:par>
                                <p:cTn id="205" presetID="22" presetClass="entr" presetSubtype="4" fill="hold" nodeType="afterEffect">
                                  <p:stCondLst>
                                    <p:cond delay="0"/>
                                  </p:stCondLst>
                                  <p:childTnLst>
                                    <p:set>
                                      <p:cBhvr>
                                        <p:cTn id="206" dur="1" fill="hold">
                                          <p:stCondLst>
                                            <p:cond delay="0"/>
                                          </p:stCondLst>
                                        </p:cTn>
                                        <p:tgtEl>
                                          <p:spTgt spid="133"/>
                                        </p:tgtEl>
                                        <p:attrNameLst>
                                          <p:attrName>style.visibility</p:attrName>
                                        </p:attrNameLst>
                                      </p:cBhvr>
                                      <p:to>
                                        <p:strVal val="visible"/>
                                      </p:to>
                                    </p:set>
                                    <p:animEffect transition="in" filter="wipe(down)">
                                      <p:cBhvr>
                                        <p:cTn id="207" dur="500"/>
                                        <p:tgtEl>
                                          <p:spTgt spid="133"/>
                                        </p:tgtEl>
                                      </p:cBhvr>
                                    </p:animEffect>
                                  </p:childTnLst>
                                </p:cTn>
                              </p:par>
                            </p:childTnLst>
                          </p:cTn>
                        </p:par>
                        <p:par>
                          <p:cTn id="208" fill="hold">
                            <p:stCondLst>
                              <p:cond delay="11000"/>
                            </p:stCondLst>
                            <p:childTnLst>
                              <p:par>
                                <p:cTn id="209" presetID="22" presetClass="entr" presetSubtype="4" fill="hold" nodeType="afterEffect">
                                  <p:stCondLst>
                                    <p:cond delay="0"/>
                                  </p:stCondLst>
                                  <p:childTnLst>
                                    <p:set>
                                      <p:cBhvr>
                                        <p:cTn id="210" dur="1" fill="hold">
                                          <p:stCondLst>
                                            <p:cond delay="0"/>
                                          </p:stCondLst>
                                        </p:cTn>
                                        <p:tgtEl>
                                          <p:spTgt spid="135"/>
                                        </p:tgtEl>
                                        <p:attrNameLst>
                                          <p:attrName>style.visibility</p:attrName>
                                        </p:attrNameLst>
                                      </p:cBhvr>
                                      <p:to>
                                        <p:strVal val="visible"/>
                                      </p:to>
                                    </p:set>
                                    <p:animEffect transition="in" filter="wipe(down)">
                                      <p:cBhvr>
                                        <p:cTn id="211" dur="500"/>
                                        <p:tgtEl>
                                          <p:spTgt spid="135"/>
                                        </p:tgtEl>
                                      </p:cBhvr>
                                    </p:animEffect>
                                  </p:childTnLst>
                                </p:cTn>
                              </p:par>
                            </p:childTnLst>
                          </p:cTn>
                        </p:par>
                        <p:par>
                          <p:cTn id="212" fill="hold">
                            <p:stCondLst>
                              <p:cond delay="11500"/>
                            </p:stCondLst>
                            <p:childTnLst>
                              <p:par>
                                <p:cTn id="213" presetID="22" presetClass="entr" presetSubtype="4" fill="hold" nodeType="afterEffect">
                                  <p:stCondLst>
                                    <p:cond delay="0"/>
                                  </p:stCondLst>
                                  <p:childTnLst>
                                    <p:set>
                                      <p:cBhvr>
                                        <p:cTn id="214" dur="1" fill="hold">
                                          <p:stCondLst>
                                            <p:cond delay="0"/>
                                          </p:stCondLst>
                                        </p:cTn>
                                        <p:tgtEl>
                                          <p:spTgt spid="55"/>
                                        </p:tgtEl>
                                        <p:attrNameLst>
                                          <p:attrName>style.visibility</p:attrName>
                                        </p:attrNameLst>
                                      </p:cBhvr>
                                      <p:to>
                                        <p:strVal val="visible"/>
                                      </p:to>
                                    </p:set>
                                    <p:animEffect transition="in" filter="wipe(down)">
                                      <p:cBhvr>
                                        <p:cTn id="215" dur="500"/>
                                        <p:tgtEl>
                                          <p:spTgt spid="55"/>
                                        </p:tgtEl>
                                      </p:cBhvr>
                                    </p:animEffect>
                                  </p:childTnLst>
                                </p:cTn>
                              </p:par>
                            </p:childTnLst>
                          </p:cTn>
                        </p:par>
                        <p:par>
                          <p:cTn id="216" fill="hold">
                            <p:stCondLst>
                              <p:cond delay="12000"/>
                            </p:stCondLst>
                            <p:childTnLst>
                              <p:par>
                                <p:cTn id="217" presetID="22" presetClass="entr" presetSubtype="4" fill="hold" nodeType="afterEffect">
                                  <p:stCondLst>
                                    <p:cond delay="0"/>
                                  </p:stCondLst>
                                  <p:childTnLst>
                                    <p:set>
                                      <p:cBhvr>
                                        <p:cTn id="218" dur="1" fill="hold">
                                          <p:stCondLst>
                                            <p:cond delay="0"/>
                                          </p:stCondLst>
                                        </p:cTn>
                                        <p:tgtEl>
                                          <p:spTgt spid="57"/>
                                        </p:tgtEl>
                                        <p:attrNameLst>
                                          <p:attrName>style.visibility</p:attrName>
                                        </p:attrNameLst>
                                      </p:cBhvr>
                                      <p:to>
                                        <p:strVal val="visible"/>
                                      </p:to>
                                    </p:set>
                                    <p:animEffect transition="in" filter="wipe(down)">
                                      <p:cBhvr>
                                        <p:cTn id="219" dur="500"/>
                                        <p:tgtEl>
                                          <p:spTgt spid="57"/>
                                        </p:tgtEl>
                                      </p:cBhvr>
                                    </p:animEffect>
                                  </p:childTnLst>
                                </p:cTn>
                              </p:par>
                            </p:childTnLst>
                          </p:cTn>
                        </p:par>
                        <p:par>
                          <p:cTn id="220" fill="hold">
                            <p:stCondLst>
                              <p:cond delay="12500"/>
                            </p:stCondLst>
                            <p:childTnLst>
                              <p:par>
                                <p:cTn id="221" presetID="22" presetClass="entr" presetSubtype="4" fill="hold" nodeType="afterEffect">
                                  <p:stCondLst>
                                    <p:cond delay="0"/>
                                  </p:stCondLst>
                                  <p:childTnLst>
                                    <p:set>
                                      <p:cBhvr>
                                        <p:cTn id="222" dur="1" fill="hold">
                                          <p:stCondLst>
                                            <p:cond delay="0"/>
                                          </p:stCondLst>
                                        </p:cTn>
                                        <p:tgtEl>
                                          <p:spTgt spid="34"/>
                                        </p:tgtEl>
                                        <p:attrNameLst>
                                          <p:attrName>style.visibility</p:attrName>
                                        </p:attrNameLst>
                                      </p:cBhvr>
                                      <p:to>
                                        <p:strVal val="visible"/>
                                      </p:to>
                                    </p:set>
                                    <p:animEffect transition="in" filter="wipe(down)">
                                      <p:cBhvr>
                                        <p:cTn id="223" dur="500"/>
                                        <p:tgtEl>
                                          <p:spTgt spid="34"/>
                                        </p:tgtEl>
                                      </p:cBhvr>
                                    </p:animEffect>
                                  </p:childTnLst>
                                </p:cTn>
                              </p:par>
                            </p:childTnLst>
                          </p:cTn>
                        </p:par>
                        <p:par>
                          <p:cTn id="224" fill="hold">
                            <p:stCondLst>
                              <p:cond delay="13000"/>
                            </p:stCondLst>
                            <p:childTnLst>
                              <p:par>
                                <p:cTn id="225" presetID="22" presetClass="entr" presetSubtype="4" fill="hold" nodeType="afterEffect">
                                  <p:stCondLst>
                                    <p:cond delay="0"/>
                                  </p:stCondLst>
                                  <p:childTnLst>
                                    <p:set>
                                      <p:cBhvr>
                                        <p:cTn id="226" dur="1" fill="hold">
                                          <p:stCondLst>
                                            <p:cond delay="0"/>
                                          </p:stCondLst>
                                        </p:cTn>
                                        <p:tgtEl>
                                          <p:spTgt spid="47"/>
                                        </p:tgtEl>
                                        <p:attrNameLst>
                                          <p:attrName>style.visibility</p:attrName>
                                        </p:attrNameLst>
                                      </p:cBhvr>
                                      <p:to>
                                        <p:strVal val="visible"/>
                                      </p:to>
                                    </p:set>
                                    <p:animEffect transition="in" filter="wipe(down)">
                                      <p:cBhvr>
                                        <p:cTn id="227" dur="500"/>
                                        <p:tgtEl>
                                          <p:spTgt spid="47"/>
                                        </p:tgtEl>
                                      </p:cBhvr>
                                    </p:animEffect>
                                  </p:childTnLst>
                                </p:cTn>
                              </p:par>
                            </p:childTnLst>
                          </p:cTn>
                        </p:par>
                        <p:par>
                          <p:cTn id="228" fill="hold">
                            <p:stCondLst>
                              <p:cond delay="13500"/>
                            </p:stCondLst>
                            <p:childTnLst>
                              <p:par>
                                <p:cTn id="229" presetID="22" presetClass="entr" presetSubtype="4" fill="hold" nodeType="afterEffect">
                                  <p:stCondLst>
                                    <p:cond delay="0"/>
                                  </p:stCondLst>
                                  <p:childTnLst>
                                    <p:set>
                                      <p:cBhvr>
                                        <p:cTn id="230" dur="1" fill="hold">
                                          <p:stCondLst>
                                            <p:cond delay="0"/>
                                          </p:stCondLst>
                                        </p:cTn>
                                        <p:tgtEl>
                                          <p:spTgt spid="83"/>
                                        </p:tgtEl>
                                        <p:attrNameLst>
                                          <p:attrName>style.visibility</p:attrName>
                                        </p:attrNameLst>
                                      </p:cBhvr>
                                      <p:to>
                                        <p:strVal val="visible"/>
                                      </p:to>
                                    </p:set>
                                    <p:animEffect transition="in" filter="wipe(down)">
                                      <p:cBhvr>
                                        <p:cTn id="231" dur="500"/>
                                        <p:tgtEl>
                                          <p:spTgt spid="83"/>
                                        </p:tgtEl>
                                      </p:cBhvr>
                                    </p:animEffect>
                                  </p:childTnLst>
                                </p:cTn>
                              </p:par>
                            </p:childTnLst>
                          </p:cTn>
                        </p:par>
                        <p:par>
                          <p:cTn id="232" fill="hold">
                            <p:stCondLst>
                              <p:cond delay="14000"/>
                            </p:stCondLst>
                            <p:childTnLst>
                              <p:par>
                                <p:cTn id="233" presetID="22" presetClass="entr" presetSubtype="4" fill="hold" nodeType="afterEffect">
                                  <p:stCondLst>
                                    <p:cond delay="0"/>
                                  </p:stCondLst>
                                  <p:childTnLst>
                                    <p:set>
                                      <p:cBhvr>
                                        <p:cTn id="234" dur="1" fill="hold">
                                          <p:stCondLst>
                                            <p:cond delay="0"/>
                                          </p:stCondLst>
                                        </p:cTn>
                                        <p:tgtEl>
                                          <p:spTgt spid="63"/>
                                        </p:tgtEl>
                                        <p:attrNameLst>
                                          <p:attrName>style.visibility</p:attrName>
                                        </p:attrNameLst>
                                      </p:cBhvr>
                                      <p:to>
                                        <p:strVal val="visible"/>
                                      </p:to>
                                    </p:set>
                                    <p:animEffect transition="in" filter="wipe(down)">
                                      <p:cBhvr>
                                        <p:cTn id="235" dur="500"/>
                                        <p:tgtEl>
                                          <p:spTgt spid="63"/>
                                        </p:tgtEl>
                                      </p:cBhvr>
                                    </p:animEffect>
                                  </p:childTnLst>
                                </p:cTn>
                              </p:par>
                            </p:childTnLst>
                          </p:cTn>
                        </p:par>
                        <p:par>
                          <p:cTn id="236" fill="hold">
                            <p:stCondLst>
                              <p:cond delay="14500"/>
                            </p:stCondLst>
                            <p:childTnLst>
                              <p:par>
                                <p:cTn id="237" presetID="22" presetClass="entr" presetSubtype="4" fill="hold" nodeType="afterEffect">
                                  <p:stCondLst>
                                    <p:cond delay="0"/>
                                  </p:stCondLst>
                                  <p:childTnLst>
                                    <p:set>
                                      <p:cBhvr>
                                        <p:cTn id="238" dur="1" fill="hold">
                                          <p:stCondLst>
                                            <p:cond delay="0"/>
                                          </p:stCondLst>
                                        </p:cTn>
                                        <p:tgtEl>
                                          <p:spTgt spid="59"/>
                                        </p:tgtEl>
                                        <p:attrNameLst>
                                          <p:attrName>style.visibility</p:attrName>
                                        </p:attrNameLst>
                                      </p:cBhvr>
                                      <p:to>
                                        <p:strVal val="visible"/>
                                      </p:to>
                                    </p:set>
                                    <p:animEffect transition="in" filter="wipe(down)">
                                      <p:cBhvr>
                                        <p:cTn id="239" dur="500"/>
                                        <p:tgtEl>
                                          <p:spTgt spid="59"/>
                                        </p:tgtEl>
                                      </p:cBhvr>
                                    </p:animEffect>
                                  </p:childTnLst>
                                </p:cTn>
                              </p:par>
                            </p:childTnLst>
                          </p:cTn>
                        </p:par>
                        <p:par>
                          <p:cTn id="240" fill="hold">
                            <p:stCondLst>
                              <p:cond delay="15000"/>
                            </p:stCondLst>
                            <p:childTnLst>
                              <p:par>
                                <p:cTn id="241" presetID="10" presetClass="entr" presetSubtype="0" fill="hold" grpId="0" nodeType="afterEffect">
                                  <p:stCondLst>
                                    <p:cond delay="0"/>
                                  </p:stCondLst>
                                  <p:childTnLst>
                                    <p:set>
                                      <p:cBhvr>
                                        <p:cTn id="242" dur="1" fill="hold">
                                          <p:stCondLst>
                                            <p:cond delay="0"/>
                                          </p:stCondLst>
                                        </p:cTn>
                                        <p:tgtEl>
                                          <p:spTgt spid="277"/>
                                        </p:tgtEl>
                                        <p:attrNameLst>
                                          <p:attrName>style.visibility</p:attrName>
                                        </p:attrNameLst>
                                      </p:cBhvr>
                                      <p:to>
                                        <p:strVal val="visible"/>
                                      </p:to>
                                    </p:set>
                                    <p:animEffect transition="in" filter="fade">
                                      <p:cBhvr>
                                        <p:cTn id="243" dur="500"/>
                                        <p:tgtEl>
                                          <p:spTgt spid="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20" grpId="0" animBg="1"/>
      <p:bldP spid="31" grpId="0" animBg="1"/>
      <p:bldP spid="32" grpId="0" animBg="1"/>
      <p:bldP spid="27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1931272" y="6119762"/>
            <a:ext cx="1685077" cy="646331"/>
          </a:xfrm>
          <a:prstGeom prst="rect">
            <a:avLst/>
          </a:prstGeom>
          <a:solidFill>
            <a:srgbClr val="FFFF00"/>
          </a:solidFill>
          <a:ln w="12700">
            <a:solidFill>
              <a:schemeClr val="tx1"/>
            </a:solidFill>
          </a:ln>
        </p:spPr>
        <p:txBody>
          <a:bodyPr wrap="none" rtlCol="0">
            <a:spAutoFit/>
          </a:bodyPr>
          <a:lstStyle/>
          <a:p>
            <a:r>
              <a:rPr lang="en-AU" sz="3600" b="1" dirty="0">
                <a:solidFill>
                  <a:srgbClr val="0070C0"/>
                </a:solidFill>
              </a:rPr>
              <a:t>22.35 %</a:t>
            </a:r>
          </a:p>
        </p:txBody>
      </p:sp>
      <p:sp>
        <p:nvSpPr>
          <p:cNvPr id="30" name="TextBox 29"/>
          <p:cNvSpPr txBox="1"/>
          <p:nvPr/>
        </p:nvSpPr>
        <p:spPr>
          <a:xfrm>
            <a:off x="1647641" y="775258"/>
            <a:ext cx="1672253" cy="646331"/>
          </a:xfrm>
          <a:prstGeom prst="rect">
            <a:avLst/>
          </a:prstGeom>
          <a:solidFill>
            <a:srgbClr val="FFFF00"/>
          </a:solidFill>
          <a:ln w="12700">
            <a:solidFill>
              <a:schemeClr val="tx1"/>
            </a:solidFill>
          </a:ln>
        </p:spPr>
        <p:txBody>
          <a:bodyPr wrap="none" rtlCol="0">
            <a:spAutoFit/>
          </a:bodyPr>
          <a:lstStyle/>
          <a:p>
            <a:r>
              <a:rPr lang="en-AU" sz="3600" b="1" dirty="0">
                <a:solidFill>
                  <a:srgbClr val="FF0000"/>
                </a:solidFill>
              </a:rPr>
              <a:t>62.16 %</a:t>
            </a:r>
          </a:p>
        </p:txBody>
      </p:sp>
      <p:sp>
        <p:nvSpPr>
          <p:cNvPr id="6" name="TextBox 5"/>
          <p:cNvSpPr txBox="1"/>
          <p:nvPr/>
        </p:nvSpPr>
        <p:spPr>
          <a:xfrm>
            <a:off x="686899" y="5868944"/>
            <a:ext cx="651140" cy="461665"/>
          </a:xfrm>
          <a:prstGeom prst="rect">
            <a:avLst/>
          </a:prstGeom>
          <a:noFill/>
        </p:spPr>
        <p:txBody>
          <a:bodyPr wrap="none" rtlCol="0">
            <a:spAutoFit/>
          </a:bodyPr>
          <a:lstStyle/>
          <a:p>
            <a:r>
              <a:rPr lang="en-AU" sz="2400" b="1" dirty="0"/>
              <a:t>331</a:t>
            </a:r>
          </a:p>
        </p:txBody>
      </p:sp>
      <p:sp>
        <p:nvSpPr>
          <p:cNvPr id="9" name="Title 1"/>
          <p:cNvSpPr txBox="1">
            <a:spLocks/>
          </p:cNvSpPr>
          <p:nvPr/>
        </p:nvSpPr>
        <p:spPr bwMode="auto">
          <a:xfrm>
            <a:off x="179512" y="79918"/>
            <a:ext cx="8784976" cy="63976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bg1"/>
                </a:solidFill>
                <a:latin typeface="Calibri" pitchFamily="34" charset="0"/>
              </a:defRPr>
            </a:lvl2pPr>
            <a:lvl3pPr algn="l" rtl="0" fontAlgn="base">
              <a:spcBef>
                <a:spcPct val="0"/>
              </a:spcBef>
              <a:spcAft>
                <a:spcPct val="0"/>
              </a:spcAft>
              <a:defRPr sz="3600">
                <a:solidFill>
                  <a:schemeClr val="bg1"/>
                </a:solidFill>
                <a:latin typeface="Calibri" pitchFamily="34" charset="0"/>
              </a:defRPr>
            </a:lvl3pPr>
            <a:lvl4pPr algn="l" rtl="0" fontAlgn="base">
              <a:spcBef>
                <a:spcPct val="0"/>
              </a:spcBef>
              <a:spcAft>
                <a:spcPct val="0"/>
              </a:spcAft>
              <a:defRPr sz="3600">
                <a:solidFill>
                  <a:schemeClr val="bg1"/>
                </a:solidFill>
                <a:latin typeface="Calibri" pitchFamily="34" charset="0"/>
              </a:defRPr>
            </a:lvl4pPr>
            <a:lvl5pPr algn="l" rtl="0" fontAlgn="base">
              <a:spcBef>
                <a:spcPct val="0"/>
              </a:spcBef>
              <a:spcAft>
                <a:spcPct val="0"/>
              </a:spcAft>
              <a:defRPr sz="3600">
                <a:solidFill>
                  <a:schemeClr val="bg1"/>
                </a:solidFill>
                <a:latin typeface="Calibri" pitchFamily="34" charset="0"/>
              </a:defRPr>
            </a:lvl5pPr>
            <a:lvl6pPr marL="457200" algn="l" rtl="0" fontAlgn="base">
              <a:spcBef>
                <a:spcPct val="0"/>
              </a:spcBef>
              <a:spcAft>
                <a:spcPct val="0"/>
              </a:spcAft>
              <a:defRPr sz="3600">
                <a:solidFill>
                  <a:schemeClr val="bg1"/>
                </a:solidFill>
                <a:latin typeface="Calibri" pitchFamily="34" charset="0"/>
              </a:defRPr>
            </a:lvl6pPr>
            <a:lvl7pPr marL="914400" algn="l" rtl="0" fontAlgn="base">
              <a:spcBef>
                <a:spcPct val="0"/>
              </a:spcBef>
              <a:spcAft>
                <a:spcPct val="0"/>
              </a:spcAft>
              <a:defRPr sz="3600">
                <a:solidFill>
                  <a:schemeClr val="bg1"/>
                </a:solidFill>
                <a:latin typeface="Calibri" pitchFamily="34" charset="0"/>
              </a:defRPr>
            </a:lvl7pPr>
            <a:lvl8pPr marL="1371600" algn="l" rtl="0" fontAlgn="base">
              <a:spcBef>
                <a:spcPct val="0"/>
              </a:spcBef>
              <a:spcAft>
                <a:spcPct val="0"/>
              </a:spcAft>
              <a:defRPr sz="3600">
                <a:solidFill>
                  <a:schemeClr val="bg1"/>
                </a:solidFill>
                <a:latin typeface="Calibri" pitchFamily="34" charset="0"/>
              </a:defRPr>
            </a:lvl8pPr>
            <a:lvl9pPr marL="1828800" algn="l" rtl="0" fontAlgn="base">
              <a:spcBef>
                <a:spcPct val="0"/>
              </a:spcBef>
              <a:spcAft>
                <a:spcPct val="0"/>
              </a:spcAft>
              <a:defRPr sz="3600">
                <a:solidFill>
                  <a:schemeClr val="bg1"/>
                </a:solidFill>
                <a:latin typeface="Calibri" pitchFamily="34" charset="0"/>
              </a:defRPr>
            </a:lvl9pPr>
          </a:lstStyle>
          <a:p>
            <a:pPr algn="ctr" fontAlgn="auto">
              <a:spcAft>
                <a:spcPts val="0"/>
              </a:spcAft>
              <a:defRPr/>
            </a:pPr>
            <a:r>
              <a:rPr lang="en-US" sz="3200" b="1" dirty="0">
                <a:solidFill>
                  <a:schemeClr val="tx2"/>
                </a:solidFill>
              </a:rPr>
              <a:t> </a:t>
            </a:r>
            <a:r>
              <a:rPr lang="en-US" sz="4800" b="1" dirty="0">
                <a:solidFill>
                  <a:schemeClr val="tx2"/>
                </a:solidFill>
              </a:rPr>
              <a:t>SA3- 7 CLUSTER MAPPING IRSD</a:t>
            </a:r>
          </a:p>
        </p:txBody>
      </p:sp>
      <p:graphicFrame>
        <p:nvGraphicFramePr>
          <p:cNvPr id="2" name="Table 1"/>
          <p:cNvGraphicFramePr>
            <a:graphicFrameLocks noGrp="1"/>
          </p:cNvGraphicFramePr>
          <p:nvPr>
            <p:extLst>
              <p:ext uri="{D42A27DB-BD31-4B8C-83A1-F6EECF244321}">
                <p14:modId xmlns:p14="http://schemas.microsoft.com/office/powerpoint/2010/main" val="3811350286"/>
              </p:ext>
            </p:extLst>
          </p:nvPr>
        </p:nvGraphicFramePr>
        <p:xfrm>
          <a:off x="611560" y="1548304"/>
          <a:ext cx="4104456" cy="4193925"/>
        </p:xfrm>
        <a:graphic>
          <a:graphicData uri="http://schemas.openxmlformats.org/drawingml/2006/table">
            <a:tbl>
              <a:tblPr firstRow="1" bandRow="1">
                <a:tableStyleId>{5C22544A-7EE6-4342-B048-85BDC9FD1C3A}</a:tableStyleId>
              </a:tblPr>
              <a:tblGrid>
                <a:gridCol w="1017426">
                  <a:extLst>
                    <a:ext uri="{9D8B030D-6E8A-4147-A177-3AD203B41FA5}">
                      <a16:colId xmlns:a16="http://schemas.microsoft.com/office/drawing/2014/main" xmlns="" val="3678648026"/>
                    </a:ext>
                  </a:extLst>
                </a:gridCol>
                <a:gridCol w="1029010">
                  <a:extLst>
                    <a:ext uri="{9D8B030D-6E8A-4147-A177-3AD203B41FA5}">
                      <a16:colId xmlns:a16="http://schemas.microsoft.com/office/drawing/2014/main" xmlns="" val="1086351475"/>
                    </a:ext>
                  </a:extLst>
                </a:gridCol>
                <a:gridCol w="1029010">
                  <a:extLst>
                    <a:ext uri="{9D8B030D-6E8A-4147-A177-3AD203B41FA5}">
                      <a16:colId xmlns:a16="http://schemas.microsoft.com/office/drawing/2014/main" xmlns="" val="3053016115"/>
                    </a:ext>
                  </a:extLst>
                </a:gridCol>
                <a:gridCol w="1029010">
                  <a:extLst>
                    <a:ext uri="{9D8B030D-6E8A-4147-A177-3AD203B41FA5}">
                      <a16:colId xmlns:a16="http://schemas.microsoft.com/office/drawing/2014/main" xmlns="" val="2008270316"/>
                    </a:ext>
                  </a:extLst>
                </a:gridCol>
              </a:tblGrid>
              <a:tr h="461049">
                <a:tc>
                  <a:txBody>
                    <a:bodyPr/>
                    <a:lstStyle/>
                    <a:p>
                      <a:pPr algn="ctr"/>
                      <a:r>
                        <a:rPr lang="en-AU" dirty="0"/>
                        <a:t>SA3s  </a:t>
                      </a:r>
                    </a:p>
                  </a:txBody>
                  <a:tcPr>
                    <a:solidFill>
                      <a:schemeClr val="bg1">
                        <a:lumMod val="50000"/>
                      </a:schemeClr>
                    </a:solidFill>
                  </a:tcPr>
                </a:tc>
                <a:tc>
                  <a:txBody>
                    <a:bodyPr/>
                    <a:lstStyle/>
                    <a:p>
                      <a:pPr algn="ctr"/>
                      <a:r>
                        <a:rPr lang="en-AU" dirty="0"/>
                        <a:t>   </a:t>
                      </a:r>
                      <a:r>
                        <a:rPr lang="en-AU" sz="1800" dirty="0">
                          <a:solidFill>
                            <a:srgbClr val="FFFF00"/>
                          </a:solidFill>
                        </a:rPr>
                        <a:t>%</a:t>
                      </a:r>
                      <a:r>
                        <a:rPr lang="en-AU" sz="1800" baseline="0" dirty="0">
                          <a:solidFill>
                            <a:srgbClr val="FFFF00"/>
                          </a:solidFill>
                        </a:rPr>
                        <a:t> SA3s</a:t>
                      </a:r>
                      <a:endParaRPr lang="en-AU" sz="1800" dirty="0">
                        <a:solidFill>
                          <a:srgbClr val="FFFF00"/>
                        </a:solidFill>
                      </a:endParaRPr>
                    </a:p>
                  </a:txBody>
                  <a:tcPr>
                    <a:solidFill>
                      <a:schemeClr val="bg1">
                        <a:lumMod val="50000"/>
                      </a:schemeClr>
                    </a:solidFill>
                  </a:tcPr>
                </a:tc>
                <a:tc>
                  <a:txBody>
                    <a:bodyPr/>
                    <a:lstStyle/>
                    <a:p>
                      <a:pPr algn="ctr"/>
                      <a:r>
                        <a:rPr lang="en-AU" dirty="0" err="1"/>
                        <a:t>Hom</a:t>
                      </a:r>
                      <a:endParaRPr lang="en-AU" dirty="0"/>
                    </a:p>
                  </a:txBody>
                  <a:tcPr>
                    <a:solidFill>
                      <a:schemeClr val="bg1">
                        <a:lumMod val="50000"/>
                      </a:schemeClr>
                    </a:solidFill>
                  </a:tcPr>
                </a:tc>
                <a:tc>
                  <a:txBody>
                    <a:bodyPr/>
                    <a:lstStyle/>
                    <a:p>
                      <a:pPr algn="ctr"/>
                      <a:r>
                        <a:rPr lang="en-AU" dirty="0"/>
                        <a:t>LI</a:t>
                      </a:r>
                    </a:p>
                  </a:txBody>
                  <a:tcPr>
                    <a:solidFill>
                      <a:schemeClr val="bg1">
                        <a:lumMod val="50000"/>
                      </a:schemeClr>
                    </a:solidFill>
                  </a:tcPr>
                </a:tc>
                <a:extLst>
                  <a:ext uri="{0D108BD9-81ED-4DB2-BD59-A6C34878D82A}">
                    <a16:rowId xmlns:a16="http://schemas.microsoft.com/office/drawing/2014/main" xmlns="" val="3436128483"/>
                  </a:ext>
                </a:extLst>
              </a:tr>
              <a:tr h="533268">
                <a:tc>
                  <a:txBody>
                    <a:bodyPr/>
                    <a:lstStyle/>
                    <a:p>
                      <a:pPr algn="ctr"/>
                      <a:r>
                        <a:rPr lang="en-AU" sz="2000" b="1" dirty="0"/>
                        <a:t>68            </a:t>
                      </a:r>
                    </a:p>
                  </a:txBody>
                  <a:tcPr anchor="ctr">
                    <a:solidFill>
                      <a:srgbClr val="A6CEE3"/>
                    </a:solidFill>
                  </a:tcPr>
                </a:tc>
                <a:tc>
                  <a:txBody>
                    <a:bodyPr/>
                    <a:lstStyle/>
                    <a:p>
                      <a:pPr algn="ctr"/>
                      <a:r>
                        <a:rPr lang="en-AU" sz="2000" b="1" dirty="0"/>
                        <a:t>20.54%</a:t>
                      </a:r>
                    </a:p>
                  </a:txBody>
                  <a:tcPr anchor="ctr">
                    <a:solidFill>
                      <a:srgbClr val="A6CEE3"/>
                    </a:solidFill>
                  </a:tcPr>
                </a:tc>
                <a:tc>
                  <a:txBody>
                    <a:bodyPr/>
                    <a:lstStyle/>
                    <a:p>
                      <a:pPr algn="ctr"/>
                      <a:r>
                        <a:rPr lang="en-AU" sz="2000" b="1" dirty="0">
                          <a:solidFill>
                            <a:srgbClr val="FF0000"/>
                          </a:solidFill>
                        </a:rPr>
                        <a:t>14.86 %</a:t>
                      </a:r>
                    </a:p>
                  </a:txBody>
                  <a:tcPr anchor="ctr">
                    <a:solidFill>
                      <a:srgbClr val="A6CEE3"/>
                    </a:solidFill>
                  </a:tcPr>
                </a:tc>
                <a:tc>
                  <a:txBody>
                    <a:bodyPr/>
                    <a:lstStyle/>
                    <a:p>
                      <a:pPr algn="ctr"/>
                      <a:r>
                        <a:rPr lang="en-AU" sz="2000" b="1" dirty="0"/>
                        <a:t>5</a:t>
                      </a:r>
                    </a:p>
                  </a:txBody>
                  <a:tcPr anchor="ctr">
                    <a:solidFill>
                      <a:srgbClr val="A6CEE3"/>
                    </a:solidFill>
                  </a:tcPr>
                </a:tc>
                <a:extLst>
                  <a:ext uri="{0D108BD9-81ED-4DB2-BD59-A6C34878D82A}">
                    <a16:rowId xmlns:a16="http://schemas.microsoft.com/office/drawing/2014/main" xmlns="" val="3956232607"/>
                  </a:ext>
                </a:extLst>
              </a:tr>
              <a:tr h="533268">
                <a:tc>
                  <a:txBody>
                    <a:bodyPr/>
                    <a:lstStyle/>
                    <a:p>
                      <a:pPr algn="ctr"/>
                      <a:r>
                        <a:rPr lang="en-AU" sz="2000" b="1" dirty="0"/>
                        <a:t>61</a:t>
                      </a:r>
                    </a:p>
                  </a:txBody>
                  <a:tcPr anchor="ctr">
                    <a:solidFill>
                      <a:srgbClr val="1F78B4"/>
                    </a:solidFill>
                  </a:tcPr>
                </a:tc>
                <a:tc>
                  <a:txBody>
                    <a:bodyPr/>
                    <a:lstStyle/>
                    <a:p>
                      <a:pPr algn="ctr"/>
                      <a:r>
                        <a:rPr lang="en-AU" sz="2000" b="1" dirty="0"/>
                        <a:t>18.43%</a:t>
                      </a:r>
                    </a:p>
                  </a:txBody>
                  <a:tcPr anchor="ctr">
                    <a:solidFill>
                      <a:srgbClr val="1F78B4"/>
                    </a:solidFill>
                  </a:tcPr>
                </a:tc>
                <a:tc>
                  <a:txBody>
                    <a:bodyPr/>
                    <a:lstStyle/>
                    <a:p>
                      <a:pPr algn="ctr"/>
                      <a:r>
                        <a:rPr lang="en-AU" sz="2000" b="1" dirty="0"/>
                        <a:t>27.08 %</a:t>
                      </a:r>
                    </a:p>
                  </a:txBody>
                  <a:tcPr anchor="ctr">
                    <a:solidFill>
                      <a:srgbClr val="1F78B4"/>
                    </a:solidFill>
                  </a:tcPr>
                </a:tc>
                <a:tc>
                  <a:txBody>
                    <a:bodyPr/>
                    <a:lstStyle/>
                    <a:p>
                      <a:pPr algn="ctr"/>
                      <a:r>
                        <a:rPr lang="en-AU" sz="2000" b="1" dirty="0"/>
                        <a:t>7</a:t>
                      </a:r>
                    </a:p>
                  </a:txBody>
                  <a:tcPr anchor="ctr">
                    <a:solidFill>
                      <a:srgbClr val="1F78B4"/>
                    </a:solidFill>
                  </a:tcPr>
                </a:tc>
                <a:extLst>
                  <a:ext uri="{0D108BD9-81ED-4DB2-BD59-A6C34878D82A}">
                    <a16:rowId xmlns:a16="http://schemas.microsoft.com/office/drawing/2014/main" xmlns="" val="839827355"/>
                  </a:ext>
                </a:extLst>
              </a:tr>
              <a:tr h="533268">
                <a:tc>
                  <a:txBody>
                    <a:bodyPr/>
                    <a:lstStyle/>
                    <a:p>
                      <a:pPr algn="ctr"/>
                      <a:r>
                        <a:rPr lang="en-AU" sz="2000" b="1" dirty="0"/>
                        <a:t>78</a:t>
                      </a:r>
                    </a:p>
                  </a:txBody>
                  <a:tcPr anchor="ctr">
                    <a:solidFill>
                      <a:srgbClr val="B2DF8A"/>
                    </a:solidFill>
                  </a:tcPr>
                </a:tc>
                <a:tc>
                  <a:txBody>
                    <a:bodyPr/>
                    <a:lstStyle/>
                    <a:p>
                      <a:pPr algn="ctr"/>
                      <a:r>
                        <a:rPr lang="en-AU" sz="2000" b="1" dirty="0"/>
                        <a:t>23.57%</a:t>
                      </a:r>
                    </a:p>
                  </a:txBody>
                  <a:tcPr anchor="ctr">
                    <a:solidFill>
                      <a:srgbClr val="B2DF8A"/>
                    </a:solidFill>
                  </a:tcPr>
                </a:tc>
                <a:tc>
                  <a:txBody>
                    <a:bodyPr/>
                    <a:lstStyle/>
                    <a:p>
                      <a:pPr algn="ctr"/>
                      <a:r>
                        <a:rPr lang="en-AU" sz="2000" b="1" dirty="0">
                          <a:solidFill>
                            <a:srgbClr val="FF0000"/>
                          </a:solidFill>
                        </a:rPr>
                        <a:t>30.81 %</a:t>
                      </a:r>
                    </a:p>
                  </a:txBody>
                  <a:tcPr anchor="ctr">
                    <a:solidFill>
                      <a:srgbClr val="B2DF8A"/>
                    </a:solidFill>
                  </a:tcPr>
                </a:tc>
                <a:tc>
                  <a:txBody>
                    <a:bodyPr/>
                    <a:lstStyle/>
                    <a:p>
                      <a:pPr algn="ctr"/>
                      <a:r>
                        <a:rPr lang="en-AU" sz="2000" b="1" dirty="0"/>
                        <a:t>4</a:t>
                      </a:r>
                    </a:p>
                  </a:txBody>
                  <a:tcPr anchor="ctr">
                    <a:solidFill>
                      <a:srgbClr val="B2DF8A"/>
                    </a:solidFill>
                  </a:tcPr>
                </a:tc>
                <a:extLst>
                  <a:ext uri="{0D108BD9-81ED-4DB2-BD59-A6C34878D82A}">
                    <a16:rowId xmlns:a16="http://schemas.microsoft.com/office/drawing/2014/main" xmlns="" val="2553653177"/>
                  </a:ext>
                </a:extLst>
              </a:tr>
              <a:tr h="533268">
                <a:tc>
                  <a:txBody>
                    <a:bodyPr/>
                    <a:lstStyle/>
                    <a:p>
                      <a:pPr algn="ctr"/>
                      <a:r>
                        <a:rPr lang="en-AU" sz="2000" b="1" dirty="0"/>
                        <a:t>50</a:t>
                      </a:r>
                    </a:p>
                  </a:txBody>
                  <a:tcPr anchor="ctr">
                    <a:solidFill>
                      <a:srgbClr val="33A02C"/>
                    </a:solidFill>
                  </a:tcPr>
                </a:tc>
                <a:tc>
                  <a:txBody>
                    <a:bodyPr/>
                    <a:lstStyle/>
                    <a:p>
                      <a:pPr algn="ctr"/>
                      <a:r>
                        <a:rPr lang="en-AU" sz="2000" b="1" dirty="0"/>
                        <a:t>15.11%</a:t>
                      </a:r>
                    </a:p>
                  </a:txBody>
                  <a:tcPr anchor="ctr">
                    <a:solidFill>
                      <a:srgbClr val="33A02C"/>
                    </a:solidFill>
                  </a:tcPr>
                </a:tc>
                <a:tc>
                  <a:txBody>
                    <a:bodyPr/>
                    <a:lstStyle/>
                    <a:p>
                      <a:pPr algn="ctr"/>
                      <a:r>
                        <a:rPr lang="en-AU" sz="2000" b="1" dirty="0"/>
                        <a:t>53.33 %</a:t>
                      </a:r>
                    </a:p>
                  </a:txBody>
                  <a:tcPr anchor="ctr">
                    <a:solidFill>
                      <a:srgbClr val="33A02C"/>
                    </a:solidFill>
                  </a:tcPr>
                </a:tc>
                <a:tc>
                  <a:txBody>
                    <a:bodyPr/>
                    <a:lstStyle/>
                    <a:p>
                      <a:pPr algn="ctr"/>
                      <a:r>
                        <a:rPr lang="en-AU" sz="2000" b="1" dirty="0"/>
                        <a:t>2</a:t>
                      </a:r>
                    </a:p>
                  </a:txBody>
                  <a:tcPr anchor="ctr">
                    <a:solidFill>
                      <a:srgbClr val="33A02C"/>
                    </a:solidFill>
                  </a:tcPr>
                </a:tc>
                <a:extLst>
                  <a:ext uri="{0D108BD9-81ED-4DB2-BD59-A6C34878D82A}">
                    <a16:rowId xmlns:a16="http://schemas.microsoft.com/office/drawing/2014/main" xmlns="" val="4150368867"/>
                  </a:ext>
                </a:extLst>
              </a:tr>
              <a:tr h="533268">
                <a:tc>
                  <a:txBody>
                    <a:bodyPr/>
                    <a:lstStyle/>
                    <a:p>
                      <a:pPr algn="ctr"/>
                      <a:r>
                        <a:rPr lang="en-AU" sz="2000" b="1" dirty="0"/>
                        <a:t>11</a:t>
                      </a:r>
                    </a:p>
                  </a:txBody>
                  <a:tcPr anchor="ctr">
                    <a:solidFill>
                      <a:srgbClr val="FB9A99"/>
                    </a:solidFill>
                  </a:tcPr>
                </a:tc>
                <a:tc>
                  <a:txBody>
                    <a:bodyPr/>
                    <a:lstStyle/>
                    <a:p>
                      <a:pPr algn="ctr"/>
                      <a:r>
                        <a:rPr lang="en-AU" sz="2000" b="1" dirty="0"/>
                        <a:t>3.32%</a:t>
                      </a:r>
                    </a:p>
                  </a:txBody>
                  <a:tcPr anchor="ctr">
                    <a:solidFill>
                      <a:srgbClr val="FB9A99"/>
                    </a:solidFill>
                  </a:tcPr>
                </a:tc>
                <a:tc>
                  <a:txBody>
                    <a:bodyPr/>
                    <a:lstStyle/>
                    <a:p>
                      <a:pPr algn="ctr"/>
                      <a:r>
                        <a:rPr lang="en-AU" sz="2000" b="1" dirty="0"/>
                        <a:t>71.33 %</a:t>
                      </a:r>
                    </a:p>
                  </a:txBody>
                  <a:tcPr anchor="ctr">
                    <a:solidFill>
                      <a:srgbClr val="FB9A99"/>
                    </a:solidFill>
                  </a:tcPr>
                </a:tc>
                <a:tc>
                  <a:txBody>
                    <a:bodyPr/>
                    <a:lstStyle/>
                    <a:p>
                      <a:pPr algn="ctr"/>
                      <a:r>
                        <a:rPr lang="en-AU" sz="2000" b="1" dirty="0"/>
                        <a:t>1</a:t>
                      </a:r>
                    </a:p>
                  </a:txBody>
                  <a:tcPr anchor="ctr">
                    <a:solidFill>
                      <a:srgbClr val="FB9A99"/>
                    </a:solidFill>
                  </a:tcPr>
                </a:tc>
                <a:extLst>
                  <a:ext uri="{0D108BD9-81ED-4DB2-BD59-A6C34878D82A}">
                    <a16:rowId xmlns:a16="http://schemas.microsoft.com/office/drawing/2014/main" xmlns="" val="833092558"/>
                  </a:ext>
                </a:extLst>
              </a:tr>
              <a:tr h="533268">
                <a:tc>
                  <a:txBody>
                    <a:bodyPr/>
                    <a:lstStyle/>
                    <a:p>
                      <a:pPr algn="ctr"/>
                      <a:r>
                        <a:rPr lang="en-AU" sz="2000" b="1" dirty="0"/>
                        <a:t>26</a:t>
                      </a:r>
                    </a:p>
                  </a:txBody>
                  <a:tcPr anchor="ctr">
                    <a:solidFill>
                      <a:srgbClr val="E31A1C"/>
                    </a:solidFill>
                  </a:tcPr>
                </a:tc>
                <a:tc>
                  <a:txBody>
                    <a:bodyPr/>
                    <a:lstStyle/>
                    <a:p>
                      <a:pPr algn="ctr"/>
                      <a:r>
                        <a:rPr lang="en-AU" sz="2000" b="1" dirty="0"/>
                        <a:t>7.85%</a:t>
                      </a:r>
                    </a:p>
                  </a:txBody>
                  <a:tcPr anchor="ctr">
                    <a:solidFill>
                      <a:srgbClr val="E31A1C"/>
                    </a:solidFill>
                  </a:tcPr>
                </a:tc>
                <a:tc>
                  <a:txBody>
                    <a:bodyPr/>
                    <a:lstStyle/>
                    <a:p>
                      <a:pPr algn="ctr"/>
                      <a:r>
                        <a:rPr lang="en-AU" sz="2000" b="1" dirty="0"/>
                        <a:t>75.73 %</a:t>
                      </a:r>
                    </a:p>
                  </a:txBody>
                  <a:tcPr anchor="ctr">
                    <a:solidFill>
                      <a:srgbClr val="E31A1C"/>
                    </a:solidFill>
                  </a:tcPr>
                </a:tc>
                <a:tc>
                  <a:txBody>
                    <a:bodyPr/>
                    <a:lstStyle/>
                    <a:p>
                      <a:pPr algn="ctr"/>
                      <a:r>
                        <a:rPr lang="en-AU" sz="2000" b="1" dirty="0"/>
                        <a:t>9</a:t>
                      </a:r>
                    </a:p>
                  </a:txBody>
                  <a:tcPr anchor="ctr">
                    <a:solidFill>
                      <a:srgbClr val="E31A1C"/>
                    </a:solidFill>
                  </a:tcPr>
                </a:tc>
                <a:extLst>
                  <a:ext uri="{0D108BD9-81ED-4DB2-BD59-A6C34878D82A}">
                    <a16:rowId xmlns:a16="http://schemas.microsoft.com/office/drawing/2014/main" xmlns="" val="677697702"/>
                  </a:ext>
                </a:extLst>
              </a:tr>
              <a:tr h="533268">
                <a:tc>
                  <a:txBody>
                    <a:bodyPr/>
                    <a:lstStyle/>
                    <a:p>
                      <a:pPr algn="ctr"/>
                      <a:r>
                        <a:rPr lang="en-AU" sz="2000" b="1" dirty="0"/>
                        <a:t>37</a:t>
                      </a:r>
                    </a:p>
                  </a:txBody>
                  <a:tcPr anchor="ctr">
                    <a:solidFill>
                      <a:srgbClr val="FDBF6F"/>
                    </a:solidFill>
                  </a:tcPr>
                </a:tc>
                <a:tc>
                  <a:txBody>
                    <a:bodyPr/>
                    <a:lstStyle/>
                    <a:p>
                      <a:pPr algn="ctr"/>
                      <a:r>
                        <a:rPr lang="en-AU" sz="2000" b="1" dirty="0"/>
                        <a:t>11.18%</a:t>
                      </a:r>
                    </a:p>
                  </a:txBody>
                  <a:tcPr anchor="ctr">
                    <a:solidFill>
                      <a:srgbClr val="FDBF6F"/>
                    </a:solidFill>
                  </a:tcPr>
                </a:tc>
                <a:tc>
                  <a:txBody>
                    <a:bodyPr/>
                    <a:lstStyle/>
                    <a:p>
                      <a:pPr algn="ctr"/>
                      <a:r>
                        <a:rPr lang="en-AU" sz="2000" b="1" dirty="0"/>
                        <a:t>50.02 %</a:t>
                      </a:r>
                    </a:p>
                  </a:txBody>
                  <a:tcPr anchor="ctr">
                    <a:solidFill>
                      <a:srgbClr val="FDBF6F"/>
                    </a:solidFill>
                  </a:tcPr>
                </a:tc>
                <a:tc>
                  <a:txBody>
                    <a:bodyPr/>
                    <a:lstStyle/>
                    <a:p>
                      <a:pPr algn="ctr"/>
                      <a:r>
                        <a:rPr lang="en-AU" sz="2000" b="1" dirty="0"/>
                        <a:t>8</a:t>
                      </a:r>
                    </a:p>
                  </a:txBody>
                  <a:tcPr anchor="ctr">
                    <a:solidFill>
                      <a:srgbClr val="FDBF6F"/>
                    </a:solidFill>
                  </a:tcPr>
                </a:tc>
                <a:extLst>
                  <a:ext uri="{0D108BD9-81ED-4DB2-BD59-A6C34878D82A}">
                    <a16:rowId xmlns:a16="http://schemas.microsoft.com/office/drawing/2014/main" xmlns="" val="1816615028"/>
                  </a:ext>
                </a:extLst>
              </a:tr>
            </a:tbl>
          </a:graphicData>
        </a:graphic>
      </p:graphicFrame>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8726" y="1905558"/>
            <a:ext cx="4280591" cy="3489908"/>
          </a:xfrm>
          <a:prstGeom prst="rect">
            <a:avLst/>
          </a:prstGeom>
        </p:spPr>
      </p:pic>
      <p:sp>
        <p:nvSpPr>
          <p:cNvPr id="19" name="TextBox 18"/>
          <p:cNvSpPr txBox="1"/>
          <p:nvPr/>
        </p:nvSpPr>
        <p:spPr>
          <a:xfrm>
            <a:off x="279172" y="2052160"/>
            <a:ext cx="301686" cy="3693319"/>
          </a:xfrm>
          <a:prstGeom prst="rect">
            <a:avLst/>
          </a:prstGeom>
          <a:noFill/>
        </p:spPr>
        <p:txBody>
          <a:bodyPr wrap="none" rtlCol="0">
            <a:spAutoFit/>
          </a:bodyPr>
          <a:lstStyle/>
          <a:p>
            <a:r>
              <a:rPr lang="en-AU" b="1" dirty="0"/>
              <a:t>1</a:t>
            </a:r>
          </a:p>
          <a:p>
            <a:endParaRPr lang="en-AU" b="1" dirty="0"/>
          </a:p>
          <a:p>
            <a:r>
              <a:rPr lang="en-AU" b="1" dirty="0"/>
              <a:t>2</a:t>
            </a:r>
          </a:p>
          <a:p>
            <a:endParaRPr lang="en-AU" b="1" dirty="0"/>
          </a:p>
          <a:p>
            <a:r>
              <a:rPr lang="en-AU" b="1" dirty="0"/>
              <a:t>3</a:t>
            </a:r>
          </a:p>
          <a:p>
            <a:endParaRPr lang="en-AU" b="1" dirty="0"/>
          </a:p>
          <a:p>
            <a:r>
              <a:rPr lang="en-AU" b="1" dirty="0"/>
              <a:t>4</a:t>
            </a:r>
          </a:p>
          <a:p>
            <a:endParaRPr lang="en-AU" b="1" dirty="0"/>
          </a:p>
          <a:p>
            <a:r>
              <a:rPr lang="en-AU" b="1" dirty="0"/>
              <a:t>5</a:t>
            </a:r>
          </a:p>
          <a:p>
            <a:endParaRPr lang="en-AU" b="1" dirty="0"/>
          </a:p>
          <a:p>
            <a:r>
              <a:rPr lang="en-AU" b="1" dirty="0"/>
              <a:t>6</a:t>
            </a:r>
          </a:p>
          <a:p>
            <a:endParaRPr lang="en-AU" b="1" dirty="0"/>
          </a:p>
          <a:p>
            <a:r>
              <a:rPr lang="en-AU" b="1" dirty="0"/>
              <a:t>7</a:t>
            </a:r>
          </a:p>
        </p:txBody>
      </p:sp>
      <p:sp>
        <p:nvSpPr>
          <p:cNvPr id="20" name="Rectangle: Rounded Corners 19"/>
          <p:cNvSpPr/>
          <p:nvPr/>
        </p:nvSpPr>
        <p:spPr>
          <a:xfrm>
            <a:off x="179512" y="1934761"/>
            <a:ext cx="4608512" cy="1719458"/>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2" name="Rectangle: Rounded Corners 21"/>
          <p:cNvSpPr/>
          <p:nvPr/>
        </p:nvSpPr>
        <p:spPr>
          <a:xfrm>
            <a:off x="1619672" y="1934761"/>
            <a:ext cx="1044116" cy="1719458"/>
          </a:xfrm>
          <a:prstGeom prst="round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Arrow: Down 28"/>
          <p:cNvSpPr/>
          <p:nvPr/>
        </p:nvSpPr>
        <p:spPr>
          <a:xfrm rot="10800000">
            <a:off x="1319772" y="1236160"/>
            <a:ext cx="611500" cy="669398"/>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2" name="Rectangle: Rounded Corners 11"/>
          <p:cNvSpPr/>
          <p:nvPr/>
        </p:nvSpPr>
        <p:spPr>
          <a:xfrm>
            <a:off x="210214" y="4076033"/>
            <a:ext cx="4608512" cy="1719458"/>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3" name="Rectangle: Rounded Corners 12"/>
          <p:cNvSpPr/>
          <p:nvPr/>
        </p:nvSpPr>
        <p:spPr>
          <a:xfrm>
            <a:off x="1580408" y="4112665"/>
            <a:ext cx="1044116" cy="1719458"/>
          </a:xfrm>
          <a:prstGeom prst="roundRect">
            <a:avLst/>
          </a:prstGeom>
          <a:noFill/>
          <a:ln w="698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Arrow: Down 15"/>
          <p:cNvSpPr/>
          <p:nvPr/>
        </p:nvSpPr>
        <p:spPr>
          <a:xfrm>
            <a:off x="1414411" y="5793987"/>
            <a:ext cx="611500" cy="669398"/>
          </a:xfrm>
          <a:prstGeom prst="down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7" name="TextBox 16"/>
          <p:cNvSpPr txBox="1"/>
          <p:nvPr/>
        </p:nvSpPr>
        <p:spPr>
          <a:xfrm>
            <a:off x="3357415" y="767174"/>
            <a:ext cx="4548296" cy="646331"/>
          </a:xfrm>
          <a:prstGeom prst="rect">
            <a:avLst/>
          </a:prstGeom>
          <a:noFill/>
        </p:spPr>
        <p:txBody>
          <a:bodyPr wrap="none" rtlCol="0">
            <a:spAutoFit/>
          </a:bodyPr>
          <a:lstStyle/>
          <a:p>
            <a:r>
              <a:rPr lang="en-AU" sz="3600" b="1" dirty="0">
                <a:solidFill>
                  <a:srgbClr val="FF0000"/>
                </a:solidFill>
              </a:rPr>
              <a:t>Heterogeneous Cluster</a:t>
            </a:r>
          </a:p>
        </p:txBody>
      </p:sp>
      <p:sp>
        <p:nvSpPr>
          <p:cNvPr id="18" name="TextBox 17"/>
          <p:cNvSpPr txBox="1"/>
          <p:nvPr/>
        </p:nvSpPr>
        <p:spPr>
          <a:xfrm>
            <a:off x="3779912" y="6125159"/>
            <a:ext cx="4397614" cy="646331"/>
          </a:xfrm>
          <a:prstGeom prst="rect">
            <a:avLst/>
          </a:prstGeom>
          <a:noFill/>
        </p:spPr>
        <p:txBody>
          <a:bodyPr wrap="none" rtlCol="0">
            <a:spAutoFit/>
          </a:bodyPr>
          <a:lstStyle/>
          <a:p>
            <a:r>
              <a:rPr lang="en-AU" sz="3600" b="1" dirty="0">
                <a:solidFill>
                  <a:srgbClr val="0070C0"/>
                </a:solidFill>
              </a:rPr>
              <a:t>Homogeneous Cluster</a:t>
            </a:r>
          </a:p>
        </p:txBody>
      </p:sp>
    </p:spTree>
    <p:custDataLst>
      <p:tags r:id="rId1"/>
    </p:custDataLst>
    <p:extLst>
      <p:ext uri="{BB962C8B-B14F-4D97-AF65-F5344CB8AC3E}">
        <p14:creationId xmlns:p14="http://schemas.microsoft.com/office/powerpoint/2010/main" val="3275816981"/>
      </p:ext>
    </p:extLst>
  </p:cSld>
  <p:clrMapOvr>
    <a:masterClrMapping/>
  </p:clrMapOvr>
  <mc:AlternateContent xmlns:mc="http://schemas.openxmlformats.org/markup-compatibility/2006" xmlns:p14="http://schemas.microsoft.com/office/powerpoint/2010/main">
    <mc:Choice Requires="p14">
      <p:transition spd="slow" p14:dur="2000" advTm="67963"/>
    </mc:Choice>
    <mc:Fallback xmlns="">
      <p:transition spd="slow" advTm="67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heel(1)">
                                      <p:cBhvr>
                                        <p:cTn id="12" dur="2000"/>
                                        <p:tgtEl>
                                          <p:spTgt spid="20"/>
                                        </p:tgtEl>
                                      </p:cBhvr>
                                    </p:animEffect>
                                  </p:childTnLst>
                                </p:cTn>
                              </p:par>
                            </p:childTnLst>
                          </p:cTn>
                        </p:par>
                        <p:par>
                          <p:cTn id="13" fill="hold">
                            <p:stCondLst>
                              <p:cond delay="2000"/>
                            </p:stCondLst>
                            <p:childTnLst>
                              <p:par>
                                <p:cTn id="14" presetID="22" presetClass="entr" presetSubtype="4"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down)">
                                      <p:cBhvr>
                                        <p:cTn id="16" dur="500"/>
                                        <p:tgtEl>
                                          <p:spTgt spid="22"/>
                                        </p:tgtEl>
                                      </p:cBhvr>
                                    </p:animEffect>
                                  </p:childTnLst>
                                </p:cTn>
                              </p:par>
                            </p:childTnLst>
                          </p:cTn>
                        </p:par>
                        <p:par>
                          <p:cTn id="17" fill="hold">
                            <p:stCondLst>
                              <p:cond delay="2500"/>
                            </p:stCondLst>
                            <p:childTnLst>
                              <p:par>
                                <p:cTn id="18" presetID="2" presetClass="entr" presetSubtype="4" fill="hold" grpId="0" nodeType="after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additive="base">
                                        <p:cTn id="20" dur="500" fill="hold"/>
                                        <p:tgtEl>
                                          <p:spTgt spid="29"/>
                                        </p:tgtEl>
                                        <p:attrNameLst>
                                          <p:attrName>ppt_x</p:attrName>
                                        </p:attrNameLst>
                                      </p:cBhvr>
                                      <p:tavLst>
                                        <p:tav tm="0">
                                          <p:val>
                                            <p:strVal val="#ppt_x"/>
                                          </p:val>
                                        </p:tav>
                                        <p:tav tm="100000">
                                          <p:val>
                                            <p:strVal val="#ppt_x"/>
                                          </p:val>
                                        </p:tav>
                                      </p:tavLst>
                                    </p:anim>
                                    <p:anim calcmode="lin" valueType="num">
                                      <p:cBhvr additive="base">
                                        <p:cTn id="21" dur="500" fill="hold"/>
                                        <p:tgtEl>
                                          <p:spTgt spid="29"/>
                                        </p:tgtEl>
                                        <p:attrNameLst>
                                          <p:attrName>ppt_y</p:attrName>
                                        </p:attrNameLst>
                                      </p:cBhvr>
                                      <p:tavLst>
                                        <p:tav tm="0">
                                          <p:val>
                                            <p:strVal val="1+#ppt_h/2"/>
                                          </p:val>
                                        </p:tav>
                                        <p:tav tm="100000">
                                          <p:val>
                                            <p:strVal val="#ppt_y"/>
                                          </p:val>
                                        </p:tav>
                                      </p:tavLst>
                                    </p:anim>
                                  </p:childTnLst>
                                </p:cTn>
                              </p:par>
                            </p:childTnLst>
                          </p:cTn>
                        </p:par>
                        <p:par>
                          <p:cTn id="22" fill="hold">
                            <p:stCondLst>
                              <p:cond delay="3000"/>
                            </p:stCondLst>
                            <p:childTnLst>
                              <p:par>
                                <p:cTn id="23" presetID="1" presetClass="entr" presetSubtype="0"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par>
                          <p:cTn id="25" fill="hold">
                            <p:stCondLst>
                              <p:cond delay="3000"/>
                            </p:stCondLst>
                            <p:childTnLst>
                              <p:par>
                                <p:cTn id="26" presetID="21" presetClass="entr" presetSubtype="1"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heel(1)">
                                      <p:cBhvr>
                                        <p:cTn id="28" dur="2000"/>
                                        <p:tgtEl>
                                          <p:spTgt spid="12"/>
                                        </p:tgtEl>
                                      </p:cBhvr>
                                    </p:animEffect>
                                  </p:childTnLst>
                                </p:cTn>
                              </p:par>
                            </p:childTnLst>
                          </p:cTn>
                        </p:par>
                        <p:par>
                          <p:cTn id="29" fill="hold">
                            <p:stCondLst>
                              <p:cond delay="5000"/>
                            </p:stCondLst>
                            <p:childTnLst>
                              <p:par>
                                <p:cTn id="30" presetID="22" presetClass="entr" presetSubtype="4"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par>
                          <p:cTn id="33" fill="hold">
                            <p:stCondLst>
                              <p:cond delay="5500"/>
                            </p:stCondLst>
                            <p:childTnLst>
                              <p:par>
                                <p:cTn id="34" presetID="1" presetClass="entr" presetSubtype="0"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childTnLst>
                                </p:cTn>
                              </p:par>
                            </p:childTnLst>
                          </p:cTn>
                        </p:par>
                        <p:par>
                          <p:cTn id="36" fill="hold">
                            <p:stCondLst>
                              <p:cond delay="5500"/>
                            </p:stCondLst>
                            <p:childTnLst>
                              <p:par>
                                <p:cTn id="37" presetID="2" presetClass="entr" presetSubtype="4"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childTnLst>
                          </p:cTn>
                        </p:par>
                        <p:par>
                          <p:cTn id="41" fill="hold">
                            <p:stCondLst>
                              <p:cond delay="6000"/>
                            </p:stCondLst>
                            <p:childTnLst>
                              <p:par>
                                <p:cTn id="42" presetID="1"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par>
                          <p:cTn id="44" fill="hold">
                            <p:stCondLst>
                              <p:cond delay="6000"/>
                            </p:stCondLst>
                            <p:childTnLst>
                              <p:par>
                                <p:cTn id="45" presetID="1" presetClass="entr" presetSubtype="0"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0" grpId="0" animBg="1"/>
      <p:bldP spid="9" grpId="0"/>
      <p:bldP spid="20" grpId="0" animBg="1"/>
      <p:bldP spid="22" grpId="0" animBg="1"/>
      <p:bldP spid="29" grpId="0" animBg="1"/>
      <p:bldP spid="12" grpId="0" animBg="1"/>
      <p:bldP spid="13" grpId="0" animBg="1"/>
      <p:bldP spid="16" grpId="0" animBg="1"/>
      <p:bldP spid="17" grpId="0"/>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6139B66F-D357-4363-BB4B-80FF90E82B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9192" y="3338145"/>
            <a:ext cx="5344807" cy="3456384"/>
          </a:xfrm>
          <a:prstGeom prst="rect">
            <a:avLst/>
          </a:prstGeom>
        </p:spPr>
      </p:pic>
      <p:pic>
        <p:nvPicPr>
          <p:cNvPr id="8" name="Picture 7">
            <a:extLst>
              <a:ext uri="{FF2B5EF4-FFF2-40B4-BE49-F238E27FC236}">
                <a16:creationId xmlns:a16="http://schemas.microsoft.com/office/drawing/2014/main" xmlns="" id="{FFEC6844-63E0-4DB2-A0C6-E58E66CB48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4154" y="3674166"/>
            <a:ext cx="4892650" cy="3163984"/>
          </a:xfrm>
          <a:prstGeom prst="rect">
            <a:avLst/>
          </a:prstGeom>
        </p:spPr>
      </p:pic>
      <p:pic>
        <p:nvPicPr>
          <p:cNvPr id="9" name="Picture 8">
            <a:extLst>
              <a:ext uri="{FF2B5EF4-FFF2-40B4-BE49-F238E27FC236}">
                <a16:creationId xmlns:a16="http://schemas.microsoft.com/office/drawing/2014/main" xmlns="" id="{1ECC01B5-0CC4-4CDA-A058-169CD7A406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08304" y="5494223"/>
            <a:ext cx="2119030" cy="1370336"/>
          </a:xfrm>
          <a:prstGeom prst="rect">
            <a:avLst/>
          </a:prstGeom>
        </p:spPr>
      </p:pic>
      <p:pic>
        <p:nvPicPr>
          <p:cNvPr id="10" name="Picture 9">
            <a:extLst>
              <a:ext uri="{FF2B5EF4-FFF2-40B4-BE49-F238E27FC236}">
                <a16:creationId xmlns:a16="http://schemas.microsoft.com/office/drawing/2014/main" xmlns="" id="{424A2C83-3327-44F4-82F8-FF795D8772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03058" y="3674166"/>
            <a:ext cx="715438" cy="2786811"/>
          </a:xfrm>
          <a:prstGeom prst="rect">
            <a:avLst/>
          </a:prstGeom>
        </p:spPr>
      </p:pic>
      <p:sp>
        <p:nvSpPr>
          <p:cNvPr id="12" name="Title 1"/>
          <p:cNvSpPr txBox="1">
            <a:spLocks/>
          </p:cNvSpPr>
          <p:nvPr/>
        </p:nvSpPr>
        <p:spPr bwMode="auto">
          <a:xfrm>
            <a:off x="-590950" y="83412"/>
            <a:ext cx="4032448" cy="63976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bg1"/>
                </a:solidFill>
                <a:latin typeface="Calibri" pitchFamily="34" charset="0"/>
              </a:defRPr>
            </a:lvl2pPr>
            <a:lvl3pPr algn="l" rtl="0" fontAlgn="base">
              <a:spcBef>
                <a:spcPct val="0"/>
              </a:spcBef>
              <a:spcAft>
                <a:spcPct val="0"/>
              </a:spcAft>
              <a:defRPr sz="3600">
                <a:solidFill>
                  <a:schemeClr val="bg1"/>
                </a:solidFill>
                <a:latin typeface="Calibri" pitchFamily="34" charset="0"/>
              </a:defRPr>
            </a:lvl3pPr>
            <a:lvl4pPr algn="l" rtl="0" fontAlgn="base">
              <a:spcBef>
                <a:spcPct val="0"/>
              </a:spcBef>
              <a:spcAft>
                <a:spcPct val="0"/>
              </a:spcAft>
              <a:defRPr sz="3600">
                <a:solidFill>
                  <a:schemeClr val="bg1"/>
                </a:solidFill>
                <a:latin typeface="Calibri" pitchFamily="34" charset="0"/>
              </a:defRPr>
            </a:lvl4pPr>
            <a:lvl5pPr algn="l" rtl="0" fontAlgn="base">
              <a:spcBef>
                <a:spcPct val="0"/>
              </a:spcBef>
              <a:spcAft>
                <a:spcPct val="0"/>
              </a:spcAft>
              <a:defRPr sz="3600">
                <a:solidFill>
                  <a:schemeClr val="bg1"/>
                </a:solidFill>
                <a:latin typeface="Calibri" pitchFamily="34" charset="0"/>
              </a:defRPr>
            </a:lvl5pPr>
            <a:lvl6pPr marL="457200" algn="l" rtl="0" fontAlgn="base">
              <a:spcBef>
                <a:spcPct val="0"/>
              </a:spcBef>
              <a:spcAft>
                <a:spcPct val="0"/>
              </a:spcAft>
              <a:defRPr sz="3600">
                <a:solidFill>
                  <a:schemeClr val="bg1"/>
                </a:solidFill>
                <a:latin typeface="Calibri" pitchFamily="34" charset="0"/>
              </a:defRPr>
            </a:lvl6pPr>
            <a:lvl7pPr marL="914400" algn="l" rtl="0" fontAlgn="base">
              <a:spcBef>
                <a:spcPct val="0"/>
              </a:spcBef>
              <a:spcAft>
                <a:spcPct val="0"/>
              </a:spcAft>
              <a:defRPr sz="3600">
                <a:solidFill>
                  <a:schemeClr val="bg1"/>
                </a:solidFill>
                <a:latin typeface="Calibri" pitchFamily="34" charset="0"/>
              </a:defRPr>
            </a:lvl7pPr>
            <a:lvl8pPr marL="1371600" algn="l" rtl="0" fontAlgn="base">
              <a:spcBef>
                <a:spcPct val="0"/>
              </a:spcBef>
              <a:spcAft>
                <a:spcPct val="0"/>
              </a:spcAft>
              <a:defRPr sz="3600">
                <a:solidFill>
                  <a:schemeClr val="bg1"/>
                </a:solidFill>
                <a:latin typeface="Calibri" pitchFamily="34" charset="0"/>
              </a:defRPr>
            </a:lvl8pPr>
            <a:lvl9pPr marL="1828800" algn="l" rtl="0" fontAlgn="base">
              <a:spcBef>
                <a:spcPct val="0"/>
              </a:spcBef>
              <a:spcAft>
                <a:spcPct val="0"/>
              </a:spcAft>
              <a:defRPr sz="3600">
                <a:solidFill>
                  <a:schemeClr val="bg1"/>
                </a:solidFill>
                <a:latin typeface="Calibri" pitchFamily="34" charset="0"/>
              </a:defRPr>
            </a:lvl9pPr>
          </a:lstStyle>
          <a:p>
            <a:pPr algn="ctr" fontAlgn="auto">
              <a:spcAft>
                <a:spcPts val="0"/>
              </a:spcAft>
              <a:defRPr/>
            </a:pPr>
            <a:r>
              <a:rPr lang="en-US" sz="2800" b="1" dirty="0">
                <a:solidFill>
                  <a:srgbClr val="FF0000"/>
                </a:solidFill>
              </a:rPr>
              <a:t> </a:t>
            </a:r>
            <a:r>
              <a:rPr lang="en-US" sz="2800" dirty="0">
                <a:solidFill>
                  <a:srgbClr val="FF0000"/>
                </a:solidFill>
              </a:rPr>
              <a:t>PHN 801 ACT</a:t>
            </a:r>
          </a:p>
        </p:txBody>
      </p:sp>
      <p:sp>
        <p:nvSpPr>
          <p:cNvPr id="13" name="Title 1"/>
          <p:cNvSpPr txBox="1">
            <a:spLocks/>
          </p:cNvSpPr>
          <p:nvPr/>
        </p:nvSpPr>
        <p:spPr bwMode="auto">
          <a:xfrm>
            <a:off x="3525566" y="73358"/>
            <a:ext cx="5620418" cy="63976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bg1"/>
                </a:solidFill>
                <a:latin typeface="Calibri" pitchFamily="34" charset="0"/>
              </a:defRPr>
            </a:lvl2pPr>
            <a:lvl3pPr algn="l" rtl="0" fontAlgn="base">
              <a:spcBef>
                <a:spcPct val="0"/>
              </a:spcBef>
              <a:spcAft>
                <a:spcPct val="0"/>
              </a:spcAft>
              <a:defRPr sz="3600">
                <a:solidFill>
                  <a:schemeClr val="bg1"/>
                </a:solidFill>
                <a:latin typeface="Calibri" pitchFamily="34" charset="0"/>
              </a:defRPr>
            </a:lvl3pPr>
            <a:lvl4pPr algn="l" rtl="0" fontAlgn="base">
              <a:spcBef>
                <a:spcPct val="0"/>
              </a:spcBef>
              <a:spcAft>
                <a:spcPct val="0"/>
              </a:spcAft>
              <a:defRPr sz="3600">
                <a:solidFill>
                  <a:schemeClr val="bg1"/>
                </a:solidFill>
                <a:latin typeface="Calibri" pitchFamily="34" charset="0"/>
              </a:defRPr>
            </a:lvl4pPr>
            <a:lvl5pPr algn="l" rtl="0" fontAlgn="base">
              <a:spcBef>
                <a:spcPct val="0"/>
              </a:spcBef>
              <a:spcAft>
                <a:spcPct val="0"/>
              </a:spcAft>
              <a:defRPr sz="3600">
                <a:solidFill>
                  <a:schemeClr val="bg1"/>
                </a:solidFill>
                <a:latin typeface="Calibri" pitchFamily="34" charset="0"/>
              </a:defRPr>
            </a:lvl5pPr>
            <a:lvl6pPr marL="457200" algn="l" rtl="0" fontAlgn="base">
              <a:spcBef>
                <a:spcPct val="0"/>
              </a:spcBef>
              <a:spcAft>
                <a:spcPct val="0"/>
              </a:spcAft>
              <a:defRPr sz="3600">
                <a:solidFill>
                  <a:schemeClr val="bg1"/>
                </a:solidFill>
                <a:latin typeface="Calibri" pitchFamily="34" charset="0"/>
              </a:defRPr>
            </a:lvl6pPr>
            <a:lvl7pPr marL="914400" algn="l" rtl="0" fontAlgn="base">
              <a:spcBef>
                <a:spcPct val="0"/>
              </a:spcBef>
              <a:spcAft>
                <a:spcPct val="0"/>
              </a:spcAft>
              <a:defRPr sz="3600">
                <a:solidFill>
                  <a:schemeClr val="bg1"/>
                </a:solidFill>
                <a:latin typeface="Calibri" pitchFamily="34" charset="0"/>
              </a:defRPr>
            </a:lvl7pPr>
            <a:lvl8pPr marL="1371600" algn="l" rtl="0" fontAlgn="base">
              <a:spcBef>
                <a:spcPct val="0"/>
              </a:spcBef>
              <a:spcAft>
                <a:spcPct val="0"/>
              </a:spcAft>
              <a:defRPr sz="3600">
                <a:solidFill>
                  <a:schemeClr val="bg1"/>
                </a:solidFill>
                <a:latin typeface="Calibri" pitchFamily="34" charset="0"/>
              </a:defRPr>
            </a:lvl8pPr>
            <a:lvl9pPr marL="1828800" algn="l" rtl="0" fontAlgn="base">
              <a:spcBef>
                <a:spcPct val="0"/>
              </a:spcBef>
              <a:spcAft>
                <a:spcPct val="0"/>
              </a:spcAft>
              <a:defRPr sz="3600">
                <a:solidFill>
                  <a:schemeClr val="bg1"/>
                </a:solidFill>
                <a:latin typeface="Calibri" pitchFamily="34" charset="0"/>
              </a:defRPr>
            </a:lvl9pPr>
          </a:lstStyle>
          <a:p>
            <a:pPr algn="ctr" fontAlgn="auto">
              <a:spcAft>
                <a:spcPts val="0"/>
              </a:spcAft>
              <a:defRPr/>
            </a:pPr>
            <a:r>
              <a:rPr lang="en-US" sz="2800" dirty="0">
                <a:solidFill>
                  <a:schemeClr val="tx2"/>
                </a:solidFill>
              </a:rPr>
              <a:t>PHN 101 Central and Eastern Sydney</a:t>
            </a:r>
          </a:p>
        </p:txBody>
      </p:sp>
      <p:sp>
        <p:nvSpPr>
          <p:cNvPr id="16" name="TextBox 15"/>
          <p:cNvSpPr txBox="1"/>
          <p:nvPr/>
        </p:nvSpPr>
        <p:spPr>
          <a:xfrm>
            <a:off x="500410" y="606004"/>
            <a:ext cx="1988748" cy="523220"/>
          </a:xfrm>
          <a:prstGeom prst="rect">
            <a:avLst/>
          </a:prstGeom>
          <a:noFill/>
        </p:spPr>
        <p:txBody>
          <a:bodyPr wrap="square" rtlCol="0">
            <a:spAutoFit/>
          </a:bodyPr>
          <a:lstStyle/>
          <a:p>
            <a:r>
              <a:rPr lang="en-AU" sz="2800" dirty="0"/>
              <a:t>H = </a:t>
            </a:r>
            <a:r>
              <a:rPr lang="en-AU" sz="2800" b="1" dirty="0">
                <a:solidFill>
                  <a:srgbClr val="FF0000"/>
                </a:solidFill>
              </a:rPr>
              <a:t>57.16</a:t>
            </a:r>
            <a:r>
              <a:rPr lang="en-AU" sz="2800" dirty="0"/>
              <a:t> %</a:t>
            </a:r>
          </a:p>
        </p:txBody>
      </p:sp>
      <p:sp>
        <p:nvSpPr>
          <p:cNvPr id="17" name="TextBox 16"/>
          <p:cNvSpPr txBox="1"/>
          <p:nvPr/>
        </p:nvSpPr>
        <p:spPr>
          <a:xfrm>
            <a:off x="5652120" y="653836"/>
            <a:ext cx="1917513" cy="523220"/>
          </a:xfrm>
          <a:prstGeom prst="rect">
            <a:avLst/>
          </a:prstGeom>
          <a:noFill/>
        </p:spPr>
        <p:txBody>
          <a:bodyPr wrap="none" rtlCol="0">
            <a:spAutoFit/>
          </a:bodyPr>
          <a:lstStyle/>
          <a:p>
            <a:r>
              <a:rPr lang="en-AU" sz="2800" dirty="0"/>
              <a:t>H = </a:t>
            </a:r>
            <a:r>
              <a:rPr lang="en-AU" sz="2800" b="1" dirty="0">
                <a:solidFill>
                  <a:schemeClr val="accent1"/>
                </a:solidFill>
              </a:rPr>
              <a:t>18.80</a:t>
            </a:r>
            <a:r>
              <a:rPr lang="en-AU" sz="2800" dirty="0"/>
              <a:t> %</a:t>
            </a:r>
          </a:p>
        </p:txBody>
      </p:sp>
      <p:graphicFrame>
        <p:nvGraphicFramePr>
          <p:cNvPr id="18" name="Table 17"/>
          <p:cNvGraphicFramePr>
            <a:graphicFrameLocks noGrp="1"/>
          </p:cNvGraphicFramePr>
          <p:nvPr>
            <p:extLst>
              <p:ext uri="{D42A27DB-BD31-4B8C-83A1-F6EECF244321}">
                <p14:modId xmlns:p14="http://schemas.microsoft.com/office/powerpoint/2010/main" val="1480684686"/>
              </p:ext>
            </p:extLst>
          </p:nvPr>
        </p:nvGraphicFramePr>
        <p:xfrm>
          <a:off x="3525566" y="1177056"/>
          <a:ext cx="5400598" cy="2091059"/>
        </p:xfrm>
        <a:graphic>
          <a:graphicData uri="http://schemas.openxmlformats.org/drawingml/2006/table">
            <a:tbl>
              <a:tblPr firstRow="1" bandRow="1">
                <a:tableStyleId>{5C22544A-7EE6-4342-B048-85BDC9FD1C3A}</a:tableStyleId>
              </a:tblPr>
              <a:tblGrid>
                <a:gridCol w="771514">
                  <a:extLst>
                    <a:ext uri="{9D8B030D-6E8A-4147-A177-3AD203B41FA5}">
                      <a16:colId xmlns:a16="http://schemas.microsoft.com/office/drawing/2014/main" xmlns="" val="2149908833"/>
                    </a:ext>
                  </a:extLst>
                </a:gridCol>
                <a:gridCol w="771514">
                  <a:extLst>
                    <a:ext uri="{9D8B030D-6E8A-4147-A177-3AD203B41FA5}">
                      <a16:colId xmlns:a16="http://schemas.microsoft.com/office/drawing/2014/main" xmlns="" val="81275158"/>
                    </a:ext>
                  </a:extLst>
                </a:gridCol>
                <a:gridCol w="771514">
                  <a:extLst>
                    <a:ext uri="{9D8B030D-6E8A-4147-A177-3AD203B41FA5}">
                      <a16:colId xmlns:a16="http://schemas.microsoft.com/office/drawing/2014/main" xmlns="" val="1654860013"/>
                    </a:ext>
                  </a:extLst>
                </a:gridCol>
                <a:gridCol w="771514">
                  <a:extLst>
                    <a:ext uri="{9D8B030D-6E8A-4147-A177-3AD203B41FA5}">
                      <a16:colId xmlns:a16="http://schemas.microsoft.com/office/drawing/2014/main" xmlns="" val="114922376"/>
                    </a:ext>
                  </a:extLst>
                </a:gridCol>
                <a:gridCol w="771514">
                  <a:extLst>
                    <a:ext uri="{9D8B030D-6E8A-4147-A177-3AD203B41FA5}">
                      <a16:colId xmlns:a16="http://schemas.microsoft.com/office/drawing/2014/main" xmlns="" val="848360493"/>
                    </a:ext>
                  </a:extLst>
                </a:gridCol>
                <a:gridCol w="771514">
                  <a:extLst>
                    <a:ext uri="{9D8B030D-6E8A-4147-A177-3AD203B41FA5}">
                      <a16:colId xmlns:a16="http://schemas.microsoft.com/office/drawing/2014/main" xmlns="" val="1937341509"/>
                    </a:ext>
                  </a:extLst>
                </a:gridCol>
                <a:gridCol w="771514">
                  <a:extLst>
                    <a:ext uri="{9D8B030D-6E8A-4147-A177-3AD203B41FA5}">
                      <a16:colId xmlns:a16="http://schemas.microsoft.com/office/drawing/2014/main" xmlns="" val="79585875"/>
                    </a:ext>
                  </a:extLst>
                </a:gridCol>
              </a:tblGrid>
              <a:tr h="402562">
                <a:tc>
                  <a:txBody>
                    <a:bodyPr/>
                    <a:lstStyle/>
                    <a:p>
                      <a:pPr algn="ctr"/>
                      <a:r>
                        <a:rPr lang="en-AU" dirty="0"/>
                        <a:t>1</a:t>
                      </a:r>
                    </a:p>
                  </a:txBody>
                  <a:tcPr/>
                </a:tc>
                <a:tc>
                  <a:txBody>
                    <a:bodyPr/>
                    <a:lstStyle/>
                    <a:p>
                      <a:pPr algn="ctr"/>
                      <a:r>
                        <a:rPr lang="en-AU" dirty="0"/>
                        <a:t>2</a:t>
                      </a:r>
                    </a:p>
                  </a:txBody>
                  <a:tcPr/>
                </a:tc>
                <a:tc>
                  <a:txBody>
                    <a:bodyPr/>
                    <a:lstStyle/>
                    <a:p>
                      <a:pPr algn="ctr"/>
                      <a:r>
                        <a:rPr lang="en-AU" dirty="0"/>
                        <a:t>3</a:t>
                      </a:r>
                    </a:p>
                  </a:txBody>
                  <a:tcPr/>
                </a:tc>
                <a:tc>
                  <a:txBody>
                    <a:bodyPr/>
                    <a:lstStyle/>
                    <a:p>
                      <a:pPr algn="ctr"/>
                      <a:r>
                        <a:rPr lang="en-AU" dirty="0"/>
                        <a:t>4</a:t>
                      </a:r>
                    </a:p>
                  </a:txBody>
                  <a:tcPr/>
                </a:tc>
                <a:tc>
                  <a:txBody>
                    <a:bodyPr/>
                    <a:lstStyle/>
                    <a:p>
                      <a:pPr algn="ctr"/>
                      <a:r>
                        <a:rPr lang="en-AU" dirty="0"/>
                        <a:t>5</a:t>
                      </a:r>
                    </a:p>
                  </a:txBody>
                  <a:tcPr/>
                </a:tc>
                <a:tc>
                  <a:txBody>
                    <a:bodyPr/>
                    <a:lstStyle/>
                    <a:p>
                      <a:pPr algn="ctr"/>
                      <a:r>
                        <a:rPr lang="en-AU" dirty="0"/>
                        <a:t>6</a:t>
                      </a:r>
                    </a:p>
                  </a:txBody>
                  <a:tcPr/>
                </a:tc>
                <a:tc>
                  <a:txBody>
                    <a:bodyPr/>
                    <a:lstStyle/>
                    <a:p>
                      <a:pPr algn="ctr"/>
                      <a:r>
                        <a:rPr lang="en-AU" dirty="0"/>
                        <a:t>7</a:t>
                      </a:r>
                    </a:p>
                  </a:txBody>
                  <a:tcPr/>
                </a:tc>
                <a:extLst>
                  <a:ext uri="{0D108BD9-81ED-4DB2-BD59-A6C34878D82A}">
                    <a16:rowId xmlns:a16="http://schemas.microsoft.com/office/drawing/2014/main" xmlns="" val="3342033416"/>
                  </a:ext>
                </a:extLst>
              </a:tr>
              <a:tr h="480811">
                <a:tc>
                  <a:txBody>
                    <a:bodyPr/>
                    <a:lstStyle/>
                    <a:p>
                      <a:pPr algn="ctr"/>
                      <a:r>
                        <a:rPr lang="en-AU" b="1" dirty="0"/>
                        <a:t>33.02</a:t>
                      </a:r>
                    </a:p>
                  </a:txBody>
                  <a:tcPr anchor="ctr">
                    <a:solidFill>
                      <a:srgbClr val="A6CEE3"/>
                    </a:solidFill>
                  </a:tcPr>
                </a:tc>
                <a:tc>
                  <a:txBody>
                    <a:bodyPr/>
                    <a:lstStyle/>
                    <a:p>
                      <a:pPr algn="ctr"/>
                      <a:r>
                        <a:rPr lang="en-AU" b="1" dirty="0"/>
                        <a:t>24.73</a:t>
                      </a:r>
                    </a:p>
                  </a:txBody>
                  <a:tcPr anchor="ctr">
                    <a:solidFill>
                      <a:srgbClr val="1F78B4"/>
                    </a:solidFill>
                  </a:tcPr>
                </a:tc>
                <a:tc>
                  <a:txBody>
                    <a:bodyPr/>
                    <a:lstStyle/>
                    <a:p>
                      <a:pPr algn="ctr"/>
                      <a:r>
                        <a:rPr lang="en-AU" b="1" dirty="0"/>
                        <a:t>34.93</a:t>
                      </a:r>
                    </a:p>
                  </a:txBody>
                  <a:tcPr anchor="ctr">
                    <a:solidFill>
                      <a:srgbClr val="B2DF8A"/>
                    </a:solidFill>
                  </a:tcPr>
                </a:tc>
                <a:tc>
                  <a:txBody>
                    <a:bodyPr/>
                    <a:lstStyle/>
                    <a:p>
                      <a:pPr algn="ctr"/>
                      <a:r>
                        <a:rPr lang="en-AU" b="1" dirty="0"/>
                        <a:t>46.13</a:t>
                      </a:r>
                    </a:p>
                  </a:txBody>
                  <a:tcPr anchor="ctr">
                    <a:solidFill>
                      <a:srgbClr val="33A02C"/>
                    </a:solidFill>
                  </a:tcPr>
                </a:tc>
                <a:tc>
                  <a:txBody>
                    <a:bodyPr/>
                    <a:lstStyle/>
                    <a:p>
                      <a:pPr algn="ctr"/>
                      <a:r>
                        <a:rPr lang="en-AU" b="1" dirty="0"/>
                        <a:t>100</a:t>
                      </a:r>
                    </a:p>
                  </a:txBody>
                  <a:tcPr anchor="ctr">
                    <a:solidFill>
                      <a:srgbClr val="FB9A99"/>
                    </a:solidFill>
                  </a:tcPr>
                </a:tc>
                <a:tc>
                  <a:txBody>
                    <a:bodyPr/>
                    <a:lstStyle/>
                    <a:p>
                      <a:pPr algn="ctr"/>
                      <a:r>
                        <a:rPr lang="en-AU" b="1" dirty="0"/>
                        <a:t>72.68</a:t>
                      </a:r>
                    </a:p>
                  </a:txBody>
                  <a:tcPr anchor="ctr">
                    <a:solidFill>
                      <a:srgbClr val="E31A1C"/>
                    </a:solidFill>
                  </a:tcPr>
                </a:tc>
                <a:tc>
                  <a:txBody>
                    <a:bodyPr/>
                    <a:lstStyle/>
                    <a:p>
                      <a:pPr algn="ctr"/>
                      <a:r>
                        <a:rPr lang="en-AU" b="1" dirty="0"/>
                        <a:t>58.68</a:t>
                      </a:r>
                    </a:p>
                  </a:txBody>
                  <a:tcPr anchor="ctr">
                    <a:solidFill>
                      <a:srgbClr val="FDBF6F"/>
                    </a:solidFill>
                  </a:tcPr>
                </a:tc>
                <a:extLst>
                  <a:ext uri="{0D108BD9-81ED-4DB2-BD59-A6C34878D82A}">
                    <a16:rowId xmlns:a16="http://schemas.microsoft.com/office/drawing/2014/main" xmlns="" val="1093593394"/>
                  </a:ext>
                </a:extLst>
              </a:tr>
              <a:tr h="402562">
                <a:tc>
                  <a:txBody>
                    <a:bodyPr/>
                    <a:lstStyle/>
                    <a:p>
                      <a:pPr algn="ctr"/>
                      <a:r>
                        <a:rPr lang="en-AU" b="1" dirty="0"/>
                        <a:t>18.89</a:t>
                      </a:r>
                    </a:p>
                  </a:txBody>
                  <a:tcPr anchor="ctr">
                    <a:solidFill>
                      <a:srgbClr val="A6CEE3"/>
                    </a:solidFill>
                  </a:tcPr>
                </a:tc>
                <a:tc>
                  <a:txBody>
                    <a:bodyPr/>
                    <a:lstStyle/>
                    <a:p>
                      <a:pPr algn="ctr"/>
                      <a:r>
                        <a:rPr lang="en-AU" b="1" dirty="0"/>
                        <a:t>36.88</a:t>
                      </a:r>
                    </a:p>
                  </a:txBody>
                  <a:tcPr anchor="ctr">
                    <a:solidFill>
                      <a:srgbClr val="1F78B4"/>
                    </a:solidFill>
                  </a:tcPr>
                </a:tc>
                <a:tc>
                  <a:txBody>
                    <a:bodyPr/>
                    <a:lstStyle/>
                    <a:p>
                      <a:pPr algn="ctr"/>
                      <a:r>
                        <a:rPr lang="en-AU" b="1" dirty="0"/>
                        <a:t>48.47</a:t>
                      </a:r>
                    </a:p>
                  </a:txBody>
                  <a:tcPr anchor="ctr">
                    <a:solidFill>
                      <a:srgbClr val="B2DF8A"/>
                    </a:solidFill>
                  </a:tcPr>
                </a:tc>
                <a:tc>
                  <a:txBody>
                    <a:bodyPr/>
                    <a:lstStyle/>
                    <a:p>
                      <a:pPr algn="ctr"/>
                      <a:r>
                        <a:rPr lang="en-AU" b="1" dirty="0"/>
                        <a:t>62.86</a:t>
                      </a:r>
                    </a:p>
                  </a:txBody>
                  <a:tcPr anchor="ctr">
                    <a:solidFill>
                      <a:srgbClr val="33A02C"/>
                    </a:solidFill>
                  </a:tcPr>
                </a:tc>
                <a:tc>
                  <a:txBody>
                    <a:bodyPr/>
                    <a:lstStyle/>
                    <a:p>
                      <a:pPr algn="ctr"/>
                      <a:endParaRPr lang="en-AU" b="1" dirty="0"/>
                    </a:p>
                  </a:txBody>
                  <a:tcPr anchor="ctr">
                    <a:solidFill>
                      <a:schemeClr val="bg1"/>
                    </a:solidFill>
                  </a:tcPr>
                </a:tc>
                <a:tc>
                  <a:txBody>
                    <a:bodyPr/>
                    <a:lstStyle/>
                    <a:p>
                      <a:pPr algn="ctr"/>
                      <a:r>
                        <a:rPr lang="en-AU" b="1" dirty="0"/>
                        <a:t>64.89</a:t>
                      </a:r>
                    </a:p>
                  </a:txBody>
                  <a:tcPr anchor="ctr">
                    <a:solidFill>
                      <a:srgbClr val="E31A1C"/>
                    </a:solidFill>
                  </a:tcPr>
                </a:tc>
                <a:tc>
                  <a:txBody>
                    <a:bodyPr/>
                    <a:lstStyle/>
                    <a:p>
                      <a:pPr algn="ctr"/>
                      <a:r>
                        <a:rPr lang="en-AU" b="1" dirty="0"/>
                        <a:t>64.13</a:t>
                      </a:r>
                    </a:p>
                  </a:txBody>
                  <a:tcPr anchor="ctr">
                    <a:solidFill>
                      <a:srgbClr val="FDBF6F"/>
                    </a:solidFill>
                  </a:tcPr>
                </a:tc>
                <a:extLst>
                  <a:ext uri="{0D108BD9-81ED-4DB2-BD59-A6C34878D82A}">
                    <a16:rowId xmlns:a16="http://schemas.microsoft.com/office/drawing/2014/main" xmlns="" val="331744935"/>
                  </a:ext>
                </a:extLst>
              </a:tr>
              <a:tr h="402562">
                <a:tc>
                  <a:txBody>
                    <a:bodyPr/>
                    <a:lstStyle/>
                    <a:p>
                      <a:pPr algn="ctr"/>
                      <a:r>
                        <a:rPr lang="en-AU" b="1" dirty="0"/>
                        <a:t>40.32</a:t>
                      </a:r>
                    </a:p>
                  </a:txBody>
                  <a:tcPr anchor="ctr">
                    <a:solidFill>
                      <a:srgbClr val="A6CEE3"/>
                    </a:solidFill>
                  </a:tcPr>
                </a:tc>
                <a:tc>
                  <a:txBody>
                    <a:bodyPr/>
                    <a:lstStyle/>
                    <a:p>
                      <a:pPr algn="ctr"/>
                      <a:endParaRPr lang="en-AU" b="1" dirty="0"/>
                    </a:p>
                  </a:txBody>
                  <a:tcPr anchor="ctr">
                    <a:solidFill>
                      <a:schemeClr val="bg1"/>
                    </a:solidFill>
                  </a:tcPr>
                </a:tc>
                <a:tc>
                  <a:txBody>
                    <a:bodyPr/>
                    <a:lstStyle/>
                    <a:p>
                      <a:pPr algn="ctr"/>
                      <a:endParaRPr lang="en-AU" b="1" dirty="0"/>
                    </a:p>
                  </a:txBody>
                  <a:tcPr anchor="ctr">
                    <a:solidFill>
                      <a:schemeClr val="bg1"/>
                    </a:solidFill>
                  </a:tcPr>
                </a:tc>
                <a:tc>
                  <a:txBody>
                    <a:bodyPr/>
                    <a:lstStyle/>
                    <a:p>
                      <a:pPr algn="ctr"/>
                      <a:endParaRPr lang="en-AU" b="1" dirty="0"/>
                    </a:p>
                  </a:txBody>
                  <a:tcPr anchor="ctr">
                    <a:solidFill>
                      <a:schemeClr val="bg1"/>
                    </a:solidFill>
                  </a:tcPr>
                </a:tc>
                <a:tc>
                  <a:txBody>
                    <a:bodyPr/>
                    <a:lstStyle/>
                    <a:p>
                      <a:pPr algn="ctr"/>
                      <a:endParaRPr lang="en-AU" b="1" dirty="0"/>
                    </a:p>
                  </a:txBody>
                  <a:tcPr anchor="ctr">
                    <a:solidFill>
                      <a:schemeClr val="bg1"/>
                    </a:solidFill>
                  </a:tcPr>
                </a:tc>
                <a:tc>
                  <a:txBody>
                    <a:bodyPr/>
                    <a:lstStyle/>
                    <a:p>
                      <a:pPr algn="ctr"/>
                      <a:endParaRPr lang="en-AU" b="1" dirty="0"/>
                    </a:p>
                  </a:txBody>
                  <a:tcPr anchor="ctr">
                    <a:solidFill>
                      <a:schemeClr val="bg1"/>
                    </a:solidFill>
                  </a:tcPr>
                </a:tc>
                <a:tc>
                  <a:txBody>
                    <a:bodyPr/>
                    <a:lstStyle/>
                    <a:p>
                      <a:pPr algn="ctr"/>
                      <a:r>
                        <a:rPr lang="en-AU" b="1" dirty="0"/>
                        <a:t>50.05</a:t>
                      </a:r>
                    </a:p>
                  </a:txBody>
                  <a:tcPr anchor="ctr">
                    <a:solidFill>
                      <a:srgbClr val="FDBF6F"/>
                    </a:solidFill>
                  </a:tcPr>
                </a:tc>
                <a:extLst>
                  <a:ext uri="{0D108BD9-81ED-4DB2-BD59-A6C34878D82A}">
                    <a16:rowId xmlns:a16="http://schemas.microsoft.com/office/drawing/2014/main" xmlns="" val="1331790390"/>
                  </a:ext>
                </a:extLst>
              </a:tr>
              <a:tr h="402562">
                <a:tc>
                  <a:txBody>
                    <a:bodyPr/>
                    <a:lstStyle/>
                    <a:p>
                      <a:pPr algn="ctr"/>
                      <a:r>
                        <a:rPr lang="en-AU" b="1" dirty="0"/>
                        <a:t>27.37</a:t>
                      </a:r>
                    </a:p>
                  </a:txBody>
                  <a:tcPr anchor="ctr">
                    <a:solidFill>
                      <a:srgbClr val="A6CEE3"/>
                    </a:solidFill>
                  </a:tcPr>
                </a:tc>
                <a:tc>
                  <a:txBody>
                    <a:bodyPr/>
                    <a:lstStyle/>
                    <a:p>
                      <a:pPr algn="ctr"/>
                      <a:endParaRPr lang="en-AU" b="1" dirty="0"/>
                    </a:p>
                  </a:txBody>
                  <a:tcPr anchor="ctr">
                    <a:solidFill>
                      <a:schemeClr val="bg1"/>
                    </a:solidFill>
                  </a:tcPr>
                </a:tc>
                <a:tc>
                  <a:txBody>
                    <a:bodyPr/>
                    <a:lstStyle/>
                    <a:p>
                      <a:pPr algn="ctr"/>
                      <a:endParaRPr lang="en-AU" b="1" dirty="0"/>
                    </a:p>
                  </a:txBody>
                  <a:tcPr anchor="ctr">
                    <a:solidFill>
                      <a:schemeClr val="bg1"/>
                    </a:solidFill>
                  </a:tcPr>
                </a:tc>
                <a:tc>
                  <a:txBody>
                    <a:bodyPr/>
                    <a:lstStyle/>
                    <a:p>
                      <a:pPr algn="ctr"/>
                      <a:endParaRPr lang="en-AU" b="1" dirty="0"/>
                    </a:p>
                  </a:txBody>
                  <a:tcPr anchor="ctr">
                    <a:solidFill>
                      <a:schemeClr val="bg1"/>
                    </a:solidFill>
                  </a:tcPr>
                </a:tc>
                <a:tc>
                  <a:txBody>
                    <a:bodyPr/>
                    <a:lstStyle/>
                    <a:p>
                      <a:pPr algn="ctr"/>
                      <a:endParaRPr lang="en-AU" b="1" dirty="0"/>
                    </a:p>
                  </a:txBody>
                  <a:tcPr anchor="ctr">
                    <a:solidFill>
                      <a:schemeClr val="bg1"/>
                    </a:solidFill>
                  </a:tcPr>
                </a:tc>
                <a:tc>
                  <a:txBody>
                    <a:bodyPr/>
                    <a:lstStyle/>
                    <a:p>
                      <a:pPr algn="ctr"/>
                      <a:endParaRPr lang="en-AU" b="1" dirty="0"/>
                    </a:p>
                  </a:txBody>
                  <a:tcPr anchor="ctr">
                    <a:solidFill>
                      <a:schemeClr val="bg1"/>
                    </a:solidFill>
                  </a:tcPr>
                </a:tc>
                <a:tc>
                  <a:txBody>
                    <a:bodyPr/>
                    <a:lstStyle/>
                    <a:p>
                      <a:pPr algn="ctr"/>
                      <a:endParaRPr lang="en-AU" b="1" dirty="0"/>
                    </a:p>
                  </a:txBody>
                  <a:tcPr anchor="ctr">
                    <a:solidFill>
                      <a:schemeClr val="bg1"/>
                    </a:solidFill>
                  </a:tcPr>
                </a:tc>
                <a:extLst>
                  <a:ext uri="{0D108BD9-81ED-4DB2-BD59-A6C34878D82A}">
                    <a16:rowId xmlns:a16="http://schemas.microsoft.com/office/drawing/2014/main" xmlns="" val="3121041162"/>
                  </a:ext>
                </a:extLst>
              </a:tr>
            </a:tbl>
          </a:graphicData>
        </a:graphic>
      </p:graphicFrame>
      <p:graphicFrame>
        <p:nvGraphicFramePr>
          <p:cNvPr id="19" name="Table 18"/>
          <p:cNvGraphicFramePr>
            <a:graphicFrameLocks noGrp="1"/>
          </p:cNvGraphicFramePr>
          <p:nvPr>
            <p:extLst>
              <p:ext uri="{D42A27DB-BD31-4B8C-83A1-F6EECF244321}">
                <p14:modId xmlns:p14="http://schemas.microsoft.com/office/powerpoint/2010/main" val="865859059"/>
              </p:ext>
            </p:extLst>
          </p:nvPr>
        </p:nvGraphicFramePr>
        <p:xfrm>
          <a:off x="395536" y="1181233"/>
          <a:ext cx="2268891" cy="2086880"/>
        </p:xfrm>
        <a:graphic>
          <a:graphicData uri="http://schemas.openxmlformats.org/drawingml/2006/table">
            <a:tbl>
              <a:tblPr firstRow="1" bandRow="1">
                <a:tableStyleId>{5C22544A-7EE6-4342-B048-85BDC9FD1C3A}</a:tableStyleId>
              </a:tblPr>
              <a:tblGrid>
                <a:gridCol w="756297">
                  <a:extLst>
                    <a:ext uri="{9D8B030D-6E8A-4147-A177-3AD203B41FA5}">
                      <a16:colId xmlns:a16="http://schemas.microsoft.com/office/drawing/2014/main" xmlns="" val="562743563"/>
                    </a:ext>
                  </a:extLst>
                </a:gridCol>
                <a:gridCol w="756297">
                  <a:extLst>
                    <a:ext uri="{9D8B030D-6E8A-4147-A177-3AD203B41FA5}">
                      <a16:colId xmlns:a16="http://schemas.microsoft.com/office/drawing/2014/main" xmlns="" val="3912977704"/>
                    </a:ext>
                  </a:extLst>
                </a:gridCol>
                <a:gridCol w="756297">
                  <a:extLst>
                    <a:ext uri="{9D8B030D-6E8A-4147-A177-3AD203B41FA5}">
                      <a16:colId xmlns:a16="http://schemas.microsoft.com/office/drawing/2014/main" xmlns="" val="2166581381"/>
                    </a:ext>
                  </a:extLst>
                </a:gridCol>
              </a:tblGrid>
              <a:tr h="402952">
                <a:tc>
                  <a:txBody>
                    <a:bodyPr/>
                    <a:lstStyle/>
                    <a:p>
                      <a:pPr algn="ctr"/>
                      <a:r>
                        <a:rPr lang="en-AU" dirty="0"/>
                        <a:t>5</a:t>
                      </a:r>
                    </a:p>
                  </a:txBody>
                  <a:tcPr/>
                </a:tc>
                <a:tc>
                  <a:txBody>
                    <a:bodyPr/>
                    <a:lstStyle/>
                    <a:p>
                      <a:pPr algn="ctr"/>
                      <a:r>
                        <a:rPr lang="en-AU" dirty="0"/>
                        <a:t>6</a:t>
                      </a:r>
                    </a:p>
                  </a:txBody>
                  <a:tcPr/>
                </a:tc>
                <a:tc>
                  <a:txBody>
                    <a:bodyPr/>
                    <a:lstStyle/>
                    <a:p>
                      <a:pPr algn="ctr"/>
                      <a:r>
                        <a:rPr lang="en-AU" dirty="0"/>
                        <a:t>7</a:t>
                      </a:r>
                    </a:p>
                  </a:txBody>
                  <a:tcPr/>
                </a:tc>
                <a:extLst>
                  <a:ext uri="{0D108BD9-81ED-4DB2-BD59-A6C34878D82A}">
                    <a16:rowId xmlns:a16="http://schemas.microsoft.com/office/drawing/2014/main" xmlns="" val="2254075189"/>
                  </a:ext>
                </a:extLst>
              </a:tr>
              <a:tr h="475072">
                <a:tc>
                  <a:txBody>
                    <a:bodyPr/>
                    <a:lstStyle/>
                    <a:p>
                      <a:pPr algn="ctr"/>
                      <a:r>
                        <a:rPr lang="en-AU" b="1" dirty="0"/>
                        <a:t>98.74</a:t>
                      </a:r>
                    </a:p>
                  </a:txBody>
                  <a:tcPr anchor="ctr">
                    <a:solidFill>
                      <a:srgbClr val="FB9A99"/>
                    </a:solidFill>
                  </a:tcPr>
                </a:tc>
                <a:tc>
                  <a:txBody>
                    <a:bodyPr/>
                    <a:lstStyle/>
                    <a:p>
                      <a:pPr algn="ctr"/>
                      <a:r>
                        <a:rPr lang="en-AU" b="1" dirty="0"/>
                        <a:t>79.39</a:t>
                      </a:r>
                    </a:p>
                  </a:txBody>
                  <a:tcPr anchor="ctr">
                    <a:solidFill>
                      <a:srgbClr val="E31A1C"/>
                    </a:solidFill>
                  </a:tcPr>
                </a:tc>
                <a:tc>
                  <a:txBody>
                    <a:bodyPr/>
                    <a:lstStyle/>
                    <a:p>
                      <a:pPr algn="ctr"/>
                      <a:r>
                        <a:rPr lang="en-AU" b="1" dirty="0"/>
                        <a:t>51.28</a:t>
                      </a:r>
                    </a:p>
                  </a:txBody>
                  <a:tcPr anchor="ctr">
                    <a:solidFill>
                      <a:srgbClr val="FDBF6F"/>
                    </a:solidFill>
                  </a:tcPr>
                </a:tc>
                <a:extLst>
                  <a:ext uri="{0D108BD9-81ED-4DB2-BD59-A6C34878D82A}">
                    <a16:rowId xmlns:a16="http://schemas.microsoft.com/office/drawing/2014/main" xmlns="" val="2936953075"/>
                  </a:ext>
                </a:extLst>
              </a:tr>
              <a:tr h="402952">
                <a:tc>
                  <a:txBody>
                    <a:bodyPr/>
                    <a:lstStyle/>
                    <a:p>
                      <a:pPr algn="ctr"/>
                      <a:r>
                        <a:rPr lang="en-AU" b="1" dirty="0"/>
                        <a:t>82.61</a:t>
                      </a:r>
                    </a:p>
                  </a:txBody>
                  <a:tcPr anchor="ctr">
                    <a:solidFill>
                      <a:srgbClr val="FB9A99"/>
                    </a:solidFill>
                  </a:tcPr>
                </a:tc>
                <a:tc>
                  <a:txBody>
                    <a:bodyPr/>
                    <a:lstStyle/>
                    <a:p>
                      <a:pPr algn="ctr"/>
                      <a:r>
                        <a:rPr lang="en-AU" b="1" dirty="0"/>
                        <a:t>66</a:t>
                      </a:r>
                    </a:p>
                  </a:txBody>
                  <a:tcPr anchor="ctr">
                    <a:solidFill>
                      <a:srgbClr val="E31A1C"/>
                    </a:solidFill>
                  </a:tcPr>
                </a:tc>
                <a:tc>
                  <a:txBody>
                    <a:bodyPr/>
                    <a:lstStyle/>
                    <a:p>
                      <a:pPr algn="ctr"/>
                      <a:r>
                        <a:rPr lang="en-AU" b="1" dirty="0"/>
                        <a:t>50.92</a:t>
                      </a:r>
                    </a:p>
                  </a:txBody>
                  <a:tcPr anchor="ctr">
                    <a:solidFill>
                      <a:srgbClr val="FDBF6F"/>
                    </a:solidFill>
                  </a:tcPr>
                </a:tc>
                <a:extLst>
                  <a:ext uri="{0D108BD9-81ED-4DB2-BD59-A6C34878D82A}">
                    <a16:rowId xmlns:a16="http://schemas.microsoft.com/office/drawing/2014/main" xmlns="" val="104124893"/>
                  </a:ext>
                </a:extLst>
              </a:tr>
              <a:tr h="402952">
                <a:tc>
                  <a:txBody>
                    <a:bodyPr/>
                    <a:lstStyle/>
                    <a:p>
                      <a:pPr algn="ctr"/>
                      <a:endParaRPr lang="en-AU" b="1" dirty="0"/>
                    </a:p>
                  </a:txBody>
                  <a:tcPr anchor="ctr">
                    <a:solidFill>
                      <a:schemeClr val="bg1"/>
                    </a:solidFill>
                  </a:tcPr>
                </a:tc>
                <a:tc>
                  <a:txBody>
                    <a:bodyPr/>
                    <a:lstStyle/>
                    <a:p>
                      <a:pPr algn="ctr"/>
                      <a:r>
                        <a:rPr lang="en-AU" b="1" dirty="0"/>
                        <a:t>59</a:t>
                      </a:r>
                    </a:p>
                  </a:txBody>
                  <a:tcPr anchor="ctr">
                    <a:solidFill>
                      <a:srgbClr val="E31A1C"/>
                    </a:solidFill>
                  </a:tcPr>
                </a:tc>
                <a:tc>
                  <a:txBody>
                    <a:bodyPr/>
                    <a:lstStyle/>
                    <a:p>
                      <a:pPr algn="ctr"/>
                      <a:r>
                        <a:rPr lang="en-AU" b="1" dirty="0"/>
                        <a:t>50.28</a:t>
                      </a:r>
                    </a:p>
                  </a:txBody>
                  <a:tcPr anchor="ctr">
                    <a:solidFill>
                      <a:srgbClr val="FDBF6F"/>
                    </a:solidFill>
                  </a:tcPr>
                </a:tc>
                <a:extLst>
                  <a:ext uri="{0D108BD9-81ED-4DB2-BD59-A6C34878D82A}">
                    <a16:rowId xmlns:a16="http://schemas.microsoft.com/office/drawing/2014/main" xmlns="" val="527643992"/>
                  </a:ext>
                </a:extLst>
              </a:tr>
              <a:tr h="402952">
                <a:tc>
                  <a:txBody>
                    <a:bodyPr/>
                    <a:lstStyle/>
                    <a:p>
                      <a:pPr algn="ctr"/>
                      <a:endParaRPr lang="en-AU" b="1" dirty="0"/>
                    </a:p>
                  </a:txBody>
                  <a:tcPr anchor="ctr">
                    <a:solidFill>
                      <a:schemeClr val="bg1"/>
                    </a:solidFill>
                  </a:tcPr>
                </a:tc>
                <a:tc>
                  <a:txBody>
                    <a:bodyPr/>
                    <a:lstStyle/>
                    <a:p>
                      <a:pPr algn="ctr"/>
                      <a:endParaRPr lang="en-AU" b="1" dirty="0"/>
                    </a:p>
                  </a:txBody>
                  <a:tcPr anchor="ctr">
                    <a:solidFill>
                      <a:schemeClr val="bg1"/>
                    </a:solidFill>
                  </a:tcPr>
                </a:tc>
                <a:tc>
                  <a:txBody>
                    <a:bodyPr/>
                    <a:lstStyle/>
                    <a:p>
                      <a:pPr algn="ctr"/>
                      <a:r>
                        <a:rPr lang="en-AU" b="1" dirty="0"/>
                        <a:t>63.85</a:t>
                      </a:r>
                    </a:p>
                  </a:txBody>
                  <a:tcPr anchor="ctr">
                    <a:solidFill>
                      <a:srgbClr val="FDBF6F"/>
                    </a:solidFill>
                  </a:tcPr>
                </a:tc>
                <a:extLst>
                  <a:ext uri="{0D108BD9-81ED-4DB2-BD59-A6C34878D82A}">
                    <a16:rowId xmlns:a16="http://schemas.microsoft.com/office/drawing/2014/main" xmlns="" val="1120075747"/>
                  </a:ext>
                </a:extLst>
              </a:tr>
            </a:tbl>
          </a:graphicData>
        </a:graphic>
      </p:graphicFrame>
      <p:sp>
        <p:nvSpPr>
          <p:cNvPr id="3" name="Rectangle: Rounded Corners 2"/>
          <p:cNvSpPr/>
          <p:nvPr/>
        </p:nvSpPr>
        <p:spPr>
          <a:xfrm>
            <a:off x="6588224" y="1587284"/>
            <a:ext cx="2448272" cy="1750861"/>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ectangle: Rounded Corners 13"/>
          <p:cNvSpPr/>
          <p:nvPr/>
        </p:nvSpPr>
        <p:spPr>
          <a:xfrm>
            <a:off x="317734" y="1587284"/>
            <a:ext cx="2448272" cy="1739761"/>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87084" y="3417683"/>
            <a:ext cx="4888327" cy="3322087"/>
          </a:xfrm>
          <a:prstGeom prst="rect">
            <a:avLst/>
          </a:prstGeom>
        </p:spPr>
      </p:pic>
      <p:pic>
        <p:nvPicPr>
          <p:cNvPr id="20" name="Picture 19">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08304" y="5499307"/>
            <a:ext cx="2119030" cy="1370336"/>
          </a:xfrm>
          <a:prstGeom prst="rect">
            <a:avLst/>
          </a:prstGeom>
        </p:spPr>
      </p:pic>
      <p:sp>
        <p:nvSpPr>
          <p:cNvPr id="2" name="Rectangle 1"/>
          <p:cNvSpPr/>
          <p:nvPr/>
        </p:nvSpPr>
        <p:spPr>
          <a:xfrm>
            <a:off x="3493051" y="3834024"/>
            <a:ext cx="306141" cy="13722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p:cNvSpPr/>
          <p:nvPr/>
        </p:nvSpPr>
        <p:spPr>
          <a:xfrm>
            <a:off x="3357447" y="5281412"/>
            <a:ext cx="676998" cy="1368152"/>
          </a:xfrm>
          <a:prstGeom prst="round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504973" y="1598097"/>
            <a:ext cx="3072367" cy="1700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53746" y="1088639"/>
            <a:ext cx="782381" cy="461665"/>
          </a:xfrm>
          <a:prstGeom prst="rect">
            <a:avLst/>
          </a:prstGeom>
          <a:solidFill>
            <a:srgbClr val="0070C0"/>
          </a:solidFill>
          <a:ln>
            <a:solidFill>
              <a:schemeClr val="tx1"/>
            </a:solidFill>
          </a:ln>
        </p:spPr>
        <p:txBody>
          <a:bodyPr wrap="square" rtlCol="0">
            <a:spAutoFit/>
          </a:bodyPr>
          <a:lstStyle/>
          <a:p>
            <a:r>
              <a:rPr lang="en-US" sz="2400" b="1" dirty="0">
                <a:solidFill>
                  <a:srgbClr val="FFFF00"/>
                </a:solidFill>
              </a:rPr>
              <a:t>   5</a:t>
            </a:r>
          </a:p>
        </p:txBody>
      </p:sp>
      <p:sp>
        <p:nvSpPr>
          <p:cNvPr id="22" name="TextBox 21"/>
          <p:cNvSpPr txBox="1"/>
          <p:nvPr/>
        </p:nvSpPr>
        <p:spPr>
          <a:xfrm>
            <a:off x="1126791" y="1088639"/>
            <a:ext cx="782381" cy="461665"/>
          </a:xfrm>
          <a:prstGeom prst="rect">
            <a:avLst/>
          </a:prstGeom>
          <a:solidFill>
            <a:srgbClr val="0070C0"/>
          </a:solidFill>
          <a:ln>
            <a:solidFill>
              <a:schemeClr val="tx1"/>
            </a:solidFill>
          </a:ln>
        </p:spPr>
        <p:txBody>
          <a:bodyPr wrap="square" rtlCol="0">
            <a:spAutoFit/>
          </a:bodyPr>
          <a:lstStyle/>
          <a:p>
            <a:r>
              <a:rPr lang="en-US" sz="2400" b="1" dirty="0">
                <a:solidFill>
                  <a:srgbClr val="FFFF00"/>
                </a:solidFill>
              </a:rPr>
              <a:t>   6</a:t>
            </a:r>
          </a:p>
        </p:txBody>
      </p:sp>
      <p:sp>
        <p:nvSpPr>
          <p:cNvPr id="23" name="TextBox 22"/>
          <p:cNvSpPr txBox="1"/>
          <p:nvPr/>
        </p:nvSpPr>
        <p:spPr>
          <a:xfrm>
            <a:off x="1891755" y="1088639"/>
            <a:ext cx="782381" cy="461665"/>
          </a:xfrm>
          <a:prstGeom prst="rect">
            <a:avLst/>
          </a:prstGeom>
          <a:solidFill>
            <a:srgbClr val="0070C0"/>
          </a:solidFill>
          <a:ln>
            <a:solidFill>
              <a:schemeClr val="tx1"/>
            </a:solidFill>
          </a:ln>
        </p:spPr>
        <p:txBody>
          <a:bodyPr wrap="square" rtlCol="0">
            <a:spAutoFit/>
          </a:bodyPr>
          <a:lstStyle/>
          <a:p>
            <a:r>
              <a:rPr lang="en-US" sz="2400" b="1" dirty="0">
                <a:solidFill>
                  <a:srgbClr val="FFFF00"/>
                </a:solidFill>
              </a:rPr>
              <a:t>   7</a:t>
            </a:r>
          </a:p>
        </p:txBody>
      </p:sp>
      <p:sp>
        <p:nvSpPr>
          <p:cNvPr id="24" name="TextBox 23"/>
          <p:cNvSpPr txBox="1"/>
          <p:nvPr/>
        </p:nvSpPr>
        <p:spPr>
          <a:xfrm>
            <a:off x="6631247" y="1088639"/>
            <a:ext cx="782381" cy="461665"/>
          </a:xfrm>
          <a:prstGeom prst="rect">
            <a:avLst/>
          </a:prstGeom>
          <a:solidFill>
            <a:srgbClr val="0070C0"/>
          </a:solidFill>
          <a:ln>
            <a:solidFill>
              <a:schemeClr val="tx1"/>
            </a:solidFill>
          </a:ln>
        </p:spPr>
        <p:txBody>
          <a:bodyPr wrap="square" rtlCol="0">
            <a:spAutoFit/>
          </a:bodyPr>
          <a:lstStyle/>
          <a:p>
            <a:r>
              <a:rPr lang="en-US" sz="2400" b="1" dirty="0">
                <a:solidFill>
                  <a:srgbClr val="FFFF00"/>
                </a:solidFill>
              </a:rPr>
              <a:t>   5</a:t>
            </a:r>
          </a:p>
        </p:txBody>
      </p:sp>
      <p:sp>
        <p:nvSpPr>
          <p:cNvPr id="25" name="TextBox 24"/>
          <p:cNvSpPr txBox="1"/>
          <p:nvPr/>
        </p:nvSpPr>
        <p:spPr>
          <a:xfrm>
            <a:off x="7423337" y="1088639"/>
            <a:ext cx="782381" cy="461665"/>
          </a:xfrm>
          <a:prstGeom prst="rect">
            <a:avLst/>
          </a:prstGeom>
          <a:solidFill>
            <a:srgbClr val="0070C0"/>
          </a:solidFill>
          <a:ln>
            <a:solidFill>
              <a:schemeClr val="tx1"/>
            </a:solidFill>
          </a:ln>
        </p:spPr>
        <p:txBody>
          <a:bodyPr wrap="square" rtlCol="0">
            <a:spAutoFit/>
          </a:bodyPr>
          <a:lstStyle/>
          <a:p>
            <a:r>
              <a:rPr lang="en-US" sz="2400" b="1" dirty="0">
                <a:solidFill>
                  <a:srgbClr val="FFFF00"/>
                </a:solidFill>
              </a:rPr>
              <a:t>   6</a:t>
            </a:r>
          </a:p>
        </p:txBody>
      </p:sp>
      <p:sp>
        <p:nvSpPr>
          <p:cNvPr id="26" name="TextBox 25"/>
          <p:cNvSpPr txBox="1"/>
          <p:nvPr/>
        </p:nvSpPr>
        <p:spPr>
          <a:xfrm>
            <a:off x="8215427" y="1088639"/>
            <a:ext cx="782381" cy="461665"/>
          </a:xfrm>
          <a:prstGeom prst="rect">
            <a:avLst/>
          </a:prstGeom>
          <a:solidFill>
            <a:srgbClr val="0070C0"/>
          </a:solidFill>
          <a:ln>
            <a:solidFill>
              <a:schemeClr val="tx1"/>
            </a:solidFill>
          </a:ln>
        </p:spPr>
        <p:txBody>
          <a:bodyPr wrap="square" rtlCol="0">
            <a:spAutoFit/>
          </a:bodyPr>
          <a:lstStyle/>
          <a:p>
            <a:r>
              <a:rPr lang="en-US" sz="2400" b="1" dirty="0">
                <a:solidFill>
                  <a:srgbClr val="FFFF00"/>
                </a:solidFill>
              </a:rPr>
              <a:t>   7</a:t>
            </a:r>
          </a:p>
        </p:txBody>
      </p:sp>
      <p:cxnSp>
        <p:nvCxnSpPr>
          <p:cNvPr id="31" name="Connector: Curved 30"/>
          <p:cNvCxnSpPr/>
          <p:nvPr/>
        </p:nvCxnSpPr>
        <p:spPr>
          <a:xfrm>
            <a:off x="2274522" y="4824212"/>
            <a:ext cx="914400" cy="914400"/>
          </a:xfrm>
          <a:prstGeom prst="curvedConnector3">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2" name="Connector: Curved 31"/>
          <p:cNvCxnSpPr>
            <a:cxnSpLocks/>
          </p:cNvCxnSpPr>
          <p:nvPr/>
        </p:nvCxnSpPr>
        <p:spPr>
          <a:xfrm rot="10800000" flipV="1">
            <a:off x="4080056" y="4715517"/>
            <a:ext cx="1046874" cy="981561"/>
          </a:xfrm>
          <a:prstGeom prst="curvedConnector3">
            <a:avLst/>
          </a:prstGeom>
          <a:ln w="76200">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983328998"/>
      </p:ext>
    </p:extLst>
  </p:cSld>
  <p:clrMapOvr>
    <a:masterClrMapping/>
  </p:clrMapOvr>
  <mc:AlternateContent xmlns:mc="http://schemas.openxmlformats.org/markup-compatibility/2006" xmlns:p14="http://schemas.microsoft.com/office/powerpoint/2010/main">
    <mc:Choice Requires="p14">
      <p:transition spd="slow" p14:dur="2000" advTm="45840"/>
    </mc:Choice>
    <mc:Fallback xmlns="">
      <p:transition spd="slow" advTm="45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childTnLst>
                          </p:cTn>
                        </p:par>
                        <p:par>
                          <p:cTn id="11" fill="hold">
                            <p:stCondLst>
                              <p:cond delay="1000"/>
                            </p:stCondLst>
                            <p:childTnLst>
                              <p:par>
                                <p:cTn id="12" presetID="1" presetClass="entr" presetSubtype="0"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 presetClass="entr" presetSubtype="0"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circle(in)">
                                      <p:cBhvr>
                                        <p:cTn id="31" dur="2000"/>
                                        <p:tgtEl>
                                          <p:spTgt spid="14"/>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circle(in)">
                                      <p:cBhvr>
                                        <p:cTn id="34" dur="2000"/>
                                        <p:tgtEl>
                                          <p:spTgt spid="3"/>
                                        </p:tgtEl>
                                      </p:cBhvr>
                                    </p:animEffect>
                                  </p:childTnLst>
                                </p:cTn>
                              </p:par>
                              <p:par>
                                <p:cTn id="35" presetID="6" presetClass="entr" presetSubtype="16"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circle(in)">
                                      <p:cBhvr>
                                        <p:cTn id="37" dur="2000"/>
                                        <p:tgtEl>
                                          <p:spTgt spid="4"/>
                                        </p:tgtEl>
                                      </p:cBhvr>
                                    </p:animEffect>
                                  </p:childTnLst>
                                </p:cTn>
                              </p:par>
                              <p:par>
                                <p:cTn id="38" presetID="6" presetClass="entr" presetSubtype="16"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circle(in)">
                                      <p:cBhvr>
                                        <p:cTn id="40" dur="2000"/>
                                        <p:tgtEl>
                                          <p:spTgt spid="20"/>
                                        </p:tgtEl>
                                      </p:cBhvr>
                                    </p:animEffect>
                                  </p:childTnLst>
                                </p:cTn>
                              </p:par>
                            </p:childTnLst>
                          </p:cTn>
                        </p:par>
                        <p:par>
                          <p:cTn id="41" fill="hold">
                            <p:stCondLst>
                              <p:cond delay="2000"/>
                            </p:stCondLst>
                            <p:childTnLst>
                              <p:par>
                                <p:cTn id="42" presetID="22" presetClass="entr" presetSubtype="4" fill="hold" grpId="0" nodeType="after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wipe(down)">
                                      <p:cBhvr>
                                        <p:cTn id="44" dur="500"/>
                                        <p:tgtEl>
                                          <p:spTgt spid="2"/>
                                        </p:tgtEl>
                                      </p:cBhvr>
                                    </p:animEffect>
                                  </p:childTnLst>
                                </p:cTn>
                              </p:par>
                            </p:childTnLst>
                          </p:cTn>
                        </p:par>
                        <p:par>
                          <p:cTn id="45" fill="hold">
                            <p:stCondLst>
                              <p:cond delay="2500"/>
                            </p:stCondLst>
                            <p:childTnLst>
                              <p:par>
                                <p:cTn id="46" presetID="22" presetClass="entr" presetSubtype="4" fill="hold" grpId="0" nodeType="after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ipe(down)">
                                      <p:cBhvr>
                                        <p:cTn id="48" dur="500"/>
                                        <p:tgtEl>
                                          <p:spTgt spid="6"/>
                                        </p:tgtEl>
                                      </p:cBhvr>
                                    </p:animEffect>
                                  </p:childTnLst>
                                </p:cTn>
                              </p:par>
                            </p:childTnLst>
                          </p:cTn>
                        </p:par>
                        <p:par>
                          <p:cTn id="49" fill="hold">
                            <p:stCondLst>
                              <p:cond delay="3000"/>
                            </p:stCondLst>
                            <p:childTnLst>
                              <p:par>
                                <p:cTn id="50" presetID="22" presetClass="entr" presetSubtype="4" fill="hold" grpId="0" nodeType="after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wipe(down)">
                                      <p:cBhvr>
                                        <p:cTn id="52" dur="500"/>
                                        <p:tgtEl>
                                          <p:spTgt spid="5"/>
                                        </p:tgtEl>
                                      </p:cBhvr>
                                    </p:animEffect>
                                  </p:childTnLst>
                                </p:cTn>
                              </p:par>
                            </p:childTnLst>
                          </p:cTn>
                        </p:par>
                        <p:par>
                          <p:cTn id="53" fill="hold">
                            <p:stCondLst>
                              <p:cond delay="3500"/>
                            </p:stCondLst>
                            <p:childTnLst>
                              <p:par>
                                <p:cTn id="54" presetID="10" presetClass="entr" presetSubtype="0" fill="hold" grpId="0" nodeType="after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500"/>
                                        <p:tgtEl>
                                          <p:spTgt spid="11"/>
                                        </p:tgtEl>
                                      </p:cBhvr>
                                    </p:animEffect>
                                  </p:childTnLst>
                                </p:cTn>
                              </p:par>
                            </p:childTnLst>
                          </p:cTn>
                        </p:par>
                        <p:par>
                          <p:cTn id="57" fill="hold">
                            <p:stCondLst>
                              <p:cond delay="4000"/>
                            </p:stCondLst>
                            <p:childTnLst>
                              <p:par>
                                <p:cTn id="58" presetID="10" presetClass="entr" presetSubtype="0" fill="hold" grpId="0" nodeType="after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fade">
                                      <p:cBhvr>
                                        <p:cTn id="60" dur="500"/>
                                        <p:tgtEl>
                                          <p:spTgt spid="22"/>
                                        </p:tgtEl>
                                      </p:cBhvr>
                                    </p:animEffect>
                                  </p:childTnLst>
                                </p:cTn>
                              </p:par>
                            </p:childTnLst>
                          </p:cTn>
                        </p:par>
                        <p:par>
                          <p:cTn id="61" fill="hold">
                            <p:stCondLst>
                              <p:cond delay="4500"/>
                            </p:stCondLst>
                            <p:childTnLst>
                              <p:par>
                                <p:cTn id="62" presetID="10" presetClass="entr" presetSubtype="0" fill="hold" grpId="0" nodeType="after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500"/>
                                        <p:tgtEl>
                                          <p:spTgt spid="23"/>
                                        </p:tgtEl>
                                      </p:cBhvr>
                                    </p:animEffect>
                                  </p:childTnLst>
                                </p:cTn>
                              </p:par>
                            </p:childTnLst>
                          </p:cTn>
                        </p:par>
                        <p:par>
                          <p:cTn id="65" fill="hold">
                            <p:stCondLst>
                              <p:cond delay="5000"/>
                            </p:stCondLst>
                            <p:childTnLst>
                              <p:par>
                                <p:cTn id="66" presetID="10" presetClass="entr" presetSubtype="0" fill="hold" grpId="0" nodeType="after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fade">
                                      <p:cBhvr>
                                        <p:cTn id="68" dur="500"/>
                                        <p:tgtEl>
                                          <p:spTgt spid="24"/>
                                        </p:tgtEl>
                                      </p:cBhvr>
                                    </p:animEffect>
                                  </p:childTnLst>
                                </p:cTn>
                              </p:par>
                            </p:childTnLst>
                          </p:cTn>
                        </p:par>
                        <p:par>
                          <p:cTn id="69" fill="hold">
                            <p:stCondLst>
                              <p:cond delay="5500"/>
                            </p:stCondLst>
                            <p:childTnLst>
                              <p:par>
                                <p:cTn id="70" presetID="10" presetClass="entr" presetSubtype="0" fill="hold" grpId="0" nodeType="after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fade">
                                      <p:cBhvr>
                                        <p:cTn id="72" dur="500"/>
                                        <p:tgtEl>
                                          <p:spTgt spid="25"/>
                                        </p:tgtEl>
                                      </p:cBhvr>
                                    </p:animEffect>
                                  </p:childTnLst>
                                </p:cTn>
                              </p:par>
                            </p:childTnLst>
                          </p:cTn>
                        </p:par>
                        <p:par>
                          <p:cTn id="73" fill="hold">
                            <p:stCondLst>
                              <p:cond delay="6000"/>
                            </p:stCondLst>
                            <p:childTnLst>
                              <p:par>
                                <p:cTn id="74" presetID="10" presetClass="entr" presetSubtype="0" fill="hold" grpId="0" nodeType="after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fade">
                                      <p:cBhvr>
                                        <p:cTn id="76" dur="500"/>
                                        <p:tgtEl>
                                          <p:spTgt spid="26"/>
                                        </p:tgtEl>
                                      </p:cBhvr>
                                    </p:animEffect>
                                  </p:childTnLst>
                                </p:cTn>
                              </p:par>
                            </p:childTnLst>
                          </p:cTn>
                        </p:par>
                        <p:par>
                          <p:cTn id="77" fill="hold">
                            <p:stCondLst>
                              <p:cond delay="6500"/>
                            </p:stCondLst>
                            <p:childTnLst>
                              <p:par>
                                <p:cTn id="78" presetID="22" presetClass="entr" presetSubtype="4" fill="hold" nodeType="afterEffect">
                                  <p:stCondLst>
                                    <p:cond delay="0"/>
                                  </p:stCondLst>
                                  <p:childTnLst>
                                    <p:set>
                                      <p:cBhvr>
                                        <p:cTn id="79" dur="1" fill="hold">
                                          <p:stCondLst>
                                            <p:cond delay="0"/>
                                          </p:stCondLst>
                                        </p:cTn>
                                        <p:tgtEl>
                                          <p:spTgt spid="31"/>
                                        </p:tgtEl>
                                        <p:attrNameLst>
                                          <p:attrName>style.visibility</p:attrName>
                                        </p:attrNameLst>
                                      </p:cBhvr>
                                      <p:to>
                                        <p:strVal val="visible"/>
                                      </p:to>
                                    </p:set>
                                    <p:animEffect transition="in" filter="wipe(down)">
                                      <p:cBhvr>
                                        <p:cTn id="80" dur="500"/>
                                        <p:tgtEl>
                                          <p:spTgt spid="31"/>
                                        </p:tgtEl>
                                      </p:cBhvr>
                                    </p:animEffect>
                                  </p:childTnLst>
                                </p:cTn>
                              </p:par>
                            </p:childTnLst>
                          </p:cTn>
                        </p:par>
                        <p:par>
                          <p:cTn id="81" fill="hold">
                            <p:stCondLst>
                              <p:cond delay="7000"/>
                            </p:stCondLst>
                            <p:childTnLst>
                              <p:par>
                                <p:cTn id="82" presetID="22" presetClass="entr" presetSubtype="4" fill="hold" nodeType="afterEffect">
                                  <p:stCondLst>
                                    <p:cond delay="0"/>
                                  </p:stCondLst>
                                  <p:childTnLst>
                                    <p:set>
                                      <p:cBhvr>
                                        <p:cTn id="83" dur="1" fill="hold">
                                          <p:stCondLst>
                                            <p:cond delay="0"/>
                                          </p:stCondLst>
                                        </p:cTn>
                                        <p:tgtEl>
                                          <p:spTgt spid="32"/>
                                        </p:tgtEl>
                                        <p:attrNameLst>
                                          <p:attrName>style.visibility</p:attrName>
                                        </p:attrNameLst>
                                      </p:cBhvr>
                                      <p:to>
                                        <p:strVal val="visible"/>
                                      </p:to>
                                    </p:set>
                                    <p:animEffect transition="in" filter="wipe(down)">
                                      <p:cBhvr>
                                        <p:cTn id="8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6" grpId="0"/>
      <p:bldP spid="17" grpId="0"/>
      <p:bldP spid="3" grpId="0" animBg="1"/>
      <p:bldP spid="14" grpId="0" animBg="1"/>
      <p:bldP spid="2" grpId="0" animBg="1"/>
      <p:bldP spid="5" grpId="0" animBg="1"/>
      <p:bldP spid="6" grpId="0" animBg="1"/>
      <p:bldP spid="11" grpId="0" animBg="1"/>
      <p:bldP spid="22" grpId="0" animBg="1"/>
      <p:bldP spid="23" grpId="0" animBg="1"/>
      <p:bldP spid="24" grpId="0" animBg="1"/>
      <p:bldP spid="25" grpId="0" animBg="1"/>
      <p:bldP spid="2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angle 80"/>
          <p:cNvSpPr/>
          <p:nvPr/>
        </p:nvSpPr>
        <p:spPr>
          <a:xfrm>
            <a:off x="0" y="0"/>
            <a:ext cx="9144000" cy="6873581"/>
          </a:xfrm>
          <a:prstGeom prst="rect">
            <a:avLst/>
          </a:prstGeom>
          <a:gradFill flip="none" rotWithShape="1">
            <a:gsLst>
              <a:gs pos="0">
                <a:schemeClr val="bg1">
                  <a:lumMod val="85000"/>
                </a:schemeClr>
              </a:gs>
              <a:gs pos="51000">
                <a:schemeClr val="bg1">
                  <a:lumMod val="95000"/>
                  <a:alpha val="49000"/>
                </a:schemeClr>
              </a:gs>
              <a:gs pos="100000">
                <a:schemeClr val="bg1">
                  <a:lumMod val="85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73572" y="-28027"/>
            <a:ext cx="9270124" cy="482716"/>
          </a:xfrm>
          <a:prstGeom prst="rect">
            <a:avLst/>
          </a:prstGeom>
          <a:solidFill>
            <a:schemeClr val="bg1">
              <a:lumMod val="95000"/>
              <a:alpha val="99000"/>
            </a:schemeClr>
          </a:solidFill>
          <a:ln>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extBox 105"/>
          <p:cNvSpPr txBox="1"/>
          <p:nvPr/>
        </p:nvSpPr>
        <p:spPr>
          <a:xfrm>
            <a:off x="63063" y="0"/>
            <a:ext cx="8986345" cy="420413"/>
          </a:xfrm>
          <a:prstGeom prst="rect">
            <a:avLst/>
          </a:prstGeom>
          <a:noFill/>
        </p:spPr>
        <p:txBody>
          <a:bodyPr wrap="square" rtlCol="0" anchor="ctr" anchorCtr="0">
            <a:normAutofit fontScale="92500" lnSpcReduction="10000"/>
          </a:bodyPr>
          <a:lstStyle/>
          <a:p>
            <a:pPr algn="ctr"/>
            <a:r>
              <a:rPr lang="en-US" sz="2400" b="1" dirty="0">
                <a:solidFill>
                  <a:schemeClr val="tx1">
                    <a:lumMod val="75000"/>
                    <a:lumOff val="25000"/>
                  </a:schemeClr>
                </a:solidFill>
              </a:rPr>
              <a:t>SOFTWARE ARCHITECTURE SA3 BROWSER</a:t>
            </a:r>
          </a:p>
        </p:txBody>
      </p:sp>
      <p:sp>
        <p:nvSpPr>
          <p:cNvPr id="284" name="Freeform 9"/>
          <p:cNvSpPr>
            <a:spLocks/>
          </p:cNvSpPr>
          <p:nvPr/>
        </p:nvSpPr>
        <p:spPr bwMode="auto">
          <a:xfrm rot="21033375">
            <a:off x="3942340" y="1716079"/>
            <a:ext cx="1255426" cy="1254536"/>
          </a:xfrm>
          <a:custGeom>
            <a:avLst/>
            <a:gdLst>
              <a:gd name="T0" fmla="*/ 1239 w 1369"/>
              <a:gd name="T1" fmla="*/ 672 h 1354"/>
              <a:gd name="T2" fmla="*/ 1369 w 1369"/>
              <a:gd name="T3" fmla="*/ 609 h 1354"/>
              <a:gd name="T4" fmla="*/ 1298 w 1369"/>
              <a:gd name="T5" fmla="*/ 384 h 1354"/>
              <a:gd name="T6" fmla="*/ 1160 w 1369"/>
              <a:gd name="T7" fmla="*/ 406 h 1354"/>
              <a:gd name="T8" fmla="*/ 1073 w 1369"/>
              <a:gd name="T9" fmla="*/ 281 h 1354"/>
              <a:gd name="T10" fmla="*/ 1121 w 1369"/>
              <a:gd name="T11" fmla="*/ 156 h 1354"/>
              <a:gd name="T12" fmla="*/ 913 w 1369"/>
              <a:gd name="T13" fmla="*/ 40 h 1354"/>
              <a:gd name="T14" fmla="*/ 825 w 1369"/>
              <a:gd name="T15" fmla="*/ 153 h 1354"/>
              <a:gd name="T16" fmla="*/ 680 w 1369"/>
              <a:gd name="T17" fmla="*/ 132 h 1354"/>
              <a:gd name="T18" fmla="*/ 614 w 1369"/>
              <a:gd name="T19" fmla="*/ 0 h 1354"/>
              <a:gd name="T20" fmla="*/ 387 w 1369"/>
              <a:gd name="T21" fmla="*/ 66 h 1354"/>
              <a:gd name="T22" fmla="*/ 413 w 1369"/>
              <a:gd name="T23" fmla="*/ 203 h 1354"/>
              <a:gd name="T24" fmla="*/ 352 w 1369"/>
              <a:gd name="T25" fmla="*/ 250 h 1354"/>
              <a:gd name="T26" fmla="*/ 285 w 1369"/>
              <a:gd name="T27" fmla="*/ 293 h 1354"/>
              <a:gd name="T28" fmla="*/ 217 w 1369"/>
              <a:gd name="T29" fmla="*/ 270 h 1354"/>
              <a:gd name="T30" fmla="*/ 153 w 1369"/>
              <a:gd name="T31" fmla="*/ 244 h 1354"/>
              <a:gd name="T32" fmla="*/ 36 w 1369"/>
              <a:gd name="T33" fmla="*/ 448 h 1354"/>
              <a:gd name="T34" fmla="*/ 158 w 1369"/>
              <a:gd name="T35" fmla="*/ 534 h 1354"/>
              <a:gd name="T36" fmla="*/ 137 w 1369"/>
              <a:gd name="T37" fmla="*/ 679 h 1354"/>
              <a:gd name="T38" fmla="*/ 0 w 1369"/>
              <a:gd name="T39" fmla="*/ 746 h 1354"/>
              <a:gd name="T40" fmla="*/ 69 w 1369"/>
              <a:gd name="T41" fmla="*/ 968 h 1354"/>
              <a:gd name="T42" fmla="*/ 210 w 1369"/>
              <a:gd name="T43" fmla="*/ 943 h 1354"/>
              <a:gd name="T44" fmla="*/ 258 w 1369"/>
              <a:gd name="T45" fmla="*/ 1004 h 1354"/>
              <a:gd name="T46" fmla="*/ 303 w 1369"/>
              <a:gd name="T47" fmla="*/ 1067 h 1354"/>
              <a:gd name="T48" fmla="*/ 277 w 1369"/>
              <a:gd name="T49" fmla="*/ 1134 h 1354"/>
              <a:gd name="T50" fmla="*/ 253 w 1369"/>
              <a:gd name="T51" fmla="*/ 1203 h 1354"/>
              <a:gd name="T52" fmla="*/ 459 w 1369"/>
              <a:gd name="T53" fmla="*/ 1316 h 1354"/>
              <a:gd name="T54" fmla="*/ 551 w 1369"/>
              <a:gd name="T55" fmla="*/ 1198 h 1354"/>
              <a:gd name="T56" fmla="*/ 698 w 1369"/>
              <a:gd name="T57" fmla="*/ 1220 h 1354"/>
              <a:gd name="T58" fmla="*/ 761 w 1369"/>
              <a:gd name="T59" fmla="*/ 1354 h 1354"/>
              <a:gd name="T60" fmla="*/ 986 w 1369"/>
              <a:gd name="T61" fmla="*/ 1284 h 1354"/>
              <a:gd name="T62" fmla="*/ 961 w 1369"/>
              <a:gd name="T63" fmla="*/ 1143 h 1354"/>
              <a:gd name="T64" fmla="*/ 1025 w 1369"/>
              <a:gd name="T65" fmla="*/ 1098 h 1354"/>
              <a:gd name="T66" fmla="*/ 1093 w 1369"/>
              <a:gd name="T67" fmla="*/ 1058 h 1354"/>
              <a:gd name="T68" fmla="*/ 1221 w 1369"/>
              <a:gd name="T69" fmla="*/ 1106 h 1354"/>
              <a:gd name="T70" fmla="*/ 1334 w 1369"/>
              <a:gd name="T71" fmla="*/ 901 h 1354"/>
              <a:gd name="T72" fmla="*/ 1218 w 1369"/>
              <a:gd name="T73" fmla="*/ 817 h 1354"/>
              <a:gd name="T74" fmla="*/ 1239 w 1369"/>
              <a:gd name="T75" fmla="*/ 672 h 1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69" h="1354">
                <a:moveTo>
                  <a:pt x="1239" y="672"/>
                </a:moveTo>
                <a:cubicBezTo>
                  <a:pt x="1280" y="647"/>
                  <a:pt x="1329" y="636"/>
                  <a:pt x="1369" y="609"/>
                </a:cubicBezTo>
                <a:cubicBezTo>
                  <a:pt x="1355" y="528"/>
                  <a:pt x="1341" y="447"/>
                  <a:pt x="1298" y="384"/>
                </a:cubicBezTo>
                <a:cubicBezTo>
                  <a:pt x="1252" y="392"/>
                  <a:pt x="1205" y="398"/>
                  <a:pt x="1160" y="406"/>
                </a:cubicBezTo>
                <a:cubicBezTo>
                  <a:pt x="1133" y="364"/>
                  <a:pt x="1098" y="325"/>
                  <a:pt x="1073" y="281"/>
                </a:cubicBezTo>
                <a:cubicBezTo>
                  <a:pt x="1088" y="237"/>
                  <a:pt x="1105" y="198"/>
                  <a:pt x="1121" y="156"/>
                </a:cubicBezTo>
                <a:cubicBezTo>
                  <a:pt x="1065" y="109"/>
                  <a:pt x="996" y="70"/>
                  <a:pt x="913" y="40"/>
                </a:cubicBezTo>
                <a:cubicBezTo>
                  <a:pt x="881" y="74"/>
                  <a:pt x="858" y="121"/>
                  <a:pt x="825" y="153"/>
                </a:cubicBezTo>
                <a:cubicBezTo>
                  <a:pt x="777" y="148"/>
                  <a:pt x="727" y="136"/>
                  <a:pt x="680" y="132"/>
                </a:cubicBezTo>
                <a:cubicBezTo>
                  <a:pt x="654" y="91"/>
                  <a:pt x="641" y="41"/>
                  <a:pt x="614" y="0"/>
                </a:cubicBezTo>
                <a:cubicBezTo>
                  <a:pt x="533" y="14"/>
                  <a:pt x="451" y="27"/>
                  <a:pt x="387" y="66"/>
                </a:cubicBezTo>
                <a:cubicBezTo>
                  <a:pt x="394" y="112"/>
                  <a:pt x="405" y="156"/>
                  <a:pt x="413" y="203"/>
                </a:cubicBezTo>
                <a:cubicBezTo>
                  <a:pt x="397" y="220"/>
                  <a:pt x="375" y="233"/>
                  <a:pt x="352" y="250"/>
                </a:cubicBezTo>
                <a:cubicBezTo>
                  <a:pt x="336" y="261"/>
                  <a:pt x="305" y="293"/>
                  <a:pt x="285" y="293"/>
                </a:cubicBezTo>
                <a:cubicBezTo>
                  <a:pt x="267" y="293"/>
                  <a:pt x="239" y="278"/>
                  <a:pt x="217" y="270"/>
                </a:cubicBezTo>
                <a:cubicBezTo>
                  <a:pt x="196" y="262"/>
                  <a:pt x="175" y="252"/>
                  <a:pt x="153" y="244"/>
                </a:cubicBezTo>
                <a:cubicBezTo>
                  <a:pt x="105" y="300"/>
                  <a:pt x="65" y="365"/>
                  <a:pt x="36" y="448"/>
                </a:cubicBezTo>
                <a:cubicBezTo>
                  <a:pt x="78" y="477"/>
                  <a:pt x="122" y="503"/>
                  <a:pt x="158" y="534"/>
                </a:cubicBezTo>
                <a:cubicBezTo>
                  <a:pt x="152" y="582"/>
                  <a:pt x="141" y="633"/>
                  <a:pt x="137" y="679"/>
                </a:cubicBezTo>
                <a:cubicBezTo>
                  <a:pt x="91" y="702"/>
                  <a:pt x="42" y="719"/>
                  <a:pt x="0" y="746"/>
                </a:cubicBezTo>
                <a:cubicBezTo>
                  <a:pt x="14" y="825"/>
                  <a:pt x="28" y="905"/>
                  <a:pt x="69" y="968"/>
                </a:cubicBezTo>
                <a:cubicBezTo>
                  <a:pt x="117" y="960"/>
                  <a:pt x="162" y="950"/>
                  <a:pt x="210" y="943"/>
                </a:cubicBezTo>
                <a:cubicBezTo>
                  <a:pt x="229" y="959"/>
                  <a:pt x="241" y="981"/>
                  <a:pt x="258" y="1004"/>
                </a:cubicBezTo>
                <a:cubicBezTo>
                  <a:pt x="269" y="1019"/>
                  <a:pt x="303" y="1047"/>
                  <a:pt x="303" y="1067"/>
                </a:cubicBezTo>
                <a:cubicBezTo>
                  <a:pt x="304" y="1087"/>
                  <a:pt x="285" y="1111"/>
                  <a:pt x="277" y="1134"/>
                </a:cubicBezTo>
                <a:cubicBezTo>
                  <a:pt x="269" y="1157"/>
                  <a:pt x="263" y="1180"/>
                  <a:pt x="253" y="1203"/>
                </a:cubicBezTo>
                <a:cubicBezTo>
                  <a:pt x="310" y="1249"/>
                  <a:pt x="376" y="1288"/>
                  <a:pt x="459" y="1316"/>
                </a:cubicBezTo>
                <a:cubicBezTo>
                  <a:pt x="492" y="1280"/>
                  <a:pt x="516" y="1231"/>
                  <a:pt x="551" y="1198"/>
                </a:cubicBezTo>
                <a:cubicBezTo>
                  <a:pt x="599" y="1204"/>
                  <a:pt x="651" y="1215"/>
                  <a:pt x="698" y="1220"/>
                </a:cubicBezTo>
                <a:cubicBezTo>
                  <a:pt x="719" y="1265"/>
                  <a:pt x="735" y="1313"/>
                  <a:pt x="761" y="1354"/>
                </a:cubicBezTo>
                <a:cubicBezTo>
                  <a:pt x="843" y="1340"/>
                  <a:pt x="922" y="1325"/>
                  <a:pt x="986" y="1284"/>
                </a:cubicBezTo>
                <a:cubicBezTo>
                  <a:pt x="978" y="1237"/>
                  <a:pt x="970" y="1190"/>
                  <a:pt x="961" y="1143"/>
                </a:cubicBezTo>
                <a:cubicBezTo>
                  <a:pt x="981" y="1131"/>
                  <a:pt x="1002" y="1115"/>
                  <a:pt x="1025" y="1098"/>
                </a:cubicBezTo>
                <a:cubicBezTo>
                  <a:pt x="1042" y="1087"/>
                  <a:pt x="1071" y="1057"/>
                  <a:pt x="1093" y="1058"/>
                </a:cubicBezTo>
                <a:cubicBezTo>
                  <a:pt x="1133" y="1061"/>
                  <a:pt x="1171" y="1098"/>
                  <a:pt x="1221" y="1106"/>
                </a:cubicBezTo>
                <a:cubicBezTo>
                  <a:pt x="1266" y="1050"/>
                  <a:pt x="1306" y="984"/>
                  <a:pt x="1334" y="901"/>
                </a:cubicBezTo>
                <a:cubicBezTo>
                  <a:pt x="1297" y="872"/>
                  <a:pt x="1255" y="846"/>
                  <a:pt x="1218" y="817"/>
                </a:cubicBezTo>
                <a:cubicBezTo>
                  <a:pt x="1224" y="769"/>
                  <a:pt x="1234" y="719"/>
                  <a:pt x="1239" y="672"/>
                </a:cubicBezTo>
                <a:close/>
              </a:path>
            </a:pathLst>
          </a:custGeom>
          <a:gradFill flip="none" rotWithShape="1">
            <a:gsLst>
              <a:gs pos="46000">
                <a:srgbClr val="BEBEBE"/>
              </a:gs>
              <a:gs pos="2917">
                <a:srgbClr val="BABABA">
                  <a:alpha val="0"/>
                </a:srgbClr>
              </a:gs>
              <a:gs pos="43000">
                <a:srgbClr val="BABABA">
                  <a:alpha val="0"/>
                </a:srgbClr>
              </a:gs>
              <a:gs pos="100000">
                <a:schemeClr val="bg1">
                  <a:lumMod val="75000"/>
                </a:schemeClr>
              </a:gs>
            </a:gsLst>
            <a:path path="circle">
              <a:fillToRect l="50000" t="50000" r="50000" b="50000"/>
            </a:path>
            <a:tileRect/>
          </a:gradFill>
          <a:ln w="22225" cap="flat">
            <a:solidFill>
              <a:schemeClr val="bg1"/>
            </a:solidFill>
            <a:prstDash val="solid"/>
            <a:miter lim="800000"/>
            <a:headEnd/>
            <a:tailEnd/>
          </a:ln>
          <a:effectLst>
            <a:outerShdw blurRad="25400" dir="7920000" sx="101000" sy="101000" algn="ctr" rotWithShape="0">
              <a:srgbClr val="000000">
                <a:alpha val="26000"/>
              </a:srgbClr>
            </a:outerShdw>
          </a:effectLst>
        </p:spPr>
        <p:txBody>
          <a:bodyPr vert="horz" wrap="square" lIns="111042" tIns="55521" rIns="111042" bIns="55521" numCol="1" anchor="t" anchorCtr="0" compatLnSpc="1">
            <a:prstTxWarp prst="textNoShape">
              <a:avLst/>
            </a:prstTxWarp>
          </a:bodyPr>
          <a:lstStyle/>
          <a:p>
            <a:endParaRPr lang="en-US" baseline="-25000" dirty="0"/>
          </a:p>
        </p:txBody>
      </p:sp>
      <p:sp>
        <p:nvSpPr>
          <p:cNvPr id="285" name="Freeform 9"/>
          <p:cNvSpPr>
            <a:spLocks/>
          </p:cNvSpPr>
          <p:nvPr/>
        </p:nvSpPr>
        <p:spPr bwMode="auto">
          <a:xfrm rot="21180256">
            <a:off x="3962465" y="4450251"/>
            <a:ext cx="1255426" cy="1254536"/>
          </a:xfrm>
          <a:custGeom>
            <a:avLst/>
            <a:gdLst>
              <a:gd name="T0" fmla="*/ 1239 w 1369"/>
              <a:gd name="T1" fmla="*/ 672 h 1354"/>
              <a:gd name="T2" fmla="*/ 1369 w 1369"/>
              <a:gd name="T3" fmla="*/ 609 h 1354"/>
              <a:gd name="T4" fmla="*/ 1298 w 1369"/>
              <a:gd name="T5" fmla="*/ 384 h 1354"/>
              <a:gd name="T6" fmla="*/ 1160 w 1369"/>
              <a:gd name="T7" fmla="*/ 406 h 1354"/>
              <a:gd name="T8" fmla="*/ 1073 w 1369"/>
              <a:gd name="T9" fmla="*/ 281 h 1354"/>
              <a:gd name="T10" fmla="*/ 1121 w 1369"/>
              <a:gd name="T11" fmla="*/ 156 h 1354"/>
              <a:gd name="T12" fmla="*/ 913 w 1369"/>
              <a:gd name="T13" fmla="*/ 40 h 1354"/>
              <a:gd name="T14" fmla="*/ 825 w 1369"/>
              <a:gd name="T15" fmla="*/ 153 h 1354"/>
              <a:gd name="T16" fmla="*/ 680 w 1369"/>
              <a:gd name="T17" fmla="*/ 132 h 1354"/>
              <a:gd name="T18" fmla="*/ 614 w 1369"/>
              <a:gd name="T19" fmla="*/ 0 h 1354"/>
              <a:gd name="T20" fmla="*/ 387 w 1369"/>
              <a:gd name="T21" fmla="*/ 66 h 1354"/>
              <a:gd name="T22" fmla="*/ 413 w 1369"/>
              <a:gd name="T23" fmla="*/ 203 h 1354"/>
              <a:gd name="T24" fmla="*/ 352 w 1369"/>
              <a:gd name="T25" fmla="*/ 250 h 1354"/>
              <a:gd name="T26" fmla="*/ 285 w 1369"/>
              <a:gd name="T27" fmla="*/ 293 h 1354"/>
              <a:gd name="T28" fmla="*/ 217 w 1369"/>
              <a:gd name="T29" fmla="*/ 270 h 1354"/>
              <a:gd name="T30" fmla="*/ 153 w 1369"/>
              <a:gd name="T31" fmla="*/ 244 h 1354"/>
              <a:gd name="T32" fmla="*/ 36 w 1369"/>
              <a:gd name="T33" fmla="*/ 448 h 1354"/>
              <a:gd name="T34" fmla="*/ 158 w 1369"/>
              <a:gd name="T35" fmla="*/ 534 h 1354"/>
              <a:gd name="T36" fmla="*/ 137 w 1369"/>
              <a:gd name="T37" fmla="*/ 679 h 1354"/>
              <a:gd name="T38" fmla="*/ 0 w 1369"/>
              <a:gd name="T39" fmla="*/ 746 h 1354"/>
              <a:gd name="T40" fmla="*/ 69 w 1369"/>
              <a:gd name="T41" fmla="*/ 968 h 1354"/>
              <a:gd name="T42" fmla="*/ 210 w 1369"/>
              <a:gd name="T43" fmla="*/ 943 h 1354"/>
              <a:gd name="T44" fmla="*/ 258 w 1369"/>
              <a:gd name="T45" fmla="*/ 1004 h 1354"/>
              <a:gd name="T46" fmla="*/ 303 w 1369"/>
              <a:gd name="T47" fmla="*/ 1067 h 1354"/>
              <a:gd name="T48" fmla="*/ 277 w 1369"/>
              <a:gd name="T49" fmla="*/ 1134 h 1354"/>
              <a:gd name="T50" fmla="*/ 253 w 1369"/>
              <a:gd name="T51" fmla="*/ 1203 h 1354"/>
              <a:gd name="T52" fmla="*/ 459 w 1369"/>
              <a:gd name="T53" fmla="*/ 1316 h 1354"/>
              <a:gd name="T54" fmla="*/ 551 w 1369"/>
              <a:gd name="T55" fmla="*/ 1198 h 1354"/>
              <a:gd name="T56" fmla="*/ 698 w 1369"/>
              <a:gd name="T57" fmla="*/ 1220 h 1354"/>
              <a:gd name="T58" fmla="*/ 761 w 1369"/>
              <a:gd name="T59" fmla="*/ 1354 h 1354"/>
              <a:gd name="T60" fmla="*/ 986 w 1369"/>
              <a:gd name="T61" fmla="*/ 1284 h 1354"/>
              <a:gd name="T62" fmla="*/ 961 w 1369"/>
              <a:gd name="T63" fmla="*/ 1143 h 1354"/>
              <a:gd name="T64" fmla="*/ 1025 w 1369"/>
              <a:gd name="T65" fmla="*/ 1098 h 1354"/>
              <a:gd name="T66" fmla="*/ 1093 w 1369"/>
              <a:gd name="T67" fmla="*/ 1058 h 1354"/>
              <a:gd name="T68" fmla="*/ 1221 w 1369"/>
              <a:gd name="T69" fmla="*/ 1106 h 1354"/>
              <a:gd name="T70" fmla="*/ 1334 w 1369"/>
              <a:gd name="T71" fmla="*/ 901 h 1354"/>
              <a:gd name="T72" fmla="*/ 1218 w 1369"/>
              <a:gd name="T73" fmla="*/ 817 h 1354"/>
              <a:gd name="T74" fmla="*/ 1239 w 1369"/>
              <a:gd name="T75" fmla="*/ 672 h 1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69" h="1354">
                <a:moveTo>
                  <a:pt x="1239" y="672"/>
                </a:moveTo>
                <a:cubicBezTo>
                  <a:pt x="1280" y="647"/>
                  <a:pt x="1329" y="636"/>
                  <a:pt x="1369" y="609"/>
                </a:cubicBezTo>
                <a:cubicBezTo>
                  <a:pt x="1355" y="528"/>
                  <a:pt x="1341" y="447"/>
                  <a:pt x="1298" y="384"/>
                </a:cubicBezTo>
                <a:cubicBezTo>
                  <a:pt x="1252" y="392"/>
                  <a:pt x="1205" y="398"/>
                  <a:pt x="1160" y="406"/>
                </a:cubicBezTo>
                <a:cubicBezTo>
                  <a:pt x="1133" y="364"/>
                  <a:pt x="1098" y="325"/>
                  <a:pt x="1073" y="281"/>
                </a:cubicBezTo>
                <a:cubicBezTo>
                  <a:pt x="1088" y="237"/>
                  <a:pt x="1105" y="198"/>
                  <a:pt x="1121" y="156"/>
                </a:cubicBezTo>
                <a:cubicBezTo>
                  <a:pt x="1065" y="109"/>
                  <a:pt x="996" y="70"/>
                  <a:pt x="913" y="40"/>
                </a:cubicBezTo>
                <a:cubicBezTo>
                  <a:pt x="881" y="74"/>
                  <a:pt x="858" y="121"/>
                  <a:pt x="825" y="153"/>
                </a:cubicBezTo>
                <a:cubicBezTo>
                  <a:pt x="777" y="148"/>
                  <a:pt x="727" y="136"/>
                  <a:pt x="680" y="132"/>
                </a:cubicBezTo>
                <a:cubicBezTo>
                  <a:pt x="654" y="91"/>
                  <a:pt x="641" y="41"/>
                  <a:pt x="614" y="0"/>
                </a:cubicBezTo>
                <a:cubicBezTo>
                  <a:pt x="533" y="14"/>
                  <a:pt x="451" y="27"/>
                  <a:pt x="387" y="66"/>
                </a:cubicBezTo>
                <a:cubicBezTo>
                  <a:pt x="394" y="112"/>
                  <a:pt x="405" y="156"/>
                  <a:pt x="413" y="203"/>
                </a:cubicBezTo>
                <a:cubicBezTo>
                  <a:pt x="397" y="220"/>
                  <a:pt x="375" y="233"/>
                  <a:pt x="352" y="250"/>
                </a:cubicBezTo>
                <a:cubicBezTo>
                  <a:pt x="336" y="261"/>
                  <a:pt x="305" y="293"/>
                  <a:pt x="285" y="293"/>
                </a:cubicBezTo>
                <a:cubicBezTo>
                  <a:pt x="267" y="293"/>
                  <a:pt x="239" y="278"/>
                  <a:pt x="217" y="270"/>
                </a:cubicBezTo>
                <a:cubicBezTo>
                  <a:pt x="196" y="262"/>
                  <a:pt x="175" y="252"/>
                  <a:pt x="153" y="244"/>
                </a:cubicBezTo>
                <a:cubicBezTo>
                  <a:pt x="105" y="300"/>
                  <a:pt x="65" y="365"/>
                  <a:pt x="36" y="448"/>
                </a:cubicBezTo>
                <a:cubicBezTo>
                  <a:pt x="78" y="477"/>
                  <a:pt x="122" y="503"/>
                  <a:pt x="158" y="534"/>
                </a:cubicBezTo>
                <a:cubicBezTo>
                  <a:pt x="152" y="582"/>
                  <a:pt x="141" y="633"/>
                  <a:pt x="137" y="679"/>
                </a:cubicBezTo>
                <a:cubicBezTo>
                  <a:pt x="91" y="702"/>
                  <a:pt x="42" y="719"/>
                  <a:pt x="0" y="746"/>
                </a:cubicBezTo>
                <a:cubicBezTo>
                  <a:pt x="14" y="825"/>
                  <a:pt x="28" y="905"/>
                  <a:pt x="69" y="968"/>
                </a:cubicBezTo>
                <a:cubicBezTo>
                  <a:pt x="117" y="960"/>
                  <a:pt x="162" y="950"/>
                  <a:pt x="210" y="943"/>
                </a:cubicBezTo>
                <a:cubicBezTo>
                  <a:pt x="229" y="959"/>
                  <a:pt x="241" y="981"/>
                  <a:pt x="258" y="1004"/>
                </a:cubicBezTo>
                <a:cubicBezTo>
                  <a:pt x="269" y="1019"/>
                  <a:pt x="303" y="1047"/>
                  <a:pt x="303" y="1067"/>
                </a:cubicBezTo>
                <a:cubicBezTo>
                  <a:pt x="304" y="1087"/>
                  <a:pt x="285" y="1111"/>
                  <a:pt x="277" y="1134"/>
                </a:cubicBezTo>
                <a:cubicBezTo>
                  <a:pt x="269" y="1157"/>
                  <a:pt x="263" y="1180"/>
                  <a:pt x="253" y="1203"/>
                </a:cubicBezTo>
                <a:cubicBezTo>
                  <a:pt x="310" y="1249"/>
                  <a:pt x="376" y="1288"/>
                  <a:pt x="459" y="1316"/>
                </a:cubicBezTo>
                <a:cubicBezTo>
                  <a:pt x="492" y="1280"/>
                  <a:pt x="516" y="1231"/>
                  <a:pt x="551" y="1198"/>
                </a:cubicBezTo>
                <a:cubicBezTo>
                  <a:pt x="599" y="1204"/>
                  <a:pt x="651" y="1215"/>
                  <a:pt x="698" y="1220"/>
                </a:cubicBezTo>
                <a:cubicBezTo>
                  <a:pt x="719" y="1265"/>
                  <a:pt x="735" y="1313"/>
                  <a:pt x="761" y="1354"/>
                </a:cubicBezTo>
                <a:cubicBezTo>
                  <a:pt x="843" y="1340"/>
                  <a:pt x="922" y="1325"/>
                  <a:pt x="986" y="1284"/>
                </a:cubicBezTo>
                <a:cubicBezTo>
                  <a:pt x="978" y="1237"/>
                  <a:pt x="970" y="1190"/>
                  <a:pt x="961" y="1143"/>
                </a:cubicBezTo>
                <a:cubicBezTo>
                  <a:pt x="981" y="1131"/>
                  <a:pt x="1002" y="1115"/>
                  <a:pt x="1025" y="1098"/>
                </a:cubicBezTo>
                <a:cubicBezTo>
                  <a:pt x="1042" y="1087"/>
                  <a:pt x="1071" y="1057"/>
                  <a:pt x="1093" y="1058"/>
                </a:cubicBezTo>
                <a:cubicBezTo>
                  <a:pt x="1133" y="1061"/>
                  <a:pt x="1171" y="1098"/>
                  <a:pt x="1221" y="1106"/>
                </a:cubicBezTo>
                <a:cubicBezTo>
                  <a:pt x="1266" y="1050"/>
                  <a:pt x="1306" y="984"/>
                  <a:pt x="1334" y="901"/>
                </a:cubicBezTo>
                <a:cubicBezTo>
                  <a:pt x="1297" y="872"/>
                  <a:pt x="1255" y="846"/>
                  <a:pt x="1218" y="817"/>
                </a:cubicBezTo>
                <a:cubicBezTo>
                  <a:pt x="1224" y="769"/>
                  <a:pt x="1234" y="719"/>
                  <a:pt x="1239" y="672"/>
                </a:cubicBezTo>
                <a:close/>
              </a:path>
            </a:pathLst>
          </a:custGeom>
          <a:gradFill flip="none" rotWithShape="1">
            <a:gsLst>
              <a:gs pos="46000">
                <a:srgbClr val="BEBEBE"/>
              </a:gs>
              <a:gs pos="2917">
                <a:srgbClr val="BABABA">
                  <a:alpha val="0"/>
                </a:srgbClr>
              </a:gs>
              <a:gs pos="43000">
                <a:srgbClr val="BABABA">
                  <a:alpha val="0"/>
                </a:srgbClr>
              </a:gs>
              <a:gs pos="100000">
                <a:schemeClr val="bg1">
                  <a:lumMod val="75000"/>
                </a:schemeClr>
              </a:gs>
            </a:gsLst>
            <a:path path="circle">
              <a:fillToRect l="50000" t="50000" r="50000" b="50000"/>
            </a:path>
            <a:tileRect/>
          </a:gradFill>
          <a:ln w="22225" cap="flat">
            <a:solidFill>
              <a:schemeClr val="bg1"/>
            </a:solidFill>
            <a:prstDash val="solid"/>
            <a:miter lim="800000"/>
            <a:headEnd/>
            <a:tailEnd/>
          </a:ln>
          <a:effectLst>
            <a:outerShdw blurRad="25400" dir="7920000" sx="101000" sy="101000" algn="ctr" rotWithShape="0">
              <a:srgbClr val="000000">
                <a:alpha val="26000"/>
              </a:srgbClr>
            </a:outerShdw>
          </a:effectLst>
        </p:spPr>
        <p:txBody>
          <a:bodyPr vert="horz" wrap="square" lIns="111042" tIns="55521" rIns="111042" bIns="55521" numCol="1" anchor="t" anchorCtr="0" compatLnSpc="1">
            <a:prstTxWarp prst="textNoShape">
              <a:avLst/>
            </a:prstTxWarp>
          </a:bodyPr>
          <a:lstStyle/>
          <a:p>
            <a:endParaRPr lang="en-US" baseline="-25000" dirty="0"/>
          </a:p>
        </p:txBody>
      </p:sp>
      <p:sp>
        <p:nvSpPr>
          <p:cNvPr id="286" name="Freeform 9"/>
          <p:cNvSpPr>
            <a:spLocks/>
          </p:cNvSpPr>
          <p:nvPr/>
        </p:nvSpPr>
        <p:spPr bwMode="auto">
          <a:xfrm>
            <a:off x="5418716" y="2954864"/>
            <a:ext cx="1466514" cy="1460020"/>
          </a:xfrm>
          <a:custGeom>
            <a:avLst/>
            <a:gdLst>
              <a:gd name="T0" fmla="*/ 1239 w 1369"/>
              <a:gd name="T1" fmla="*/ 672 h 1354"/>
              <a:gd name="T2" fmla="*/ 1369 w 1369"/>
              <a:gd name="T3" fmla="*/ 609 h 1354"/>
              <a:gd name="T4" fmla="*/ 1298 w 1369"/>
              <a:gd name="T5" fmla="*/ 384 h 1354"/>
              <a:gd name="T6" fmla="*/ 1160 w 1369"/>
              <a:gd name="T7" fmla="*/ 406 h 1354"/>
              <a:gd name="T8" fmla="*/ 1073 w 1369"/>
              <a:gd name="T9" fmla="*/ 281 h 1354"/>
              <a:gd name="T10" fmla="*/ 1121 w 1369"/>
              <a:gd name="T11" fmla="*/ 156 h 1354"/>
              <a:gd name="T12" fmla="*/ 913 w 1369"/>
              <a:gd name="T13" fmla="*/ 40 h 1354"/>
              <a:gd name="T14" fmla="*/ 825 w 1369"/>
              <a:gd name="T15" fmla="*/ 153 h 1354"/>
              <a:gd name="T16" fmla="*/ 680 w 1369"/>
              <a:gd name="T17" fmla="*/ 132 h 1354"/>
              <a:gd name="T18" fmla="*/ 614 w 1369"/>
              <a:gd name="T19" fmla="*/ 0 h 1354"/>
              <a:gd name="T20" fmla="*/ 387 w 1369"/>
              <a:gd name="T21" fmla="*/ 66 h 1354"/>
              <a:gd name="T22" fmla="*/ 413 w 1369"/>
              <a:gd name="T23" fmla="*/ 203 h 1354"/>
              <a:gd name="T24" fmla="*/ 352 w 1369"/>
              <a:gd name="T25" fmla="*/ 250 h 1354"/>
              <a:gd name="T26" fmla="*/ 285 w 1369"/>
              <a:gd name="T27" fmla="*/ 293 h 1354"/>
              <a:gd name="T28" fmla="*/ 217 w 1369"/>
              <a:gd name="T29" fmla="*/ 270 h 1354"/>
              <a:gd name="T30" fmla="*/ 153 w 1369"/>
              <a:gd name="T31" fmla="*/ 244 h 1354"/>
              <a:gd name="T32" fmla="*/ 36 w 1369"/>
              <a:gd name="T33" fmla="*/ 448 h 1354"/>
              <a:gd name="T34" fmla="*/ 158 w 1369"/>
              <a:gd name="T35" fmla="*/ 534 h 1354"/>
              <a:gd name="T36" fmla="*/ 137 w 1369"/>
              <a:gd name="T37" fmla="*/ 679 h 1354"/>
              <a:gd name="T38" fmla="*/ 0 w 1369"/>
              <a:gd name="T39" fmla="*/ 746 h 1354"/>
              <a:gd name="T40" fmla="*/ 69 w 1369"/>
              <a:gd name="T41" fmla="*/ 968 h 1354"/>
              <a:gd name="T42" fmla="*/ 210 w 1369"/>
              <a:gd name="T43" fmla="*/ 943 h 1354"/>
              <a:gd name="T44" fmla="*/ 258 w 1369"/>
              <a:gd name="T45" fmla="*/ 1004 h 1354"/>
              <a:gd name="T46" fmla="*/ 303 w 1369"/>
              <a:gd name="T47" fmla="*/ 1067 h 1354"/>
              <a:gd name="T48" fmla="*/ 277 w 1369"/>
              <a:gd name="T49" fmla="*/ 1134 h 1354"/>
              <a:gd name="T50" fmla="*/ 253 w 1369"/>
              <a:gd name="T51" fmla="*/ 1203 h 1354"/>
              <a:gd name="T52" fmla="*/ 459 w 1369"/>
              <a:gd name="T53" fmla="*/ 1316 h 1354"/>
              <a:gd name="T54" fmla="*/ 551 w 1369"/>
              <a:gd name="T55" fmla="*/ 1198 h 1354"/>
              <a:gd name="T56" fmla="*/ 698 w 1369"/>
              <a:gd name="T57" fmla="*/ 1220 h 1354"/>
              <a:gd name="T58" fmla="*/ 761 w 1369"/>
              <a:gd name="T59" fmla="*/ 1354 h 1354"/>
              <a:gd name="T60" fmla="*/ 986 w 1369"/>
              <a:gd name="T61" fmla="*/ 1284 h 1354"/>
              <a:gd name="T62" fmla="*/ 961 w 1369"/>
              <a:gd name="T63" fmla="*/ 1143 h 1354"/>
              <a:gd name="T64" fmla="*/ 1025 w 1369"/>
              <a:gd name="T65" fmla="*/ 1098 h 1354"/>
              <a:gd name="T66" fmla="*/ 1093 w 1369"/>
              <a:gd name="T67" fmla="*/ 1058 h 1354"/>
              <a:gd name="T68" fmla="*/ 1221 w 1369"/>
              <a:gd name="T69" fmla="*/ 1106 h 1354"/>
              <a:gd name="T70" fmla="*/ 1334 w 1369"/>
              <a:gd name="T71" fmla="*/ 901 h 1354"/>
              <a:gd name="T72" fmla="*/ 1218 w 1369"/>
              <a:gd name="T73" fmla="*/ 817 h 1354"/>
              <a:gd name="T74" fmla="*/ 1239 w 1369"/>
              <a:gd name="T75" fmla="*/ 672 h 1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69" h="1354">
                <a:moveTo>
                  <a:pt x="1239" y="672"/>
                </a:moveTo>
                <a:cubicBezTo>
                  <a:pt x="1280" y="647"/>
                  <a:pt x="1329" y="636"/>
                  <a:pt x="1369" y="609"/>
                </a:cubicBezTo>
                <a:cubicBezTo>
                  <a:pt x="1355" y="528"/>
                  <a:pt x="1341" y="447"/>
                  <a:pt x="1298" y="384"/>
                </a:cubicBezTo>
                <a:cubicBezTo>
                  <a:pt x="1252" y="392"/>
                  <a:pt x="1205" y="398"/>
                  <a:pt x="1160" y="406"/>
                </a:cubicBezTo>
                <a:cubicBezTo>
                  <a:pt x="1133" y="364"/>
                  <a:pt x="1098" y="325"/>
                  <a:pt x="1073" y="281"/>
                </a:cubicBezTo>
                <a:cubicBezTo>
                  <a:pt x="1088" y="237"/>
                  <a:pt x="1105" y="198"/>
                  <a:pt x="1121" y="156"/>
                </a:cubicBezTo>
                <a:cubicBezTo>
                  <a:pt x="1065" y="109"/>
                  <a:pt x="996" y="70"/>
                  <a:pt x="913" y="40"/>
                </a:cubicBezTo>
                <a:cubicBezTo>
                  <a:pt x="881" y="74"/>
                  <a:pt x="858" y="121"/>
                  <a:pt x="825" y="153"/>
                </a:cubicBezTo>
                <a:cubicBezTo>
                  <a:pt x="777" y="148"/>
                  <a:pt x="727" y="136"/>
                  <a:pt x="680" y="132"/>
                </a:cubicBezTo>
                <a:cubicBezTo>
                  <a:pt x="654" y="91"/>
                  <a:pt x="641" y="41"/>
                  <a:pt x="614" y="0"/>
                </a:cubicBezTo>
                <a:cubicBezTo>
                  <a:pt x="533" y="14"/>
                  <a:pt x="451" y="27"/>
                  <a:pt x="387" y="66"/>
                </a:cubicBezTo>
                <a:cubicBezTo>
                  <a:pt x="394" y="112"/>
                  <a:pt x="405" y="156"/>
                  <a:pt x="413" y="203"/>
                </a:cubicBezTo>
                <a:cubicBezTo>
                  <a:pt x="397" y="220"/>
                  <a:pt x="375" y="233"/>
                  <a:pt x="352" y="250"/>
                </a:cubicBezTo>
                <a:cubicBezTo>
                  <a:pt x="336" y="261"/>
                  <a:pt x="305" y="293"/>
                  <a:pt x="285" y="293"/>
                </a:cubicBezTo>
                <a:cubicBezTo>
                  <a:pt x="267" y="293"/>
                  <a:pt x="239" y="278"/>
                  <a:pt x="217" y="270"/>
                </a:cubicBezTo>
                <a:cubicBezTo>
                  <a:pt x="196" y="262"/>
                  <a:pt x="175" y="252"/>
                  <a:pt x="153" y="244"/>
                </a:cubicBezTo>
                <a:cubicBezTo>
                  <a:pt x="105" y="300"/>
                  <a:pt x="65" y="365"/>
                  <a:pt x="36" y="448"/>
                </a:cubicBezTo>
                <a:cubicBezTo>
                  <a:pt x="78" y="477"/>
                  <a:pt x="122" y="503"/>
                  <a:pt x="158" y="534"/>
                </a:cubicBezTo>
                <a:cubicBezTo>
                  <a:pt x="152" y="582"/>
                  <a:pt x="141" y="633"/>
                  <a:pt x="137" y="679"/>
                </a:cubicBezTo>
                <a:cubicBezTo>
                  <a:pt x="91" y="702"/>
                  <a:pt x="42" y="719"/>
                  <a:pt x="0" y="746"/>
                </a:cubicBezTo>
                <a:cubicBezTo>
                  <a:pt x="14" y="825"/>
                  <a:pt x="28" y="905"/>
                  <a:pt x="69" y="968"/>
                </a:cubicBezTo>
                <a:cubicBezTo>
                  <a:pt x="117" y="960"/>
                  <a:pt x="162" y="950"/>
                  <a:pt x="210" y="943"/>
                </a:cubicBezTo>
                <a:cubicBezTo>
                  <a:pt x="229" y="959"/>
                  <a:pt x="241" y="981"/>
                  <a:pt x="258" y="1004"/>
                </a:cubicBezTo>
                <a:cubicBezTo>
                  <a:pt x="269" y="1019"/>
                  <a:pt x="303" y="1047"/>
                  <a:pt x="303" y="1067"/>
                </a:cubicBezTo>
                <a:cubicBezTo>
                  <a:pt x="304" y="1087"/>
                  <a:pt x="285" y="1111"/>
                  <a:pt x="277" y="1134"/>
                </a:cubicBezTo>
                <a:cubicBezTo>
                  <a:pt x="269" y="1157"/>
                  <a:pt x="263" y="1180"/>
                  <a:pt x="253" y="1203"/>
                </a:cubicBezTo>
                <a:cubicBezTo>
                  <a:pt x="310" y="1249"/>
                  <a:pt x="376" y="1288"/>
                  <a:pt x="459" y="1316"/>
                </a:cubicBezTo>
                <a:cubicBezTo>
                  <a:pt x="492" y="1280"/>
                  <a:pt x="516" y="1231"/>
                  <a:pt x="551" y="1198"/>
                </a:cubicBezTo>
                <a:cubicBezTo>
                  <a:pt x="599" y="1204"/>
                  <a:pt x="651" y="1215"/>
                  <a:pt x="698" y="1220"/>
                </a:cubicBezTo>
                <a:cubicBezTo>
                  <a:pt x="719" y="1265"/>
                  <a:pt x="735" y="1313"/>
                  <a:pt x="761" y="1354"/>
                </a:cubicBezTo>
                <a:cubicBezTo>
                  <a:pt x="843" y="1340"/>
                  <a:pt x="922" y="1325"/>
                  <a:pt x="986" y="1284"/>
                </a:cubicBezTo>
                <a:cubicBezTo>
                  <a:pt x="978" y="1237"/>
                  <a:pt x="970" y="1190"/>
                  <a:pt x="961" y="1143"/>
                </a:cubicBezTo>
                <a:cubicBezTo>
                  <a:pt x="981" y="1131"/>
                  <a:pt x="1002" y="1115"/>
                  <a:pt x="1025" y="1098"/>
                </a:cubicBezTo>
                <a:cubicBezTo>
                  <a:pt x="1042" y="1087"/>
                  <a:pt x="1071" y="1057"/>
                  <a:pt x="1093" y="1058"/>
                </a:cubicBezTo>
                <a:cubicBezTo>
                  <a:pt x="1133" y="1061"/>
                  <a:pt x="1171" y="1098"/>
                  <a:pt x="1221" y="1106"/>
                </a:cubicBezTo>
                <a:cubicBezTo>
                  <a:pt x="1266" y="1050"/>
                  <a:pt x="1306" y="984"/>
                  <a:pt x="1334" y="901"/>
                </a:cubicBezTo>
                <a:cubicBezTo>
                  <a:pt x="1297" y="872"/>
                  <a:pt x="1255" y="846"/>
                  <a:pt x="1218" y="817"/>
                </a:cubicBezTo>
                <a:cubicBezTo>
                  <a:pt x="1224" y="769"/>
                  <a:pt x="1234" y="719"/>
                  <a:pt x="1239" y="672"/>
                </a:cubicBezTo>
                <a:close/>
              </a:path>
            </a:pathLst>
          </a:custGeom>
          <a:gradFill flip="none" rotWithShape="1">
            <a:gsLst>
              <a:gs pos="46000">
                <a:srgbClr val="BEBEBE"/>
              </a:gs>
              <a:gs pos="2917">
                <a:srgbClr val="BABABA">
                  <a:alpha val="0"/>
                </a:srgbClr>
              </a:gs>
              <a:gs pos="43000">
                <a:srgbClr val="BABABA">
                  <a:alpha val="0"/>
                </a:srgbClr>
              </a:gs>
              <a:gs pos="100000">
                <a:schemeClr val="bg1">
                  <a:lumMod val="75000"/>
                </a:schemeClr>
              </a:gs>
            </a:gsLst>
            <a:path path="circle">
              <a:fillToRect l="50000" t="50000" r="50000" b="50000"/>
            </a:path>
            <a:tileRect/>
          </a:gradFill>
          <a:ln w="22225" cap="flat">
            <a:solidFill>
              <a:schemeClr val="bg1"/>
            </a:solidFill>
            <a:prstDash val="solid"/>
            <a:miter lim="800000"/>
            <a:headEnd/>
            <a:tailEnd/>
          </a:ln>
          <a:effectLst>
            <a:outerShdw blurRad="25400" dir="7920000" sx="101000" sy="101000" algn="ctr" rotWithShape="0">
              <a:srgbClr val="000000">
                <a:alpha val="26000"/>
              </a:srgbClr>
            </a:outerShdw>
          </a:effectLst>
        </p:spPr>
        <p:txBody>
          <a:bodyPr vert="horz" wrap="square" lIns="111042" tIns="55521" rIns="111042" bIns="55521" numCol="1" anchor="t" anchorCtr="0" compatLnSpc="1">
            <a:prstTxWarp prst="textNoShape">
              <a:avLst/>
            </a:prstTxWarp>
          </a:bodyPr>
          <a:lstStyle/>
          <a:p>
            <a:endParaRPr lang="en-US" baseline="-25000" dirty="0"/>
          </a:p>
        </p:txBody>
      </p:sp>
      <p:sp>
        <p:nvSpPr>
          <p:cNvPr id="287" name="Freeform 9"/>
          <p:cNvSpPr>
            <a:spLocks/>
          </p:cNvSpPr>
          <p:nvPr/>
        </p:nvSpPr>
        <p:spPr bwMode="auto">
          <a:xfrm>
            <a:off x="2255334" y="2937759"/>
            <a:ext cx="1466514" cy="1460020"/>
          </a:xfrm>
          <a:custGeom>
            <a:avLst/>
            <a:gdLst>
              <a:gd name="T0" fmla="*/ 1239 w 1369"/>
              <a:gd name="T1" fmla="*/ 672 h 1354"/>
              <a:gd name="T2" fmla="*/ 1369 w 1369"/>
              <a:gd name="T3" fmla="*/ 609 h 1354"/>
              <a:gd name="T4" fmla="*/ 1298 w 1369"/>
              <a:gd name="T5" fmla="*/ 384 h 1354"/>
              <a:gd name="T6" fmla="*/ 1160 w 1369"/>
              <a:gd name="T7" fmla="*/ 406 h 1354"/>
              <a:gd name="T8" fmla="*/ 1073 w 1369"/>
              <a:gd name="T9" fmla="*/ 281 h 1354"/>
              <a:gd name="T10" fmla="*/ 1121 w 1369"/>
              <a:gd name="T11" fmla="*/ 156 h 1354"/>
              <a:gd name="T12" fmla="*/ 913 w 1369"/>
              <a:gd name="T13" fmla="*/ 40 h 1354"/>
              <a:gd name="T14" fmla="*/ 825 w 1369"/>
              <a:gd name="T15" fmla="*/ 153 h 1354"/>
              <a:gd name="T16" fmla="*/ 680 w 1369"/>
              <a:gd name="T17" fmla="*/ 132 h 1354"/>
              <a:gd name="T18" fmla="*/ 614 w 1369"/>
              <a:gd name="T19" fmla="*/ 0 h 1354"/>
              <a:gd name="T20" fmla="*/ 387 w 1369"/>
              <a:gd name="T21" fmla="*/ 66 h 1354"/>
              <a:gd name="T22" fmla="*/ 413 w 1369"/>
              <a:gd name="T23" fmla="*/ 203 h 1354"/>
              <a:gd name="T24" fmla="*/ 352 w 1369"/>
              <a:gd name="T25" fmla="*/ 250 h 1354"/>
              <a:gd name="T26" fmla="*/ 285 w 1369"/>
              <a:gd name="T27" fmla="*/ 293 h 1354"/>
              <a:gd name="T28" fmla="*/ 217 w 1369"/>
              <a:gd name="T29" fmla="*/ 270 h 1354"/>
              <a:gd name="T30" fmla="*/ 153 w 1369"/>
              <a:gd name="T31" fmla="*/ 244 h 1354"/>
              <a:gd name="T32" fmla="*/ 36 w 1369"/>
              <a:gd name="T33" fmla="*/ 448 h 1354"/>
              <a:gd name="T34" fmla="*/ 158 w 1369"/>
              <a:gd name="T35" fmla="*/ 534 h 1354"/>
              <a:gd name="T36" fmla="*/ 137 w 1369"/>
              <a:gd name="T37" fmla="*/ 679 h 1354"/>
              <a:gd name="T38" fmla="*/ 0 w 1369"/>
              <a:gd name="T39" fmla="*/ 746 h 1354"/>
              <a:gd name="T40" fmla="*/ 69 w 1369"/>
              <a:gd name="T41" fmla="*/ 968 h 1354"/>
              <a:gd name="T42" fmla="*/ 210 w 1369"/>
              <a:gd name="T43" fmla="*/ 943 h 1354"/>
              <a:gd name="T44" fmla="*/ 258 w 1369"/>
              <a:gd name="T45" fmla="*/ 1004 h 1354"/>
              <a:gd name="T46" fmla="*/ 303 w 1369"/>
              <a:gd name="T47" fmla="*/ 1067 h 1354"/>
              <a:gd name="T48" fmla="*/ 277 w 1369"/>
              <a:gd name="T49" fmla="*/ 1134 h 1354"/>
              <a:gd name="T50" fmla="*/ 253 w 1369"/>
              <a:gd name="T51" fmla="*/ 1203 h 1354"/>
              <a:gd name="T52" fmla="*/ 459 w 1369"/>
              <a:gd name="T53" fmla="*/ 1316 h 1354"/>
              <a:gd name="T54" fmla="*/ 551 w 1369"/>
              <a:gd name="T55" fmla="*/ 1198 h 1354"/>
              <a:gd name="T56" fmla="*/ 698 w 1369"/>
              <a:gd name="T57" fmla="*/ 1220 h 1354"/>
              <a:gd name="T58" fmla="*/ 761 w 1369"/>
              <a:gd name="T59" fmla="*/ 1354 h 1354"/>
              <a:gd name="T60" fmla="*/ 986 w 1369"/>
              <a:gd name="T61" fmla="*/ 1284 h 1354"/>
              <a:gd name="T62" fmla="*/ 961 w 1369"/>
              <a:gd name="T63" fmla="*/ 1143 h 1354"/>
              <a:gd name="T64" fmla="*/ 1025 w 1369"/>
              <a:gd name="T65" fmla="*/ 1098 h 1354"/>
              <a:gd name="T66" fmla="*/ 1093 w 1369"/>
              <a:gd name="T67" fmla="*/ 1058 h 1354"/>
              <a:gd name="T68" fmla="*/ 1221 w 1369"/>
              <a:gd name="T69" fmla="*/ 1106 h 1354"/>
              <a:gd name="T70" fmla="*/ 1334 w 1369"/>
              <a:gd name="T71" fmla="*/ 901 h 1354"/>
              <a:gd name="T72" fmla="*/ 1218 w 1369"/>
              <a:gd name="T73" fmla="*/ 817 h 1354"/>
              <a:gd name="T74" fmla="*/ 1239 w 1369"/>
              <a:gd name="T75" fmla="*/ 672 h 1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69" h="1354">
                <a:moveTo>
                  <a:pt x="1239" y="672"/>
                </a:moveTo>
                <a:cubicBezTo>
                  <a:pt x="1280" y="647"/>
                  <a:pt x="1329" y="636"/>
                  <a:pt x="1369" y="609"/>
                </a:cubicBezTo>
                <a:cubicBezTo>
                  <a:pt x="1355" y="528"/>
                  <a:pt x="1341" y="447"/>
                  <a:pt x="1298" y="384"/>
                </a:cubicBezTo>
                <a:cubicBezTo>
                  <a:pt x="1252" y="392"/>
                  <a:pt x="1205" y="398"/>
                  <a:pt x="1160" y="406"/>
                </a:cubicBezTo>
                <a:cubicBezTo>
                  <a:pt x="1133" y="364"/>
                  <a:pt x="1098" y="325"/>
                  <a:pt x="1073" y="281"/>
                </a:cubicBezTo>
                <a:cubicBezTo>
                  <a:pt x="1088" y="237"/>
                  <a:pt x="1105" y="198"/>
                  <a:pt x="1121" y="156"/>
                </a:cubicBezTo>
                <a:cubicBezTo>
                  <a:pt x="1065" y="109"/>
                  <a:pt x="996" y="70"/>
                  <a:pt x="913" y="40"/>
                </a:cubicBezTo>
                <a:cubicBezTo>
                  <a:pt x="881" y="74"/>
                  <a:pt x="858" y="121"/>
                  <a:pt x="825" y="153"/>
                </a:cubicBezTo>
                <a:cubicBezTo>
                  <a:pt x="777" y="148"/>
                  <a:pt x="727" y="136"/>
                  <a:pt x="680" y="132"/>
                </a:cubicBezTo>
                <a:cubicBezTo>
                  <a:pt x="654" y="91"/>
                  <a:pt x="641" y="41"/>
                  <a:pt x="614" y="0"/>
                </a:cubicBezTo>
                <a:cubicBezTo>
                  <a:pt x="533" y="14"/>
                  <a:pt x="451" y="27"/>
                  <a:pt x="387" y="66"/>
                </a:cubicBezTo>
                <a:cubicBezTo>
                  <a:pt x="394" y="112"/>
                  <a:pt x="405" y="156"/>
                  <a:pt x="413" y="203"/>
                </a:cubicBezTo>
                <a:cubicBezTo>
                  <a:pt x="397" y="220"/>
                  <a:pt x="375" y="233"/>
                  <a:pt x="352" y="250"/>
                </a:cubicBezTo>
                <a:cubicBezTo>
                  <a:pt x="336" y="261"/>
                  <a:pt x="305" y="293"/>
                  <a:pt x="285" y="293"/>
                </a:cubicBezTo>
                <a:cubicBezTo>
                  <a:pt x="267" y="293"/>
                  <a:pt x="239" y="278"/>
                  <a:pt x="217" y="270"/>
                </a:cubicBezTo>
                <a:cubicBezTo>
                  <a:pt x="196" y="262"/>
                  <a:pt x="175" y="252"/>
                  <a:pt x="153" y="244"/>
                </a:cubicBezTo>
                <a:cubicBezTo>
                  <a:pt x="105" y="300"/>
                  <a:pt x="65" y="365"/>
                  <a:pt x="36" y="448"/>
                </a:cubicBezTo>
                <a:cubicBezTo>
                  <a:pt x="78" y="477"/>
                  <a:pt x="122" y="503"/>
                  <a:pt x="158" y="534"/>
                </a:cubicBezTo>
                <a:cubicBezTo>
                  <a:pt x="152" y="582"/>
                  <a:pt x="141" y="633"/>
                  <a:pt x="137" y="679"/>
                </a:cubicBezTo>
                <a:cubicBezTo>
                  <a:pt x="91" y="702"/>
                  <a:pt x="42" y="719"/>
                  <a:pt x="0" y="746"/>
                </a:cubicBezTo>
                <a:cubicBezTo>
                  <a:pt x="14" y="825"/>
                  <a:pt x="28" y="905"/>
                  <a:pt x="69" y="968"/>
                </a:cubicBezTo>
                <a:cubicBezTo>
                  <a:pt x="117" y="960"/>
                  <a:pt x="162" y="950"/>
                  <a:pt x="210" y="943"/>
                </a:cubicBezTo>
                <a:cubicBezTo>
                  <a:pt x="229" y="959"/>
                  <a:pt x="241" y="981"/>
                  <a:pt x="258" y="1004"/>
                </a:cubicBezTo>
                <a:cubicBezTo>
                  <a:pt x="269" y="1019"/>
                  <a:pt x="303" y="1047"/>
                  <a:pt x="303" y="1067"/>
                </a:cubicBezTo>
                <a:cubicBezTo>
                  <a:pt x="304" y="1087"/>
                  <a:pt x="285" y="1111"/>
                  <a:pt x="277" y="1134"/>
                </a:cubicBezTo>
                <a:cubicBezTo>
                  <a:pt x="269" y="1157"/>
                  <a:pt x="263" y="1180"/>
                  <a:pt x="253" y="1203"/>
                </a:cubicBezTo>
                <a:cubicBezTo>
                  <a:pt x="310" y="1249"/>
                  <a:pt x="376" y="1288"/>
                  <a:pt x="459" y="1316"/>
                </a:cubicBezTo>
                <a:cubicBezTo>
                  <a:pt x="492" y="1280"/>
                  <a:pt x="516" y="1231"/>
                  <a:pt x="551" y="1198"/>
                </a:cubicBezTo>
                <a:cubicBezTo>
                  <a:pt x="599" y="1204"/>
                  <a:pt x="651" y="1215"/>
                  <a:pt x="698" y="1220"/>
                </a:cubicBezTo>
                <a:cubicBezTo>
                  <a:pt x="719" y="1265"/>
                  <a:pt x="735" y="1313"/>
                  <a:pt x="761" y="1354"/>
                </a:cubicBezTo>
                <a:cubicBezTo>
                  <a:pt x="843" y="1340"/>
                  <a:pt x="922" y="1325"/>
                  <a:pt x="986" y="1284"/>
                </a:cubicBezTo>
                <a:cubicBezTo>
                  <a:pt x="978" y="1237"/>
                  <a:pt x="970" y="1190"/>
                  <a:pt x="961" y="1143"/>
                </a:cubicBezTo>
                <a:cubicBezTo>
                  <a:pt x="981" y="1131"/>
                  <a:pt x="1002" y="1115"/>
                  <a:pt x="1025" y="1098"/>
                </a:cubicBezTo>
                <a:cubicBezTo>
                  <a:pt x="1042" y="1087"/>
                  <a:pt x="1071" y="1057"/>
                  <a:pt x="1093" y="1058"/>
                </a:cubicBezTo>
                <a:cubicBezTo>
                  <a:pt x="1133" y="1061"/>
                  <a:pt x="1171" y="1098"/>
                  <a:pt x="1221" y="1106"/>
                </a:cubicBezTo>
                <a:cubicBezTo>
                  <a:pt x="1266" y="1050"/>
                  <a:pt x="1306" y="984"/>
                  <a:pt x="1334" y="901"/>
                </a:cubicBezTo>
                <a:cubicBezTo>
                  <a:pt x="1297" y="872"/>
                  <a:pt x="1255" y="846"/>
                  <a:pt x="1218" y="817"/>
                </a:cubicBezTo>
                <a:cubicBezTo>
                  <a:pt x="1224" y="769"/>
                  <a:pt x="1234" y="719"/>
                  <a:pt x="1239" y="672"/>
                </a:cubicBezTo>
                <a:close/>
              </a:path>
            </a:pathLst>
          </a:custGeom>
          <a:gradFill flip="none" rotWithShape="1">
            <a:gsLst>
              <a:gs pos="46000">
                <a:srgbClr val="BEBEBE"/>
              </a:gs>
              <a:gs pos="2917">
                <a:srgbClr val="BABABA">
                  <a:alpha val="0"/>
                </a:srgbClr>
              </a:gs>
              <a:gs pos="43000">
                <a:srgbClr val="BABABA">
                  <a:alpha val="0"/>
                </a:srgbClr>
              </a:gs>
              <a:gs pos="100000">
                <a:schemeClr val="bg1">
                  <a:lumMod val="75000"/>
                </a:schemeClr>
              </a:gs>
            </a:gsLst>
            <a:path path="circle">
              <a:fillToRect l="50000" t="50000" r="50000" b="50000"/>
            </a:path>
            <a:tileRect/>
          </a:gradFill>
          <a:ln w="22225" cap="flat">
            <a:solidFill>
              <a:schemeClr val="bg1"/>
            </a:solidFill>
            <a:prstDash val="solid"/>
            <a:miter lim="800000"/>
            <a:headEnd/>
            <a:tailEnd/>
          </a:ln>
          <a:effectLst>
            <a:outerShdw blurRad="25400" dir="7920000" sx="101000" sy="101000" algn="ctr" rotWithShape="0">
              <a:srgbClr val="000000">
                <a:alpha val="26000"/>
              </a:srgbClr>
            </a:outerShdw>
          </a:effectLst>
        </p:spPr>
        <p:txBody>
          <a:bodyPr vert="horz" wrap="square" lIns="111042" tIns="55521" rIns="111042" bIns="55521" numCol="1" anchor="t" anchorCtr="0" compatLnSpc="1">
            <a:prstTxWarp prst="textNoShape">
              <a:avLst/>
            </a:prstTxWarp>
          </a:bodyPr>
          <a:lstStyle/>
          <a:p>
            <a:endParaRPr lang="en-US" baseline="-25000" dirty="0"/>
          </a:p>
        </p:txBody>
      </p:sp>
      <p:sp>
        <p:nvSpPr>
          <p:cNvPr id="288" name="Freeform 28"/>
          <p:cNvSpPr>
            <a:spLocks noEditPoints="1"/>
          </p:cNvSpPr>
          <p:nvPr/>
        </p:nvSpPr>
        <p:spPr bwMode="auto">
          <a:xfrm rot="5400000" flipH="1">
            <a:off x="3195423" y="2435162"/>
            <a:ext cx="2778852" cy="1524264"/>
          </a:xfrm>
          <a:custGeom>
            <a:avLst/>
            <a:gdLst>
              <a:gd name="T0" fmla="*/ 1748 w 1871"/>
              <a:gd name="T1" fmla="*/ 287 h 1020"/>
              <a:gd name="T2" fmla="*/ 1302 w 1871"/>
              <a:gd name="T3" fmla="*/ 287 h 1020"/>
              <a:gd name="T4" fmla="*/ 1286 w 1871"/>
              <a:gd name="T5" fmla="*/ 304 h 1020"/>
              <a:gd name="T6" fmla="*/ 924 w 1871"/>
              <a:gd name="T7" fmla="*/ 299 h 1020"/>
              <a:gd name="T8" fmla="*/ 924 w 1871"/>
              <a:gd name="T9" fmla="*/ 299 h 1020"/>
              <a:gd name="T10" fmla="*/ 844 w 1871"/>
              <a:gd name="T11" fmla="*/ 187 h 1020"/>
              <a:gd name="T12" fmla="*/ 839 w 1871"/>
              <a:gd name="T13" fmla="*/ 182 h 1020"/>
              <a:gd name="T14" fmla="*/ 182 w 1871"/>
              <a:gd name="T15" fmla="*/ 182 h 1020"/>
              <a:gd name="T16" fmla="*/ 182 w 1871"/>
              <a:gd name="T17" fmla="*/ 839 h 1020"/>
              <a:gd name="T18" fmla="*/ 839 w 1871"/>
              <a:gd name="T19" fmla="*/ 839 h 1020"/>
              <a:gd name="T20" fmla="*/ 929 w 1871"/>
              <a:gd name="T21" fmla="*/ 711 h 1020"/>
              <a:gd name="T22" fmla="*/ 1286 w 1871"/>
              <a:gd name="T23" fmla="*/ 716 h 1020"/>
              <a:gd name="T24" fmla="*/ 1302 w 1871"/>
              <a:gd name="T25" fmla="*/ 733 h 1020"/>
              <a:gd name="T26" fmla="*/ 1748 w 1871"/>
              <a:gd name="T27" fmla="*/ 733 h 1020"/>
              <a:gd name="T28" fmla="*/ 1748 w 1871"/>
              <a:gd name="T29" fmla="*/ 287 h 1020"/>
              <a:gd name="T30" fmla="*/ 506 w 1871"/>
              <a:gd name="T31" fmla="*/ 922 h 1020"/>
              <a:gd name="T32" fmla="*/ 96 w 1871"/>
              <a:gd name="T33" fmla="*/ 512 h 1020"/>
              <a:gd name="T34" fmla="*/ 506 w 1871"/>
              <a:gd name="T35" fmla="*/ 102 h 1020"/>
              <a:gd name="T36" fmla="*/ 916 w 1871"/>
              <a:gd name="T37" fmla="*/ 512 h 1020"/>
              <a:gd name="T38" fmla="*/ 506 w 1871"/>
              <a:gd name="T39" fmla="*/ 922 h 1020"/>
              <a:gd name="T40" fmla="*/ 1524 w 1871"/>
              <a:gd name="T41" fmla="*/ 778 h 1020"/>
              <a:gd name="T42" fmla="*/ 1260 w 1871"/>
              <a:gd name="T43" fmla="*/ 514 h 1020"/>
              <a:gd name="T44" fmla="*/ 1524 w 1871"/>
              <a:gd name="T45" fmla="*/ 250 h 1020"/>
              <a:gd name="T46" fmla="*/ 1788 w 1871"/>
              <a:gd name="T47" fmla="*/ 514 h 1020"/>
              <a:gd name="T48" fmla="*/ 1524 w 1871"/>
              <a:gd name="T49" fmla="*/ 778 h 1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71" h="1020">
                <a:moveTo>
                  <a:pt x="1748" y="287"/>
                </a:moveTo>
                <a:cubicBezTo>
                  <a:pt x="1625" y="164"/>
                  <a:pt x="1425" y="164"/>
                  <a:pt x="1302" y="287"/>
                </a:cubicBezTo>
                <a:cubicBezTo>
                  <a:pt x="1296" y="293"/>
                  <a:pt x="1291" y="298"/>
                  <a:pt x="1286" y="304"/>
                </a:cubicBezTo>
                <a:cubicBezTo>
                  <a:pt x="1122" y="415"/>
                  <a:pt x="949" y="315"/>
                  <a:pt x="924" y="299"/>
                </a:cubicBezTo>
                <a:cubicBezTo>
                  <a:pt x="924" y="299"/>
                  <a:pt x="924" y="299"/>
                  <a:pt x="924" y="299"/>
                </a:cubicBezTo>
                <a:cubicBezTo>
                  <a:pt x="904" y="259"/>
                  <a:pt x="877" y="221"/>
                  <a:pt x="844" y="187"/>
                </a:cubicBezTo>
                <a:cubicBezTo>
                  <a:pt x="842" y="185"/>
                  <a:pt x="840" y="183"/>
                  <a:pt x="839" y="182"/>
                </a:cubicBezTo>
                <a:cubicBezTo>
                  <a:pt x="657" y="0"/>
                  <a:pt x="363" y="0"/>
                  <a:pt x="182" y="182"/>
                </a:cubicBezTo>
                <a:cubicBezTo>
                  <a:pt x="0" y="363"/>
                  <a:pt x="0" y="657"/>
                  <a:pt x="182" y="839"/>
                </a:cubicBezTo>
                <a:cubicBezTo>
                  <a:pt x="363" y="1020"/>
                  <a:pt x="657" y="1020"/>
                  <a:pt x="839" y="839"/>
                </a:cubicBezTo>
                <a:cubicBezTo>
                  <a:pt x="877" y="800"/>
                  <a:pt x="907" y="757"/>
                  <a:pt x="929" y="711"/>
                </a:cubicBezTo>
                <a:cubicBezTo>
                  <a:pt x="1087" y="607"/>
                  <a:pt x="1252" y="696"/>
                  <a:pt x="1286" y="716"/>
                </a:cubicBezTo>
                <a:cubicBezTo>
                  <a:pt x="1291" y="722"/>
                  <a:pt x="1296" y="727"/>
                  <a:pt x="1302" y="733"/>
                </a:cubicBezTo>
                <a:cubicBezTo>
                  <a:pt x="1425" y="856"/>
                  <a:pt x="1625" y="856"/>
                  <a:pt x="1748" y="733"/>
                </a:cubicBezTo>
                <a:cubicBezTo>
                  <a:pt x="1871" y="610"/>
                  <a:pt x="1871" y="410"/>
                  <a:pt x="1748" y="287"/>
                </a:cubicBezTo>
                <a:close/>
                <a:moveTo>
                  <a:pt x="506" y="922"/>
                </a:moveTo>
                <a:cubicBezTo>
                  <a:pt x="280" y="922"/>
                  <a:pt x="96" y="738"/>
                  <a:pt x="96" y="512"/>
                </a:cubicBezTo>
                <a:cubicBezTo>
                  <a:pt x="96" y="286"/>
                  <a:pt x="280" y="102"/>
                  <a:pt x="506" y="102"/>
                </a:cubicBezTo>
                <a:cubicBezTo>
                  <a:pt x="732" y="102"/>
                  <a:pt x="916" y="286"/>
                  <a:pt x="916" y="512"/>
                </a:cubicBezTo>
                <a:cubicBezTo>
                  <a:pt x="916" y="738"/>
                  <a:pt x="732" y="922"/>
                  <a:pt x="506" y="922"/>
                </a:cubicBezTo>
                <a:close/>
                <a:moveTo>
                  <a:pt x="1524" y="778"/>
                </a:moveTo>
                <a:cubicBezTo>
                  <a:pt x="1378" y="778"/>
                  <a:pt x="1260" y="660"/>
                  <a:pt x="1260" y="514"/>
                </a:cubicBezTo>
                <a:cubicBezTo>
                  <a:pt x="1260" y="368"/>
                  <a:pt x="1378" y="250"/>
                  <a:pt x="1524" y="250"/>
                </a:cubicBezTo>
                <a:cubicBezTo>
                  <a:pt x="1670" y="250"/>
                  <a:pt x="1788" y="368"/>
                  <a:pt x="1788" y="514"/>
                </a:cubicBezTo>
                <a:cubicBezTo>
                  <a:pt x="1788" y="660"/>
                  <a:pt x="1670" y="778"/>
                  <a:pt x="1524" y="778"/>
                </a:cubicBezTo>
                <a:close/>
              </a:path>
            </a:pathLst>
          </a:custGeom>
          <a:solidFill>
            <a:schemeClr val="tx1">
              <a:lumMod val="65000"/>
              <a:lumOff val="35000"/>
            </a:schemeClr>
          </a:solidFill>
          <a:ln w="22225" cap="flat">
            <a:noFill/>
            <a:prstDash val="solid"/>
            <a:miter lim="800000"/>
            <a:headEnd/>
            <a:tailEnd/>
          </a:ln>
          <a:effectLst>
            <a:outerShdw blurRad="38100" dist="25400" dir="7740000" algn="tr" rotWithShape="0">
              <a:prstClr val="black">
                <a:alpha val="40000"/>
              </a:prstClr>
            </a:outerShdw>
          </a:effectLst>
        </p:spPr>
        <p:txBody>
          <a:bodyPr vert="horz" wrap="square" lIns="111042" tIns="55521" rIns="111042" bIns="55521" numCol="1" anchor="t" anchorCtr="0" compatLnSpc="1">
            <a:prstTxWarp prst="textNoShape">
              <a:avLst/>
            </a:prstTxWarp>
          </a:bodyPr>
          <a:lstStyle/>
          <a:p>
            <a:endParaRPr lang="en-US"/>
          </a:p>
        </p:txBody>
      </p:sp>
      <p:sp>
        <p:nvSpPr>
          <p:cNvPr id="289" name="Freeform 28"/>
          <p:cNvSpPr>
            <a:spLocks noEditPoints="1"/>
          </p:cNvSpPr>
          <p:nvPr/>
        </p:nvSpPr>
        <p:spPr bwMode="auto">
          <a:xfrm rot="16200000" flipH="1">
            <a:off x="3538027" y="1094450"/>
            <a:ext cx="2099329" cy="1151530"/>
          </a:xfrm>
          <a:custGeom>
            <a:avLst/>
            <a:gdLst>
              <a:gd name="T0" fmla="*/ 1748 w 1871"/>
              <a:gd name="T1" fmla="*/ 287 h 1020"/>
              <a:gd name="T2" fmla="*/ 1302 w 1871"/>
              <a:gd name="T3" fmla="*/ 287 h 1020"/>
              <a:gd name="T4" fmla="*/ 1286 w 1871"/>
              <a:gd name="T5" fmla="*/ 304 h 1020"/>
              <a:gd name="T6" fmla="*/ 924 w 1871"/>
              <a:gd name="T7" fmla="*/ 299 h 1020"/>
              <a:gd name="T8" fmla="*/ 924 w 1871"/>
              <a:gd name="T9" fmla="*/ 299 h 1020"/>
              <a:gd name="T10" fmla="*/ 844 w 1871"/>
              <a:gd name="T11" fmla="*/ 187 h 1020"/>
              <a:gd name="T12" fmla="*/ 839 w 1871"/>
              <a:gd name="T13" fmla="*/ 182 h 1020"/>
              <a:gd name="T14" fmla="*/ 182 w 1871"/>
              <a:gd name="T15" fmla="*/ 182 h 1020"/>
              <a:gd name="T16" fmla="*/ 182 w 1871"/>
              <a:gd name="T17" fmla="*/ 839 h 1020"/>
              <a:gd name="T18" fmla="*/ 839 w 1871"/>
              <a:gd name="T19" fmla="*/ 839 h 1020"/>
              <a:gd name="T20" fmla="*/ 929 w 1871"/>
              <a:gd name="T21" fmla="*/ 711 h 1020"/>
              <a:gd name="T22" fmla="*/ 1286 w 1871"/>
              <a:gd name="T23" fmla="*/ 716 h 1020"/>
              <a:gd name="T24" fmla="*/ 1302 w 1871"/>
              <a:gd name="T25" fmla="*/ 733 h 1020"/>
              <a:gd name="T26" fmla="*/ 1748 w 1871"/>
              <a:gd name="T27" fmla="*/ 733 h 1020"/>
              <a:gd name="T28" fmla="*/ 1748 w 1871"/>
              <a:gd name="T29" fmla="*/ 287 h 1020"/>
              <a:gd name="T30" fmla="*/ 506 w 1871"/>
              <a:gd name="T31" fmla="*/ 922 h 1020"/>
              <a:gd name="T32" fmla="*/ 96 w 1871"/>
              <a:gd name="T33" fmla="*/ 512 h 1020"/>
              <a:gd name="T34" fmla="*/ 506 w 1871"/>
              <a:gd name="T35" fmla="*/ 102 h 1020"/>
              <a:gd name="T36" fmla="*/ 916 w 1871"/>
              <a:gd name="T37" fmla="*/ 512 h 1020"/>
              <a:gd name="T38" fmla="*/ 506 w 1871"/>
              <a:gd name="T39" fmla="*/ 922 h 1020"/>
              <a:gd name="T40" fmla="*/ 1524 w 1871"/>
              <a:gd name="T41" fmla="*/ 778 h 1020"/>
              <a:gd name="T42" fmla="*/ 1260 w 1871"/>
              <a:gd name="T43" fmla="*/ 514 h 1020"/>
              <a:gd name="T44" fmla="*/ 1524 w 1871"/>
              <a:gd name="T45" fmla="*/ 250 h 1020"/>
              <a:gd name="T46" fmla="*/ 1788 w 1871"/>
              <a:gd name="T47" fmla="*/ 514 h 1020"/>
              <a:gd name="T48" fmla="*/ 1524 w 1871"/>
              <a:gd name="T49" fmla="*/ 778 h 1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71" h="1020">
                <a:moveTo>
                  <a:pt x="1748" y="287"/>
                </a:moveTo>
                <a:cubicBezTo>
                  <a:pt x="1625" y="164"/>
                  <a:pt x="1425" y="164"/>
                  <a:pt x="1302" y="287"/>
                </a:cubicBezTo>
                <a:cubicBezTo>
                  <a:pt x="1296" y="293"/>
                  <a:pt x="1291" y="298"/>
                  <a:pt x="1286" y="304"/>
                </a:cubicBezTo>
                <a:cubicBezTo>
                  <a:pt x="1122" y="415"/>
                  <a:pt x="949" y="315"/>
                  <a:pt x="924" y="299"/>
                </a:cubicBezTo>
                <a:cubicBezTo>
                  <a:pt x="924" y="299"/>
                  <a:pt x="924" y="299"/>
                  <a:pt x="924" y="299"/>
                </a:cubicBezTo>
                <a:cubicBezTo>
                  <a:pt x="904" y="259"/>
                  <a:pt x="877" y="221"/>
                  <a:pt x="844" y="187"/>
                </a:cubicBezTo>
                <a:cubicBezTo>
                  <a:pt x="842" y="185"/>
                  <a:pt x="840" y="183"/>
                  <a:pt x="839" y="182"/>
                </a:cubicBezTo>
                <a:cubicBezTo>
                  <a:pt x="657" y="0"/>
                  <a:pt x="363" y="0"/>
                  <a:pt x="182" y="182"/>
                </a:cubicBezTo>
                <a:cubicBezTo>
                  <a:pt x="0" y="363"/>
                  <a:pt x="0" y="657"/>
                  <a:pt x="182" y="839"/>
                </a:cubicBezTo>
                <a:cubicBezTo>
                  <a:pt x="363" y="1020"/>
                  <a:pt x="657" y="1020"/>
                  <a:pt x="839" y="839"/>
                </a:cubicBezTo>
                <a:cubicBezTo>
                  <a:pt x="877" y="800"/>
                  <a:pt x="907" y="757"/>
                  <a:pt x="929" y="711"/>
                </a:cubicBezTo>
                <a:cubicBezTo>
                  <a:pt x="1087" y="607"/>
                  <a:pt x="1252" y="696"/>
                  <a:pt x="1286" y="716"/>
                </a:cubicBezTo>
                <a:cubicBezTo>
                  <a:pt x="1291" y="722"/>
                  <a:pt x="1296" y="727"/>
                  <a:pt x="1302" y="733"/>
                </a:cubicBezTo>
                <a:cubicBezTo>
                  <a:pt x="1425" y="856"/>
                  <a:pt x="1625" y="856"/>
                  <a:pt x="1748" y="733"/>
                </a:cubicBezTo>
                <a:cubicBezTo>
                  <a:pt x="1871" y="610"/>
                  <a:pt x="1871" y="410"/>
                  <a:pt x="1748" y="287"/>
                </a:cubicBezTo>
                <a:close/>
                <a:moveTo>
                  <a:pt x="506" y="922"/>
                </a:moveTo>
                <a:cubicBezTo>
                  <a:pt x="280" y="922"/>
                  <a:pt x="96" y="738"/>
                  <a:pt x="96" y="512"/>
                </a:cubicBezTo>
                <a:cubicBezTo>
                  <a:pt x="96" y="286"/>
                  <a:pt x="280" y="102"/>
                  <a:pt x="506" y="102"/>
                </a:cubicBezTo>
                <a:cubicBezTo>
                  <a:pt x="732" y="102"/>
                  <a:pt x="916" y="286"/>
                  <a:pt x="916" y="512"/>
                </a:cubicBezTo>
                <a:cubicBezTo>
                  <a:pt x="916" y="738"/>
                  <a:pt x="732" y="922"/>
                  <a:pt x="506" y="922"/>
                </a:cubicBezTo>
                <a:close/>
                <a:moveTo>
                  <a:pt x="1524" y="778"/>
                </a:moveTo>
                <a:cubicBezTo>
                  <a:pt x="1378" y="778"/>
                  <a:pt x="1260" y="660"/>
                  <a:pt x="1260" y="514"/>
                </a:cubicBezTo>
                <a:cubicBezTo>
                  <a:pt x="1260" y="368"/>
                  <a:pt x="1378" y="250"/>
                  <a:pt x="1524" y="250"/>
                </a:cubicBezTo>
                <a:cubicBezTo>
                  <a:pt x="1670" y="250"/>
                  <a:pt x="1788" y="368"/>
                  <a:pt x="1788" y="514"/>
                </a:cubicBezTo>
                <a:cubicBezTo>
                  <a:pt x="1788" y="660"/>
                  <a:pt x="1670" y="778"/>
                  <a:pt x="1524" y="778"/>
                </a:cubicBezTo>
                <a:close/>
              </a:path>
            </a:pathLst>
          </a:custGeom>
          <a:solidFill>
            <a:schemeClr val="accent2">
              <a:lumMod val="75000"/>
            </a:schemeClr>
          </a:solidFill>
          <a:ln w="22225" cap="flat">
            <a:noFill/>
            <a:prstDash val="solid"/>
            <a:miter lim="800000"/>
            <a:headEnd/>
            <a:tailEnd/>
          </a:ln>
          <a:effectLst>
            <a:outerShdw blurRad="38100" dist="25400" dir="7740000" algn="tr" rotWithShape="0">
              <a:prstClr val="black">
                <a:alpha val="40000"/>
              </a:prstClr>
            </a:outerShdw>
          </a:effectLst>
        </p:spPr>
        <p:txBody>
          <a:bodyPr vert="horz" wrap="square" lIns="111042" tIns="55521" rIns="111042" bIns="55521" numCol="1" anchor="t" anchorCtr="0" compatLnSpc="1">
            <a:prstTxWarp prst="textNoShape">
              <a:avLst/>
            </a:prstTxWarp>
          </a:bodyPr>
          <a:lstStyle/>
          <a:p>
            <a:endParaRPr lang="en-US"/>
          </a:p>
        </p:txBody>
      </p:sp>
      <p:grpSp>
        <p:nvGrpSpPr>
          <p:cNvPr id="290" name="Group 289"/>
          <p:cNvGrpSpPr/>
          <p:nvPr/>
        </p:nvGrpSpPr>
        <p:grpSpPr>
          <a:xfrm>
            <a:off x="4134936" y="737215"/>
            <a:ext cx="888798" cy="887790"/>
            <a:chOff x="3971576" y="305205"/>
            <a:chExt cx="1168254" cy="1167864"/>
          </a:xfrm>
        </p:grpSpPr>
        <p:sp>
          <p:nvSpPr>
            <p:cNvPr id="291" name="Oval 290"/>
            <p:cNvSpPr/>
            <p:nvPr/>
          </p:nvSpPr>
          <p:spPr>
            <a:xfrm>
              <a:off x="3971576" y="305205"/>
              <a:ext cx="1168254" cy="1167864"/>
            </a:xfrm>
            <a:prstGeom prst="ellipse">
              <a:avLst/>
            </a:prstGeom>
            <a:gradFill flip="none" rotWithShape="1">
              <a:gsLst>
                <a:gs pos="15000">
                  <a:schemeClr val="bg1"/>
                </a:gs>
                <a:gs pos="84000">
                  <a:schemeClr val="bg1">
                    <a:lumMod val="86000"/>
                  </a:schemeClr>
                </a:gs>
              </a:gsLst>
              <a:lin ang="0" scaled="0"/>
              <a:tileRect/>
            </a:gradFill>
            <a:ln>
              <a:solidFill>
                <a:schemeClr val="accent2">
                  <a:lumMod val="75000"/>
                </a:schemeClr>
              </a:solidFill>
            </a:ln>
            <a:effectLst>
              <a:outerShdw blurRad="254000" dist="25400" dir="7560000" rotWithShape="0">
                <a:prstClr val="black">
                  <a:alpha val="65000"/>
                </a:prstClr>
              </a:outerShdw>
            </a:effectLst>
            <a:scene3d>
              <a:camera prst="orthographicFront"/>
              <a:lightRig rig="threePt" dir="t"/>
            </a:scene3d>
            <a:sp3d extrusionH="76200" contourW="19050" prstMaterial="matte">
              <a:bevelT w="0" h="0"/>
              <a:extrusionClr>
                <a:schemeClr val="bg1">
                  <a:lumMod val="95000"/>
                </a:schemeClr>
              </a:extrusionClr>
              <a:contourClr>
                <a:schemeClr val="bg1">
                  <a:lumMod val="9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2" name="Picture 29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4270" y="405320"/>
              <a:ext cx="976897" cy="1039035"/>
            </a:xfrm>
            <a:prstGeom prst="rect">
              <a:avLst/>
            </a:prstGeom>
            <a:effectLst>
              <a:innerShdw blurRad="63500" dist="50800" dir="13500000">
                <a:prstClr val="black">
                  <a:alpha val="50000"/>
                </a:prstClr>
              </a:innerShdw>
            </a:effectLst>
          </p:spPr>
        </p:pic>
      </p:grpSp>
      <p:sp>
        <p:nvSpPr>
          <p:cNvPr id="293" name="Freeform 28"/>
          <p:cNvSpPr>
            <a:spLocks noEditPoints="1"/>
          </p:cNvSpPr>
          <p:nvPr/>
        </p:nvSpPr>
        <p:spPr bwMode="auto">
          <a:xfrm rot="16200000" flipH="1">
            <a:off x="3207001" y="3440984"/>
            <a:ext cx="2778852" cy="1524264"/>
          </a:xfrm>
          <a:custGeom>
            <a:avLst/>
            <a:gdLst>
              <a:gd name="T0" fmla="*/ 1748 w 1871"/>
              <a:gd name="T1" fmla="*/ 287 h 1020"/>
              <a:gd name="T2" fmla="*/ 1302 w 1871"/>
              <a:gd name="T3" fmla="*/ 287 h 1020"/>
              <a:gd name="T4" fmla="*/ 1286 w 1871"/>
              <a:gd name="T5" fmla="*/ 304 h 1020"/>
              <a:gd name="T6" fmla="*/ 924 w 1871"/>
              <a:gd name="T7" fmla="*/ 299 h 1020"/>
              <a:gd name="T8" fmla="*/ 924 w 1871"/>
              <a:gd name="T9" fmla="*/ 299 h 1020"/>
              <a:gd name="T10" fmla="*/ 844 w 1871"/>
              <a:gd name="T11" fmla="*/ 187 h 1020"/>
              <a:gd name="T12" fmla="*/ 839 w 1871"/>
              <a:gd name="T13" fmla="*/ 182 h 1020"/>
              <a:gd name="T14" fmla="*/ 182 w 1871"/>
              <a:gd name="T15" fmla="*/ 182 h 1020"/>
              <a:gd name="T16" fmla="*/ 182 w 1871"/>
              <a:gd name="T17" fmla="*/ 839 h 1020"/>
              <a:gd name="T18" fmla="*/ 839 w 1871"/>
              <a:gd name="T19" fmla="*/ 839 h 1020"/>
              <a:gd name="T20" fmla="*/ 929 w 1871"/>
              <a:gd name="T21" fmla="*/ 711 h 1020"/>
              <a:gd name="T22" fmla="*/ 1286 w 1871"/>
              <a:gd name="T23" fmla="*/ 716 h 1020"/>
              <a:gd name="T24" fmla="*/ 1302 w 1871"/>
              <a:gd name="T25" fmla="*/ 733 h 1020"/>
              <a:gd name="T26" fmla="*/ 1748 w 1871"/>
              <a:gd name="T27" fmla="*/ 733 h 1020"/>
              <a:gd name="T28" fmla="*/ 1748 w 1871"/>
              <a:gd name="T29" fmla="*/ 287 h 1020"/>
              <a:gd name="T30" fmla="*/ 506 w 1871"/>
              <a:gd name="T31" fmla="*/ 922 h 1020"/>
              <a:gd name="T32" fmla="*/ 96 w 1871"/>
              <a:gd name="T33" fmla="*/ 512 h 1020"/>
              <a:gd name="T34" fmla="*/ 506 w 1871"/>
              <a:gd name="T35" fmla="*/ 102 h 1020"/>
              <a:gd name="T36" fmla="*/ 916 w 1871"/>
              <a:gd name="T37" fmla="*/ 512 h 1020"/>
              <a:gd name="T38" fmla="*/ 506 w 1871"/>
              <a:gd name="T39" fmla="*/ 922 h 1020"/>
              <a:gd name="T40" fmla="*/ 1524 w 1871"/>
              <a:gd name="T41" fmla="*/ 778 h 1020"/>
              <a:gd name="T42" fmla="*/ 1260 w 1871"/>
              <a:gd name="T43" fmla="*/ 514 h 1020"/>
              <a:gd name="T44" fmla="*/ 1524 w 1871"/>
              <a:gd name="T45" fmla="*/ 250 h 1020"/>
              <a:gd name="T46" fmla="*/ 1788 w 1871"/>
              <a:gd name="T47" fmla="*/ 514 h 1020"/>
              <a:gd name="T48" fmla="*/ 1524 w 1871"/>
              <a:gd name="T49" fmla="*/ 778 h 1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71" h="1020">
                <a:moveTo>
                  <a:pt x="1748" y="287"/>
                </a:moveTo>
                <a:cubicBezTo>
                  <a:pt x="1625" y="164"/>
                  <a:pt x="1425" y="164"/>
                  <a:pt x="1302" y="287"/>
                </a:cubicBezTo>
                <a:cubicBezTo>
                  <a:pt x="1296" y="293"/>
                  <a:pt x="1291" y="298"/>
                  <a:pt x="1286" y="304"/>
                </a:cubicBezTo>
                <a:cubicBezTo>
                  <a:pt x="1122" y="415"/>
                  <a:pt x="949" y="315"/>
                  <a:pt x="924" y="299"/>
                </a:cubicBezTo>
                <a:cubicBezTo>
                  <a:pt x="924" y="299"/>
                  <a:pt x="924" y="299"/>
                  <a:pt x="924" y="299"/>
                </a:cubicBezTo>
                <a:cubicBezTo>
                  <a:pt x="904" y="259"/>
                  <a:pt x="877" y="221"/>
                  <a:pt x="844" y="187"/>
                </a:cubicBezTo>
                <a:cubicBezTo>
                  <a:pt x="842" y="185"/>
                  <a:pt x="840" y="183"/>
                  <a:pt x="839" y="182"/>
                </a:cubicBezTo>
                <a:cubicBezTo>
                  <a:pt x="657" y="0"/>
                  <a:pt x="363" y="0"/>
                  <a:pt x="182" y="182"/>
                </a:cubicBezTo>
                <a:cubicBezTo>
                  <a:pt x="0" y="363"/>
                  <a:pt x="0" y="657"/>
                  <a:pt x="182" y="839"/>
                </a:cubicBezTo>
                <a:cubicBezTo>
                  <a:pt x="363" y="1020"/>
                  <a:pt x="657" y="1020"/>
                  <a:pt x="839" y="839"/>
                </a:cubicBezTo>
                <a:cubicBezTo>
                  <a:pt x="877" y="800"/>
                  <a:pt x="907" y="757"/>
                  <a:pt x="929" y="711"/>
                </a:cubicBezTo>
                <a:cubicBezTo>
                  <a:pt x="1087" y="607"/>
                  <a:pt x="1252" y="696"/>
                  <a:pt x="1286" y="716"/>
                </a:cubicBezTo>
                <a:cubicBezTo>
                  <a:pt x="1291" y="722"/>
                  <a:pt x="1296" y="727"/>
                  <a:pt x="1302" y="733"/>
                </a:cubicBezTo>
                <a:cubicBezTo>
                  <a:pt x="1425" y="856"/>
                  <a:pt x="1625" y="856"/>
                  <a:pt x="1748" y="733"/>
                </a:cubicBezTo>
                <a:cubicBezTo>
                  <a:pt x="1871" y="610"/>
                  <a:pt x="1871" y="410"/>
                  <a:pt x="1748" y="287"/>
                </a:cubicBezTo>
                <a:close/>
                <a:moveTo>
                  <a:pt x="506" y="922"/>
                </a:moveTo>
                <a:cubicBezTo>
                  <a:pt x="280" y="922"/>
                  <a:pt x="96" y="738"/>
                  <a:pt x="96" y="512"/>
                </a:cubicBezTo>
                <a:cubicBezTo>
                  <a:pt x="96" y="286"/>
                  <a:pt x="280" y="102"/>
                  <a:pt x="506" y="102"/>
                </a:cubicBezTo>
                <a:cubicBezTo>
                  <a:pt x="732" y="102"/>
                  <a:pt x="916" y="286"/>
                  <a:pt x="916" y="512"/>
                </a:cubicBezTo>
                <a:cubicBezTo>
                  <a:pt x="916" y="738"/>
                  <a:pt x="732" y="922"/>
                  <a:pt x="506" y="922"/>
                </a:cubicBezTo>
                <a:close/>
                <a:moveTo>
                  <a:pt x="1524" y="778"/>
                </a:moveTo>
                <a:cubicBezTo>
                  <a:pt x="1378" y="778"/>
                  <a:pt x="1260" y="660"/>
                  <a:pt x="1260" y="514"/>
                </a:cubicBezTo>
                <a:cubicBezTo>
                  <a:pt x="1260" y="368"/>
                  <a:pt x="1378" y="250"/>
                  <a:pt x="1524" y="250"/>
                </a:cubicBezTo>
                <a:cubicBezTo>
                  <a:pt x="1670" y="250"/>
                  <a:pt x="1788" y="368"/>
                  <a:pt x="1788" y="514"/>
                </a:cubicBezTo>
                <a:cubicBezTo>
                  <a:pt x="1788" y="660"/>
                  <a:pt x="1670" y="778"/>
                  <a:pt x="1524" y="778"/>
                </a:cubicBezTo>
                <a:close/>
              </a:path>
            </a:pathLst>
          </a:custGeom>
          <a:solidFill>
            <a:schemeClr val="tx1">
              <a:lumMod val="65000"/>
              <a:lumOff val="35000"/>
            </a:schemeClr>
          </a:solidFill>
          <a:ln w="22225" cap="flat">
            <a:noFill/>
            <a:prstDash val="solid"/>
            <a:miter lim="800000"/>
            <a:headEnd/>
            <a:tailEnd/>
          </a:ln>
          <a:effectLst>
            <a:outerShdw blurRad="38100" dist="25400" dir="7740000" algn="tr" rotWithShape="0">
              <a:prstClr val="black">
                <a:alpha val="40000"/>
              </a:prstClr>
            </a:outerShdw>
          </a:effectLst>
        </p:spPr>
        <p:txBody>
          <a:bodyPr vert="horz" wrap="square" lIns="111042" tIns="55521" rIns="111042" bIns="55521" numCol="1" anchor="t" anchorCtr="0" compatLnSpc="1">
            <a:prstTxWarp prst="textNoShape">
              <a:avLst/>
            </a:prstTxWarp>
          </a:bodyPr>
          <a:lstStyle/>
          <a:p>
            <a:endParaRPr lang="en-US"/>
          </a:p>
        </p:txBody>
      </p:sp>
      <p:sp>
        <p:nvSpPr>
          <p:cNvPr id="294" name="Freeform 28"/>
          <p:cNvSpPr>
            <a:spLocks noEditPoints="1"/>
          </p:cNvSpPr>
          <p:nvPr/>
        </p:nvSpPr>
        <p:spPr bwMode="auto">
          <a:xfrm rot="5400000" flipH="1">
            <a:off x="3543923" y="5154438"/>
            <a:ext cx="2099329" cy="1151530"/>
          </a:xfrm>
          <a:custGeom>
            <a:avLst/>
            <a:gdLst>
              <a:gd name="T0" fmla="*/ 1748 w 1871"/>
              <a:gd name="T1" fmla="*/ 287 h 1020"/>
              <a:gd name="T2" fmla="*/ 1302 w 1871"/>
              <a:gd name="T3" fmla="*/ 287 h 1020"/>
              <a:gd name="T4" fmla="*/ 1286 w 1871"/>
              <a:gd name="T5" fmla="*/ 304 h 1020"/>
              <a:gd name="T6" fmla="*/ 924 w 1871"/>
              <a:gd name="T7" fmla="*/ 299 h 1020"/>
              <a:gd name="T8" fmla="*/ 924 w 1871"/>
              <a:gd name="T9" fmla="*/ 299 h 1020"/>
              <a:gd name="T10" fmla="*/ 844 w 1871"/>
              <a:gd name="T11" fmla="*/ 187 h 1020"/>
              <a:gd name="T12" fmla="*/ 839 w 1871"/>
              <a:gd name="T13" fmla="*/ 182 h 1020"/>
              <a:gd name="T14" fmla="*/ 182 w 1871"/>
              <a:gd name="T15" fmla="*/ 182 h 1020"/>
              <a:gd name="T16" fmla="*/ 182 w 1871"/>
              <a:gd name="T17" fmla="*/ 839 h 1020"/>
              <a:gd name="T18" fmla="*/ 839 w 1871"/>
              <a:gd name="T19" fmla="*/ 839 h 1020"/>
              <a:gd name="T20" fmla="*/ 929 w 1871"/>
              <a:gd name="T21" fmla="*/ 711 h 1020"/>
              <a:gd name="T22" fmla="*/ 1286 w 1871"/>
              <a:gd name="T23" fmla="*/ 716 h 1020"/>
              <a:gd name="T24" fmla="*/ 1302 w 1871"/>
              <a:gd name="T25" fmla="*/ 733 h 1020"/>
              <a:gd name="T26" fmla="*/ 1748 w 1871"/>
              <a:gd name="T27" fmla="*/ 733 h 1020"/>
              <a:gd name="T28" fmla="*/ 1748 w 1871"/>
              <a:gd name="T29" fmla="*/ 287 h 1020"/>
              <a:gd name="T30" fmla="*/ 506 w 1871"/>
              <a:gd name="T31" fmla="*/ 922 h 1020"/>
              <a:gd name="T32" fmla="*/ 96 w 1871"/>
              <a:gd name="T33" fmla="*/ 512 h 1020"/>
              <a:gd name="T34" fmla="*/ 506 w 1871"/>
              <a:gd name="T35" fmla="*/ 102 h 1020"/>
              <a:gd name="T36" fmla="*/ 916 w 1871"/>
              <a:gd name="T37" fmla="*/ 512 h 1020"/>
              <a:gd name="T38" fmla="*/ 506 w 1871"/>
              <a:gd name="T39" fmla="*/ 922 h 1020"/>
              <a:gd name="T40" fmla="*/ 1524 w 1871"/>
              <a:gd name="T41" fmla="*/ 778 h 1020"/>
              <a:gd name="T42" fmla="*/ 1260 w 1871"/>
              <a:gd name="T43" fmla="*/ 514 h 1020"/>
              <a:gd name="T44" fmla="*/ 1524 w 1871"/>
              <a:gd name="T45" fmla="*/ 250 h 1020"/>
              <a:gd name="T46" fmla="*/ 1788 w 1871"/>
              <a:gd name="T47" fmla="*/ 514 h 1020"/>
              <a:gd name="T48" fmla="*/ 1524 w 1871"/>
              <a:gd name="T49" fmla="*/ 778 h 1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71" h="1020">
                <a:moveTo>
                  <a:pt x="1748" y="287"/>
                </a:moveTo>
                <a:cubicBezTo>
                  <a:pt x="1625" y="164"/>
                  <a:pt x="1425" y="164"/>
                  <a:pt x="1302" y="287"/>
                </a:cubicBezTo>
                <a:cubicBezTo>
                  <a:pt x="1296" y="293"/>
                  <a:pt x="1291" y="298"/>
                  <a:pt x="1286" y="304"/>
                </a:cubicBezTo>
                <a:cubicBezTo>
                  <a:pt x="1122" y="415"/>
                  <a:pt x="949" y="315"/>
                  <a:pt x="924" y="299"/>
                </a:cubicBezTo>
                <a:cubicBezTo>
                  <a:pt x="924" y="299"/>
                  <a:pt x="924" y="299"/>
                  <a:pt x="924" y="299"/>
                </a:cubicBezTo>
                <a:cubicBezTo>
                  <a:pt x="904" y="259"/>
                  <a:pt x="877" y="221"/>
                  <a:pt x="844" y="187"/>
                </a:cubicBezTo>
                <a:cubicBezTo>
                  <a:pt x="842" y="185"/>
                  <a:pt x="840" y="183"/>
                  <a:pt x="839" y="182"/>
                </a:cubicBezTo>
                <a:cubicBezTo>
                  <a:pt x="657" y="0"/>
                  <a:pt x="363" y="0"/>
                  <a:pt x="182" y="182"/>
                </a:cubicBezTo>
                <a:cubicBezTo>
                  <a:pt x="0" y="363"/>
                  <a:pt x="0" y="657"/>
                  <a:pt x="182" y="839"/>
                </a:cubicBezTo>
                <a:cubicBezTo>
                  <a:pt x="363" y="1020"/>
                  <a:pt x="657" y="1020"/>
                  <a:pt x="839" y="839"/>
                </a:cubicBezTo>
                <a:cubicBezTo>
                  <a:pt x="877" y="800"/>
                  <a:pt x="907" y="757"/>
                  <a:pt x="929" y="711"/>
                </a:cubicBezTo>
                <a:cubicBezTo>
                  <a:pt x="1087" y="607"/>
                  <a:pt x="1252" y="696"/>
                  <a:pt x="1286" y="716"/>
                </a:cubicBezTo>
                <a:cubicBezTo>
                  <a:pt x="1291" y="722"/>
                  <a:pt x="1296" y="727"/>
                  <a:pt x="1302" y="733"/>
                </a:cubicBezTo>
                <a:cubicBezTo>
                  <a:pt x="1425" y="856"/>
                  <a:pt x="1625" y="856"/>
                  <a:pt x="1748" y="733"/>
                </a:cubicBezTo>
                <a:cubicBezTo>
                  <a:pt x="1871" y="610"/>
                  <a:pt x="1871" y="410"/>
                  <a:pt x="1748" y="287"/>
                </a:cubicBezTo>
                <a:close/>
                <a:moveTo>
                  <a:pt x="506" y="922"/>
                </a:moveTo>
                <a:cubicBezTo>
                  <a:pt x="280" y="922"/>
                  <a:pt x="96" y="738"/>
                  <a:pt x="96" y="512"/>
                </a:cubicBezTo>
                <a:cubicBezTo>
                  <a:pt x="96" y="286"/>
                  <a:pt x="280" y="102"/>
                  <a:pt x="506" y="102"/>
                </a:cubicBezTo>
                <a:cubicBezTo>
                  <a:pt x="732" y="102"/>
                  <a:pt x="916" y="286"/>
                  <a:pt x="916" y="512"/>
                </a:cubicBezTo>
                <a:cubicBezTo>
                  <a:pt x="916" y="738"/>
                  <a:pt x="732" y="922"/>
                  <a:pt x="506" y="922"/>
                </a:cubicBezTo>
                <a:close/>
                <a:moveTo>
                  <a:pt x="1524" y="778"/>
                </a:moveTo>
                <a:cubicBezTo>
                  <a:pt x="1378" y="778"/>
                  <a:pt x="1260" y="660"/>
                  <a:pt x="1260" y="514"/>
                </a:cubicBezTo>
                <a:cubicBezTo>
                  <a:pt x="1260" y="368"/>
                  <a:pt x="1378" y="250"/>
                  <a:pt x="1524" y="250"/>
                </a:cubicBezTo>
                <a:cubicBezTo>
                  <a:pt x="1670" y="250"/>
                  <a:pt x="1788" y="368"/>
                  <a:pt x="1788" y="514"/>
                </a:cubicBezTo>
                <a:cubicBezTo>
                  <a:pt x="1788" y="660"/>
                  <a:pt x="1670" y="778"/>
                  <a:pt x="1524" y="778"/>
                </a:cubicBezTo>
                <a:close/>
              </a:path>
            </a:pathLst>
          </a:custGeom>
          <a:solidFill>
            <a:schemeClr val="accent4">
              <a:lumMod val="75000"/>
            </a:schemeClr>
          </a:solidFill>
          <a:ln w="22225" cap="flat">
            <a:noFill/>
            <a:prstDash val="solid"/>
            <a:miter lim="800000"/>
            <a:headEnd/>
            <a:tailEnd/>
          </a:ln>
          <a:effectLst>
            <a:outerShdw blurRad="38100" dist="25400" dir="7740000" algn="tr" rotWithShape="0">
              <a:prstClr val="black">
                <a:alpha val="40000"/>
              </a:prstClr>
            </a:outerShdw>
          </a:effectLst>
        </p:spPr>
        <p:txBody>
          <a:bodyPr vert="horz" wrap="square" lIns="111042" tIns="55521" rIns="111042" bIns="55521" numCol="1" anchor="t" anchorCtr="0" compatLnSpc="1">
            <a:prstTxWarp prst="textNoShape">
              <a:avLst/>
            </a:prstTxWarp>
          </a:bodyPr>
          <a:lstStyle/>
          <a:p>
            <a:endParaRPr lang="en-US"/>
          </a:p>
        </p:txBody>
      </p:sp>
      <p:grpSp>
        <p:nvGrpSpPr>
          <p:cNvPr id="295" name="Group 294"/>
          <p:cNvGrpSpPr/>
          <p:nvPr/>
        </p:nvGrpSpPr>
        <p:grpSpPr>
          <a:xfrm>
            <a:off x="4147544" y="5762266"/>
            <a:ext cx="888798" cy="887790"/>
            <a:chOff x="3971576" y="305205"/>
            <a:chExt cx="1168254" cy="1167864"/>
          </a:xfrm>
        </p:grpSpPr>
        <p:sp>
          <p:nvSpPr>
            <p:cNvPr id="296" name="Oval 295"/>
            <p:cNvSpPr/>
            <p:nvPr/>
          </p:nvSpPr>
          <p:spPr>
            <a:xfrm>
              <a:off x="3971576" y="305205"/>
              <a:ext cx="1168254" cy="1167864"/>
            </a:xfrm>
            <a:prstGeom prst="ellipse">
              <a:avLst/>
            </a:prstGeom>
            <a:gradFill flip="none" rotWithShape="1">
              <a:gsLst>
                <a:gs pos="15000">
                  <a:schemeClr val="bg1"/>
                </a:gs>
                <a:gs pos="84000">
                  <a:schemeClr val="bg1">
                    <a:lumMod val="86000"/>
                  </a:schemeClr>
                </a:gs>
              </a:gsLst>
              <a:lin ang="0" scaled="0"/>
              <a:tileRect/>
            </a:gradFill>
            <a:ln>
              <a:solidFill>
                <a:schemeClr val="tx1">
                  <a:lumMod val="65000"/>
                  <a:lumOff val="35000"/>
                </a:schemeClr>
              </a:solidFill>
            </a:ln>
            <a:effectLst>
              <a:outerShdw blurRad="254000" dist="25400" dir="7560000" rotWithShape="0">
                <a:prstClr val="black">
                  <a:alpha val="65000"/>
                </a:prstClr>
              </a:outerShdw>
            </a:effectLst>
            <a:scene3d>
              <a:camera prst="orthographicFront"/>
              <a:lightRig rig="threePt" dir="t"/>
            </a:scene3d>
            <a:sp3d extrusionH="76200" contourW="19050" prstMaterial="matte">
              <a:bevelT w="0" h="0"/>
              <a:extrusionClr>
                <a:schemeClr val="bg1">
                  <a:lumMod val="95000"/>
                </a:schemeClr>
              </a:extrusionClr>
              <a:contourClr>
                <a:schemeClr val="bg1">
                  <a:lumMod val="9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7" name="Picture 29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4270" y="405320"/>
              <a:ext cx="976897" cy="1039035"/>
            </a:xfrm>
            <a:prstGeom prst="rect">
              <a:avLst/>
            </a:prstGeom>
            <a:effectLst>
              <a:innerShdw blurRad="63500" dist="50800" dir="13500000">
                <a:prstClr val="black">
                  <a:alpha val="50000"/>
                </a:prstClr>
              </a:innerShdw>
            </a:effectLst>
          </p:spPr>
        </p:pic>
      </p:grpSp>
      <p:cxnSp>
        <p:nvCxnSpPr>
          <p:cNvPr id="298" name="Elbow Connector 297"/>
          <p:cNvCxnSpPr>
            <a:stCxn id="314" idx="1"/>
            <a:endCxn id="296" idx="6"/>
          </p:cNvCxnSpPr>
          <p:nvPr/>
        </p:nvCxnSpPr>
        <p:spPr>
          <a:xfrm rot="10800000" flipV="1">
            <a:off x="5036343" y="4853169"/>
            <a:ext cx="333795" cy="1352991"/>
          </a:xfrm>
          <a:prstGeom prst="bentConnector3">
            <a:avLst>
              <a:gd name="adj1" fmla="val 50000"/>
            </a:avLst>
          </a:prstGeom>
          <a:ln w="25400">
            <a:solidFill>
              <a:schemeClr val="accent4">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9" name="Elbow Connector 298"/>
          <p:cNvCxnSpPr>
            <a:stCxn id="312" idx="0"/>
            <a:endCxn id="315" idx="2"/>
          </p:cNvCxnSpPr>
          <p:nvPr/>
        </p:nvCxnSpPr>
        <p:spPr>
          <a:xfrm rot="16200000" flipV="1">
            <a:off x="6678388" y="2093749"/>
            <a:ext cx="1506599" cy="477793"/>
          </a:xfrm>
          <a:prstGeom prst="bentConnector3">
            <a:avLst>
              <a:gd name="adj1" fmla="val 50000"/>
            </a:avLst>
          </a:prstGeom>
          <a:ln w="25400">
            <a:solidFill>
              <a:schemeClr val="accent6">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0" name="Elbow Connector 299"/>
          <p:cNvCxnSpPr>
            <a:stCxn id="291" idx="2"/>
            <a:endCxn id="316" idx="3"/>
          </p:cNvCxnSpPr>
          <p:nvPr/>
        </p:nvCxnSpPr>
        <p:spPr>
          <a:xfrm rot="10800000">
            <a:off x="3441448" y="1075588"/>
            <a:ext cx="693489" cy="105523"/>
          </a:xfrm>
          <a:prstGeom prst="bentConnector3">
            <a:avLst>
              <a:gd name="adj1" fmla="val 50000"/>
            </a:avLst>
          </a:prstGeom>
          <a:ln w="25400">
            <a:solidFill>
              <a:schemeClr val="accent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01" name="Freeform 5"/>
          <p:cNvSpPr>
            <a:spLocks noEditPoints="1"/>
          </p:cNvSpPr>
          <p:nvPr/>
        </p:nvSpPr>
        <p:spPr bwMode="auto">
          <a:xfrm flipH="1">
            <a:off x="4015562" y="3034945"/>
            <a:ext cx="2787108" cy="1290104"/>
          </a:xfrm>
          <a:custGeom>
            <a:avLst/>
            <a:gdLst>
              <a:gd name="T0" fmla="*/ 994 w 1083"/>
              <a:gd name="T1" fmla="*/ 88 h 497"/>
              <a:gd name="T2" fmla="*/ 674 w 1083"/>
              <a:gd name="T3" fmla="*/ 88 h 497"/>
              <a:gd name="T4" fmla="*/ 630 w 1083"/>
              <a:gd name="T5" fmla="*/ 150 h 497"/>
              <a:gd name="T6" fmla="*/ 541 w 1083"/>
              <a:gd name="T7" fmla="*/ 173 h 497"/>
              <a:gd name="T8" fmla="*/ 451 w 1083"/>
              <a:gd name="T9" fmla="*/ 145 h 497"/>
              <a:gd name="T10" fmla="*/ 412 w 1083"/>
              <a:gd name="T11" fmla="*/ 91 h 497"/>
              <a:gd name="T12" fmla="*/ 410 w 1083"/>
              <a:gd name="T13" fmla="*/ 88 h 497"/>
              <a:gd name="T14" fmla="*/ 89 w 1083"/>
              <a:gd name="T15" fmla="*/ 88 h 497"/>
              <a:gd name="T16" fmla="*/ 89 w 1083"/>
              <a:gd name="T17" fmla="*/ 409 h 497"/>
              <a:gd name="T18" fmla="*/ 410 w 1083"/>
              <a:gd name="T19" fmla="*/ 409 h 497"/>
              <a:gd name="T20" fmla="*/ 453 w 1083"/>
              <a:gd name="T21" fmla="*/ 346 h 497"/>
              <a:gd name="T22" fmla="*/ 541 w 1083"/>
              <a:gd name="T23" fmla="*/ 324 h 497"/>
              <a:gd name="T24" fmla="*/ 632 w 1083"/>
              <a:gd name="T25" fmla="*/ 351 h 497"/>
              <a:gd name="T26" fmla="*/ 671 w 1083"/>
              <a:gd name="T27" fmla="*/ 406 h 497"/>
              <a:gd name="T28" fmla="*/ 674 w 1083"/>
              <a:gd name="T29" fmla="*/ 408 h 497"/>
              <a:gd name="T30" fmla="*/ 994 w 1083"/>
              <a:gd name="T31" fmla="*/ 408 h 497"/>
              <a:gd name="T32" fmla="*/ 994 w 1083"/>
              <a:gd name="T33" fmla="*/ 88 h 497"/>
              <a:gd name="T34" fmla="*/ 247 w 1083"/>
              <a:gd name="T35" fmla="*/ 449 h 497"/>
              <a:gd name="T36" fmla="*/ 47 w 1083"/>
              <a:gd name="T37" fmla="*/ 249 h 497"/>
              <a:gd name="T38" fmla="*/ 247 w 1083"/>
              <a:gd name="T39" fmla="*/ 49 h 497"/>
              <a:gd name="T40" fmla="*/ 447 w 1083"/>
              <a:gd name="T41" fmla="*/ 249 h 497"/>
              <a:gd name="T42" fmla="*/ 247 w 1083"/>
              <a:gd name="T43" fmla="*/ 449 h 497"/>
              <a:gd name="T44" fmla="*/ 836 w 1083"/>
              <a:gd name="T45" fmla="*/ 447 h 497"/>
              <a:gd name="T46" fmla="*/ 636 w 1083"/>
              <a:gd name="T47" fmla="*/ 247 h 497"/>
              <a:gd name="T48" fmla="*/ 836 w 1083"/>
              <a:gd name="T49" fmla="*/ 48 h 497"/>
              <a:gd name="T50" fmla="*/ 1036 w 1083"/>
              <a:gd name="T51" fmla="*/ 247 h 497"/>
              <a:gd name="T52" fmla="*/ 836 w 1083"/>
              <a:gd name="T53" fmla="*/ 447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83" h="497">
                <a:moveTo>
                  <a:pt x="994" y="88"/>
                </a:moveTo>
                <a:cubicBezTo>
                  <a:pt x="906" y="0"/>
                  <a:pt x="763" y="0"/>
                  <a:pt x="674" y="88"/>
                </a:cubicBezTo>
                <a:cubicBezTo>
                  <a:pt x="655" y="107"/>
                  <a:pt x="641" y="128"/>
                  <a:pt x="630" y="150"/>
                </a:cubicBezTo>
                <a:cubicBezTo>
                  <a:pt x="599" y="171"/>
                  <a:pt x="541" y="173"/>
                  <a:pt x="541" y="173"/>
                </a:cubicBezTo>
                <a:cubicBezTo>
                  <a:pt x="495" y="172"/>
                  <a:pt x="459" y="150"/>
                  <a:pt x="451" y="145"/>
                </a:cubicBezTo>
                <a:cubicBezTo>
                  <a:pt x="441" y="126"/>
                  <a:pt x="428" y="107"/>
                  <a:pt x="412" y="91"/>
                </a:cubicBezTo>
                <a:cubicBezTo>
                  <a:pt x="411" y="90"/>
                  <a:pt x="410" y="89"/>
                  <a:pt x="410" y="88"/>
                </a:cubicBezTo>
                <a:cubicBezTo>
                  <a:pt x="321" y="0"/>
                  <a:pt x="177" y="0"/>
                  <a:pt x="89" y="88"/>
                </a:cubicBezTo>
                <a:cubicBezTo>
                  <a:pt x="0" y="177"/>
                  <a:pt x="0" y="320"/>
                  <a:pt x="89" y="409"/>
                </a:cubicBezTo>
                <a:cubicBezTo>
                  <a:pt x="177" y="497"/>
                  <a:pt x="321" y="497"/>
                  <a:pt x="410" y="409"/>
                </a:cubicBezTo>
                <a:cubicBezTo>
                  <a:pt x="428" y="390"/>
                  <a:pt x="443" y="369"/>
                  <a:pt x="453" y="346"/>
                </a:cubicBezTo>
                <a:cubicBezTo>
                  <a:pt x="483" y="327"/>
                  <a:pt x="541" y="324"/>
                  <a:pt x="541" y="324"/>
                </a:cubicBezTo>
                <a:cubicBezTo>
                  <a:pt x="588" y="325"/>
                  <a:pt x="625" y="346"/>
                  <a:pt x="632" y="351"/>
                </a:cubicBezTo>
                <a:cubicBezTo>
                  <a:pt x="642" y="371"/>
                  <a:pt x="655" y="389"/>
                  <a:pt x="671" y="406"/>
                </a:cubicBezTo>
                <a:cubicBezTo>
                  <a:pt x="672" y="407"/>
                  <a:pt x="673" y="408"/>
                  <a:pt x="674" y="408"/>
                </a:cubicBezTo>
                <a:cubicBezTo>
                  <a:pt x="763" y="497"/>
                  <a:pt x="906" y="497"/>
                  <a:pt x="994" y="408"/>
                </a:cubicBezTo>
                <a:cubicBezTo>
                  <a:pt x="1083" y="320"/>
                  <a:pt x="1083" y="177"/>
                  <a:pt x="994" y="88"/>
                </a:cubicBezTo>
                <a:close/>
                <a:moveTo>
                  <a:pt x="247" y="449"/>
                </a:moveTo>
                <a:cubicBezTo>
                  <a:pt x="137" y="449"/>
                  <a:pt x="47" y="359"/>
                  <a:pt x="47" y="249"/>
                </a:cubicBezTo>
                <a:cubicBezTo>
                  <a:pt x="47" y="139"/>
                  <a:pt x="137" y="49"/>
                  <a:pt x="247" y="49"/>
                </a:cubicBezTo>
                <a:cubicBezTo>
                  <a:pt x="357" y="49"/>
                  <a:pt x="447" y="139"/>
                  <a:pt x="447" y="249"/>
                </a:cubicBezTo>
                <a:cubicBezTo>
                  <a:pt x="447" y="359"/>
                  <a:pt x="357" y="449"/>
                  <a:pt x="247" y="449"/>
                </a:cubicBezTo>
                <a:close/>
                <a:moveTo>
                  <a:pt x="836" y="447"/>
                </a:moveTo>
                <a:cubicBezTo>
                  <a:pt x="726" y="447"/>
                  <a:pt x="636" y="358"/>
                  <a:pt x="636" y="247"/>
                </a:cubicBezTo>
                <a:cubicBezTo>
                  <a:pt x="636" y="137"/>
                  <a:pt x="726" y="48"/>
                  <a:pt x="836" y="48"/>
                </a:cubicBezTo>
                <a:cubicBezTo>
                  <a:pt x="947" y="48"/>
                  <a:pt x="1036" y="137"/>
                  <a:pt x="1036" y="247"/>
                </a:cubicBezTo>
                <a:cubicBezTo>
                  <a:pt x="1036" y="358"/>
                  <a:pt x="947" y="447"/>
                  <a:pt x="836" y="447"/>
                </a:cubicBezTo>
                <a:close/>
              </a:path>
            </a:pathLst>
          </a:custGeom>
          <a:solidFill>
            <a:schemeClr val="tx1">
              <a:lumMod val="65000"/>
              <a:lumOff val="35000"/>
            </a:schemeClr>
          </a:solidFill>
          <a:ln w="22225" cap="flat">
            <a:noFill/>
            <a:prstDash val="solid"/>
            <a:miter lim="800000"/>
            <a:headEnd/>
            <a:tailEnd/>
          </a:ln>
          <a:effectLst>
            <a:outerShdw blurRad="38100" dist="25400" dir="7740000" algn="tr" rotWithShape="0">
              <a:prstClr val="black">
                <a:alpha val="40000"/>
              </a:prstClr>
            </a:outerShdw>
          </a:effectLst>
        </p:spPr>
        <p:txBody>
          <a:bodyPr vert="horz" wrap="square" lIns="111042" tIns="55521" rIns="111042" bIns="55521" numCol="1" anchor="t" anchorCtr="0" compatLnSpc="1">
            <a:prstTxWarp prst="textNoShape">
              <a:avLst/>
            </a:prstTxWarp>
          </a:bodyPr>
          <a:lstStyle/>
          <a:p>
            <a:endParaRPr lang="en-US"/>
          </a:p>
        </p:txBody>
      </p:sp>
      <p:sp>
        <p:nvSpPr>
          <p:cNvPr id="302" name="Freeform 28"/>
          <p:cNvSpPr>
            <a:spLocks noEditPoints="1"/>
          </p:cNvSpPr>
          <p:nvPr/>
        </p:nvSpPr>
        <p:spPr bwMode="auto">
          <a:xfrm flipH="1">
            <a:off x="5661127" y="2928484"/>
            <a:ext cx="2781075" cy="1523044"/>
          </a:xfrm>
          <a:custGeom>
            <a:avLst/>
            <a:gdLst>
              <a:gd name="T0" fmla="*/ 1748 w 1871"/>
              <a:gd name="T1" fmla="*/ 287 h 1020"/>
              <a:gd name="T2" fmla="*/ 1302 w 1871"/>
              <a:gd name="T3" fmla="*/ 287 h 1020"/>
              <a:gd name="T4" fmla="*/ 1286 w 1871"/>
              <a:gd name="T5" fmla="*/ 304 h 1020"/>
              <a:gd name="T6" fmla="*/ 924 w 1871"/>
              <a:gd name="T7" fmla="*/ 299 h 1020"/>
              <a:gd name="T8" fmla="*/ 924 w 1871"/>
              <a:gd name="T9" fmla="*/ 299 h 1020"/>
              <a:gd name="T10" fmla="*/ 844 w 1871"/>
              <a:gd name="T11" fmla="*/ 187 h 1020"/>
              <a:gd name="T12" fmla="*/ 839 w 1871"/>
              <a:gd name="T13" fmla="*/ 182 h 1020"/>
              <a:gd name="T14" fmla="*/ 182 w 1871"/>
              <a:gd name="T15" fmla="*/ 182 h 1020"/>
              <a:gd name="T16" fmla="*/ 182 w 1871"/>
              <a:gd name="T17" fmla="*/ 839 h 1020"/>
              <a:gd name="T18" fmla="*/ 839 w 1871"/>
              <a:gd name="T19" fmla="*/ 839 h 1020"/>
              <a:gd name="T20" fmla="*/ 929 w 1871"/>
              <a:gd name="T21" fmla="*/ 711 h 1020"/>
              <a:gd name="T22" fmla="*/ 1286 w 1871"/>
              <a:gd name="T23" fmla="*/ 716 h 1020"/>
              <a:gd name="T24" fmla="*/ 1302 w 1871"/>
              <a:gd name="T25" fmla="*/ 733 h 1020"/>
              <a:gd name="T26" fmla="*/ 1748 w 1871"/>
              <a:gd name="T27" fmla="*/ 733 h 1020"/>
              <a:gd name="T28" fmla="*/ 1748 w 1871"/>
              <a:gd name="T29" fmla="*/ 287 h 1020"/>
              <a:gd name="T30" fmla="*/ 506 w 1871"/>
              <a:gd name="T31" fmla="*/ 922 h 1020"/>
              <a:gd name="T32" fmla="*/ 96 w 1871"/>
              <a:gd name="T33" fmla="*/ 512 h 1020"/>
              <a:gd name="T34" fmla="*/ 506 w 1871"/>
              <a:gd name="T35" fmla="*/ 102 h 1020"/>
              <a:gd name="T36" fmla="*/ 916 w 1871"/>
              <a:gd name="T37" fmla="*/ 512 h 1020"/>
              <a:gd name="T38" fmla="*/ 506 w 1871"/>
              <a:gd name="T39" fmla="*/ 922 h 1020"/>
              <a:gd name="T40" fmla="*/ 1524 w 1871"/>
              <a:gd name="T41" fmla="*/ 778 h 1020"/>
              <a:gd name="T42" fmla="*/ 1260 w 1871"/>
              <a:gd name="T43" fmla="*/ 514 h 1020"/>
              <a:gd name="T44" fmla="*/ 1524 w 1871"/>
              <a:gd name="T45" fmla="*/ 250 h 1020"/>
              <a:gd name="T46" fmla="*/ 1788 w 1871"/>
              <a:gd name="T47" fmla="*/ 514 h 1020"/>
              <a:gd name="T48" fmla="*/ 1524 w 1871"/>
              <a:gd name="T49" fmla="*/ 778 h 1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71" h="1020">
                <a:moveTo>
                  <a:pt x="1748" y="287"/>
                </a:moveTo>
                <a:cubicBezTo>
                  <a:pt x="1625" y="164"/>
                  <a:pt x="1425" y="164"/>
                  <a:pt x="1302" y="287"/>
                </a:cubicBezTo>
                <a:cubicBezTo>
                  <a:pt x="1296" y="293"/>
                  <a:pt x="1291" y="298"/>
                  <a:pt x="1286" y="304"/>
                </a:cubicBezTo>
                <a:cubicBezTo>
                  <a:pt x="1122" y="415"/>
                  <a:pt x="949" y="315"/>
                  <a:pt x="924" y="299"/>
                </a:cubicBezTo>
                <a:cubicBezTo>
                  <a:pt x="924" y="299"/>
                  <a:pt x="924" y="299"/>
                  <a:pt x="924" y="299"/>
                </a:cubicBezTo>
                <a:cubicBezTo>
                  <a:pt x="904" y="259"/>
                  <a:pt x="877" y="221"/>
                  <a:pt x="844" y="187"/>
                </a:cubicBezTo>
                <a:cubicBezTo>
                  <a:pt x="842" y="185"/>
                  <a:pt x="840" y="183"/>
                  <a:pt x="839" y="182"/>
                </a:cubicBezTo>
                <a:cubicBezTo>
                  <a:pt x="657" y="0"/>
                  <a:pt x="363" y="0"/>
                  <a:pt x="182" y="182"/>
                </a:cubicBezTo>
                <a:cubicBezTo>
                  <a:pt x="0" y="363"/>
                  <a:pt x="0" y="657"/>
                  <a:pt x="182" y="839"/>
                </a:cubicBezTo>
                <a:cubicBezTo>
                  <a:pt x="363" y="1020"/>
                  <a:pt x="657" y="1020"/>
                  <a:pt x="839" y="839"/>
                </a:cubicBezTo>
                <a:cubicBezTo>
                  <a:pt x="877" y="800"/>
                  <a:pt x="907" y="757"/>
                  <a:pt x="929" y="711"/>
                </a:cubicBezTo>
                <a:cubicBezTo>
                  <a:pt x="1087" y="607"/>
                  <a:pt x="1252" y="696"/>
                  <a:pt x="1286" y="716"/>
                </a:cubicBezTo>
                <a:cubicBezTo>
                  <a:pt x="1291" y="722"/>
                  <a:pt x="1296" y="727"/>
                  <a:pt x="1302" y="733"/>
                </a:cubicBezTo>
                <a:cubicBezTo>
                  <a:pt x="1425" y="856"/>
                  <a:pt x="1625" y="856"/>
                  <a:pt x="1748" y="733"/>
                </a:cubicBezTo>
                <a:cubicBezTo>
                  <a:pt x="1871" y="610"/>
                  <a:pt x="1871" y="410"/>
                  <a:pt x="1748" y="287"/>
                </a:cubicBezTo>
                <a:close/>
                <a:moveTo>
                  <a:pt x="506" y="922"/>
                </a:moveTo>
                <a:cubicBezTo>
                  <a:pt x="280" y="922"/>
                  <a:pt x="96" y="738"/>
                  <a:pt x="96" y="512"/>
                </a:cubicBezTo>
                <a:cubicBezTo>
                  <a:pt x="96" y="286"/>
                  <a:pt x="280" y="102"/>
                  <a:pt x="506" y="102"/>
                </a:cubicBezTo>
                <a:cubicBezTo>
                  <a:pt x="732" y="102"/>
                  <a:pt x="916" y="286"/>
                  <a:pt x="916" y="512"/>
                </a:cubicBezTo>
                <a:cubicBezTo>
                  <a:pt x="916" y="738"/>
                  <a:pt x="732" y="922"/>
                  <a:pt x="506" y="922"/>
                </a:cubicBezTo>
                <a:close/>
                <a:moveTo>
                  <a:pt x="1524" y="778"/>
                </a:moveTo>
                <a:cubicBezTo>
                  <a:pt x="1378" y="778"/>
                  <a:pt x="1260" y="660"/>
                  <a:pt x="1260" y="514"/>
                </a:cubicBezTo>
                <a:cubicBezTo>
                  <a:pt x="1260" y="368"/>
                  <a:pt x="1378" y="250"/>
                  <a:pt x="1524" y="250"/>
                </a:cubicBezTo>
                <a:cubicBezTo>
                  <a:pt x="1670" y="250"/>
                  <a:pt x="1788" y="368"/>
                  <a:pt x="1788" y="514"/>
                </a:cubicBezTo>
                <a:cubicBezTo>
                  <a:pt x="1788" y="660"/>
                  <a:pt x="1670" y="778"/>
                  <a:pt x="1524" y="778"/>
                </a:cubicBezTo>
                <a:close/>
              </a:path>
            </a:pathLst>
          </a:custGeom>
          <a:solidFill>
            <a:schemeClr val="accent6">
              <a:lumMod val="75000"/>
            </a:schemeClr>
          </a:solidFill>
          <a:ln w="22225" cap="flat">
            <a:noFill/>
            <a:prstDash val="solid"/>
            <a:miter lim="800000"/>
            <a:headEnd/>
            <a:tailEnd/>
          </a:ln>
          <a:effectLst>
            <a:outerShdw blurRad="38100" dist="25400" dir="7740000" algn="tr" rotWithShape="0">
              <a:prstClr val="black">
                <a:alpha val="40000"/>
              </a:prstClr>
            </a:outerShdw>
          </a:effectLst>
        </p:spPr>
        <p:txBody>
          <a:bodyPr vert="horz" wrap="square" lIns="111042" tIns="55521" rIns="111042" bIns="55521" numCol="1" anchor="t" anchorCtr="0" compatLnSpc="1">
            <a:prstTxWarp prst="textNoShape">
              <a:avLst/>
            </a:prstTxWarp>
          </a:bodyPr>
          <a:lstStyle/>
          <a:p>
            <a:endParaRPr lang="en-US"/>
          </a:p>
        </p:txBody>
      </p:sp>
      <p:sp>
        <p:nvSpPr>
          <p:cNvPr id="303" name="Freeform 5"/>
          <p:cNvSpPr>
            <a:spLocks noEditPoints="1"/>
          </p:cNvSpPr>
          <p:nvPr/>
        </p:nvSpPr>
        <p:spPr bwMode="auto">
          <a:xfrm>
            <a:off x="2343994" y="3034945"/>
            <a:ext cx="2801829" cy="1290104"/>
          </a:xfrm>
          <a:custGeom>
            <a:avLst/>
            <a:gdLst>
              <a:gd name="T0" fmla="*/ 994 w 1083"/>
              <a:gd name="T1" fmla="*/ 88 h 497"/>
              <a:gd name="T2" fmla="*/ 674 w 1083"/>
              <a:gd name="T3" fmla="*/ 88 h 497"/>
              <a:gd name="T4" fmla="*/ 630 w 1083"/>
              <a:gd name="T5" fmla="*/ 150 h 497"/>
              <a:gd name="T6" fmla="*/ 541 w 1083"/>
              <a:gd name="T7" fmla="*/ 173 h 497"/>
              <a:gd name="T8" fmla="*/ 451 w 1083"/>
              <a:gd name="T9" fmla="*/ 145 h 497"/>
              <a:gd name="T10" fmla="*/ 412 w 1083"/>
              <a:gd name="T11" fmla="*/ 91 h 497"/>
              <a:gd name="T12" fmla="*/ 410 w 1083"/>
              <a:gd name="T13" fmla="*/ 88 h 497"/>
              <a:gd name="T14" fmla="*/ 89 w 1083"/>
              <a:gd name="T15" fmla="*/ 88 h 497"/>
              <a:gd name="T16" fmla="*/ 89 w 1083"/>
              <a:gd name="T17" fmla="*/ 409 h 497"/>
              <a:gd name="T18" fmla="*/ 410 w 1083"/>
              <a:gd name="T19" fmla="*/ 409 h 497"/>
              <a:gd name="T20" fmla="*/ 453 w 1083"/>
              <a:gd name="T21" fmla="*/ 346 h 497"/>
              <a:gd name="T22" fmla="*/ 541 w 1083"/>
              <a:gd name="T23" fmla="*/ 324 h 497"/>
              <a:gd name="T24" fmla="*/ 632 w 1083"/>
              <a:gd name="T25" fmla="*/ 351 h 497"/>
              <a:gd name="T26" fmla="*/ 671 w 1083"/>
              <a:gd name="T27" fmla="*/ 406 h 497"/>
              <a:gd name="T28" fmla="*/ 674 w 1083"/>
              <a:gd name="T29" fmla="*/ 408 h 497"/>
              <a:gd name="T30" fmla="*/ 994 w 1083"/>
              <a:gd name="T31" fmla="*/ 408 h 497"/>
              <a:gd name="T32" fmla="*/ 994 w 1083"/>
              <a:gd name="T33" fmla="*/ 88 h 497"/>
              <a:gd name="T34" fmla="*/ 247 w 1083"/>
              <a:gd name="T35" fmla="*/ 449 h 497"/>
              <a:gd name="T36" fmla="*/ 47 w 1083"/>
              <a:gd name="T37" fmla="*/ 249 h 497"/>
              <a:gd name="T38" fmla="*/ 247 w 1083"/>
              <a:gd name="T39" fmla="*/ 49 h 497"/>
              <a:gd name="T40" fmla="*/ 447 w 1083"/>
              <a:gd name="T41" fmla="*/ 249 h 497"/>
              <a:gd name="T42" fmla="*/ 247 w 1083"/>
              <a:gd name="T43" fmla="*/ 449 h 497"/>
              <a:gd name="T44" fmla="*/ 836 w 1083"/>
              <a:gd name="T45" fmla="*/ 447 h 497"/>
              <a:gd name="T46" fmla="*/ 636 w 1083"/>
              <a:gd name="T47" fmla="*/ 247 h 497"/>
              <a:gd name="T48" fmla="*/ 836 w 1083"/>
              <a:gd name="T49" fmla="*/ 48 h 497"/>
              <a:gd name="T50" fmla="*/ 1036 w 1083"/>
              <a:gd name="T51" fmla="*/ 247 h 497"/>
              <a:gd name="T52" fmla="*/ 836 w 1083"/>
              <a:gd name="T53" fmla="*/ 447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83" h="497">
                <a:moveTo>
                  <a:pt x="994" y="88"/>
                </a:moveTo>
                <a:cubicBezTo>
                  <a:pt x="906" y="0"/>
                  <a:pt x="763" y="0"/>
                  <a:pt x="674" y="88"/>
                </a:cubicBezTo>
                <a:cubicBezTo>
                  <a:pt x="655" y="107"/>
                  <a:pt x="641" y="128"/>
                  <a:pt x="630" y="150"/>
                </a:cubicBezTo>
                <a:cubicBezTo>
                  <a:pt x="599" y="171"/>
                  <a:pt x="541" y="173"/>
                  <a:pt x="541" y="173"/>
                </a:cubicBezTo>
                <a:cubicBezTo>
                  <a:pt x="495" y="172"/>
                  <a:pt x="459" y="150"/>
                  <a:pt x="451" y="145"/>
                </a:cubicBezTo>
                <a:cubicBezTo>
                  <a:pt x="441" y="126"/>
                  <a:pt x="428" y="107"/>
                  <a:pt x="412" y="91"/>
                </a:cubicBezTo>
                <a:cubicBezTo>
                  <a:pt x="411" y="90"/>
                  <a:pt x="410" y="89"/>
                  <a:pt x="410" y="88"/>
                </a:cubicBezTo>
                <a:cubicBezTo>
                  <a:pt x="321" y="0"/>
                  <a:pt x="177" y="0"/>
                  <a:pt x="89" y="88"/>
                </a:cubicBezTo>
                <a:cubicBezTo>
                  <a:pt x="0" y="177"/>
                  <a:pt x="0" y="320"/>
                  <a:pt x="89" y="409"/>
                </a:cubicBezTo>
                <a:cubicBezTo>
                  <a:pt x="177" y="497"/>
                  <a:pt x="321" y="497"/>
                  <a:pt x="410" y="409"/>
                </a:cubicBezTo>
                <a:cubicBezTo>
                  <a:pt x="428" y="390"/>
                  <a:pt x="443" y="369"/>
                  <a:pt x="453" y="346"/>
                </a:cubicBezTo>
                <a:cubicBezTo>
                  <a:pt x="483" y="327"/>
                  <a:pt x="541" y="324"/>
                  <a:pt x="541" y="324"/>
                </a:cubicBezTo>
                <a:cubicBezTo>
                  <a:pt x="588" y="325"/>
                  <a:pt x="625" y="346"/>
                  <a:pt x="632" y="351"/>
                </a:cubicBezTo>
                <a:cubicBezTo>
                  <a:pt x="642" y="371"/>
                  <a:pt x="655" y="389"/>
                  <a:pt x="671" y="406"/>
                </a:cubicBezTo>
                <a:cubicBezTo>
                  <a:pt x="672" y="407"/>
                  <a:pt x="673" y="408"/>
                  <a:pt x="674" y="408"/>
                </a:cubicBezTo>
                <a:cubicBezTo>
                  <a:pt x="763" y="497"/>
                  <a:pt x="906" y="497"/>
                  <a:pt x="994" y="408"/>
                </a:cubicBezTo>
                <a:cubicBezTo>
                  <a:pt x="1083" y="320"/>
                  <a:pt x="1083" y="177"/>
                  <a:pt x="994" y="88"/>
                </a:cubicBezTo>
                <a:close/>
                <a:moveTo>
                  <a:pt x="247" y="449"/>
                </a:moveTo>
                <a:cubicBezTo>
                  <a:pt x="137" y="449"/>
                  <a:pt x="47" y="359"/>
                  <a:pt x="47" y="249"/>
                </a:cubicBezTo>
                <a:cubicBezTo>
                  <a:pt x="47" y="139"/>
                  <a:pt x="137" y="49"/>
                  <a:pt x="247" y="49"/>
                </a:cubicBezTo>
                <a:cubicBezTo>
                  <a:pt x="357" y="49"/>
                  <a:pt x="447" y="139"/>
                  <a:pt x="447" y="249"/>
                </a:cubicBezTo>
                <a:cubicBezTo>
                  <a:pt x="447" y="359"/>
                  <a:pt x="357" y="449"/>
                  <a:pt x="247" y="449"/>
                </a:cubicBezTo>
                <a:close/>
                <a:moveTo>
                  <a:pt x="836" y="447"/>
                </a:moveTo>
                <a:cubicBezTo>
                  <a:pt x="726" y="447"/>
                  <a:pt x="636" y="358"/>
                  <a:pt x="636" y="247"/>
                </a:cubicBezTo>
                <a:cubicBezTo>
                  <a:pt x="636" y="137"/>
                  <a:pt x="726" y="48"/>
                  <a:pt x="836" y="48"/>
                </a:cubicBezTo>
                <a:cubicBezTo>
                  <a:pt x="947" y="48"/>
                  <a:pt x="1036" y="137"/>
                  <a:pt x="1036" y="247"/>
                </a:cubicBezTo>
                <a:cubicBezTo>
                  <a:pt x="1036" y="358"/>
                  <a:pt x="947" y="447"/>
                  <a:pt x="836" y="447"/>
                </a:cubicBezTo>
                <a:close/>
              </a:path>
            </a:pathLst>
          </a:custGeom>
          <a:solidFill>
            <a:schemeClr val="tx1">
              <a:lumMod val="65000"/>
              <a:lumOff val="35000"/>
            </a:schemeClr>
          </a:solidFill>
          <a:ln w="22225" cap="flat">
            <a:noFill/>
            <a:prstDash val="solid"/>
            <a:miter lim="800000"/>
            <a:headEnd/>
            <a:tailEnd/>
          </a:ln>
          <a:effectLst>
            <a:outerShdw blurRad="38100" dist="25400" dir="7740000" algn="tr" rotWithShape="0">
              <a:prstClr val="black">
                <a:alpha val="40000"/>
              </a:prstClr>
            </a:outerShdw>
          </a:effectLst>
        </p:spPr>
        <p:txBody>
          <a:bodyPr vert="horz" wrap="square" lIns="111042" tIns="55521" rIns="111042" bIns="55521" numCol="1" anchor="t" anchorCtr="0" compatLnSpc="1">
            <a:prstTxWarp prst="textNoShape">
              <a:avLst/>
            </a:prstTxWarp>
          </a:bodyPr>
          <a:lstStyle/>
          <a:p>
            <a:endParaRPr lang="en-US"/>
          </a:p>
        </p:txBody>
      </p:sp>
      <p:sp>
        <p:nvSpPr>
          <p:cNvPr id="304" name="Freeform 28"/>
          <p:cNvSpPr>
            <a:spLocks noEditPoints="1"/>
          </p:cNvSpPr>
          <p:nvPr/>
        </p:nvSpPr>
        <p:spPr bwMode="auto">
          <a:xfrm>
            <a:off x="695807" y="2928484"/>
            <a:ext cx="2795763" cy="1523044"/>
          </a:xfrm>
          <a:custGeom>
            <a:avLst/>
            <a:gdLst>
              <a:gd name="T0" fmla="*/ 1748 w 1871"/>
              <a:gd name="T1" fmla="*/ 287 h 1020"/>
              <a:gd name="T2" fmla="*/ 1302 w 1871"/>
              <a:gd name="T3" fmla="*/ 287 h 1020"/>
              <a:gd name="T4" fmla="*/ 1286 w 1871"/>
              <a:gd name="T5" fmla="*/ 304 h 1020"/>
              <a:gd name="T6" fmla="*/ 924 w 1871"/>
              <a:gd name="T7" fmla="*/ 299 h 1020"/>
              <a:gd name="T8" fmla="*/ 924 w 1871"/>
              <a:gd name="T9" fmla="*/ 299 h 1020"/>
              <a:gd name="T10" fmla="*/ 844 w 1871"/>
              <a:gd name="T11" fmla="*/ 187 h 1020"/>
              <a:gd name="T12" fmla="*/ 839 w 1871"/>
              <a:gd name="T13" fmla="*/ 182 h 1020"/>
              <a:gd name="T14" fmla="*/ 182 w 1871"/>
              <a:gd name="T15" fmla="*/ 182 h 1020"/>
              <a:gd name="T16" fmla="*/ 182 w 1871"/>
              <a:gd name="T17" fmla="*/ 839 h 1020"/>
              <a:gd name="T18" fmla="*/ 839 w 1871"/>
              <a:gd name="T19" fmla="*/ 839 h 1020"/>
              <a:gd name="T20" fmla="*/ 929 w 1871"/>
              <a:gd name="T21" fmla="*/ 711 h 1020"/>
              <a:gd name="T22" fmla="*/ 1286 w 1871"/>
              <a:gd name="T23" fmla="*/ 716 h 1020"/>
              <a:gd name="T24" fmla="*/ 1302 w 1871"/>
              <a:gd name="T25" fmla="*/ 733 h 1020"/>
              <a:gd name="T26" fmla="*/ 1748 w 1871"/>
              <a:gd name="T27" fmla="*/ 733 h 1020"/>
              <a:gd name="T28" fmla="*/ 1748 w 1871"/>
              <a:gd name="T29" fmla="*/ 287 h 1020"/>
              <a:gd name="T30" fmla="*/ 506 w 1871"/>
              <a:gd name="T31" fmla="*/ 922 h 1020"/>
              <a:gd name="T32" fmla="*/ 96 w 1871"/>
              <a:gd name="T33" fmla="*/ 512 h 1020"/>
              <a:gd name="T34" fmla="*/ 506 w 1871"/>
              <a:gd name="T35" fmla="*/ 102 h 1020"/>
              <a:gd name="T36" fmla="*/ 916 w 1871"/>
              <a:gd name="T37" fmla="*/ 512 h 1020"/>
              <a:gd name="T38" fmla="*/ 506 w 1871"/>
              <a:gd name="T39" fmla="*/ 922 h 1020"/>
              <a:gd name="T40" fmla="*/ 1524 w 1871"/>
              <a:gd name="T41" fmla="*/ 778 h 1020"/>
              <a:gd name="T42" fmla="*/ 1260 w 1871"/>
              <a:gd name="T43" fmla="*/ 514 h 1020"/>
              <a:gd name="T44" fmla="*/ 1524 w 1871"/>
              <a:gd name="T45" fmla="*/ 250 h 1020"/>
              <a:gd name="T46" fmla="*/ 1788 w 1871"/>
              <a:gd name="T47" fmla="*/ 514 h 1020"/>
              <a:gd name="T48" fmla="*/ 1524 w 1871"/>
              <a:gd name="T49" fmla="*/ 778 h 1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71" h="1020">
                <a:moveTo>
                  <a:pt x="1748" y="287"/>
                </a:moveTo>
                <a:cubicBezTo>
                  <a:pt x="1625" y="164"/>
                  <a:pt x="1425" y="164"/>
                  <a:pt x="1302" y="287"/>
                </a:cubicBezTo>
                <a:cubicBezTo>
                  <a:pt x="1296" y="293"/>
                  <a:pt x="1291" y="298"/>
                  <a:pt x="1286" y="304"/>
                </a:cubicBezTo>
                <a:cubicBezTo>
                  <a:pt x="1122" y="415"/>
                  <a:pt x="949" y="315"/>
                  <a:pt x="924" y="299"/>
                </a:cubicBezTo>
                <a:cubicBezTo>
                  <a:pt x="924" y="299"/>
                  <a:pt x="924" y="299"/>
                  <a:pt x="924" y="299"/>
                </a:cubicBezTo>
                <a:cubicBezTo>
                  <a:pt x="904" y="259"/>
                  <a:pt x="877" y="221"/>
                  <a:pt x="844" y="187"/>
                </a:cubicBezTo>
                <a:cubicBezTo>
                  <a:pt x="842" y="185"/>
                  <a:pt x="840" y="183"/>
                  <a:pt x="839" y="182"/>
                </a:cubicBezTo>
                <a:cubicBezTo>
                  <a:pt x="657" y="0"/>
                  <a:pt x="363" y="0"/>
                  <a:pt x="182" y="182"/>
                </a:cubicBezTo>
                <a:cubicBezTo>
                  <a:pt x="0" y="363"/>
                  <a:pt x="0" y="657"/>
                  <a:pt x="182" y="839"/>
                </a:cubicBezTo>
                <a:cubicBezTo>
                  <a:pt x="363" y="1020"/>
                  <a:pt x="657" y="1020"/>
                  <a:pt x="839" y="839"/>
                </a:cubicBezTo>
                <a:cubicBezTo>
                  <a:pt x="877" y="800"/>
                  <a:pt x="907" y="757"/>
                  <a:pt x="929" y="711"/>
                </a:cubicBezTo>
                <a:cubicBezTo>
                  <a:pt x="1087" y="607"/>
                  <a:pt x="1252" y="696"/>
                  <a:pt x="1286" y="716"/>
                </a:cubicBezTo>
                <a:cubicBezTo>
                  <a:pt x="1291" y="722"/>
                  <a:pt x="1296" y="727"/>
                  <a:pt x="1302" y="733"/>
                </a:cubicBezTo>
                <a:cubicBezTo>
                  <a:pt x="1425" y="856"/>
                  <a:pt x="1625" y="856"/>
                  <a:pt x="1748" y="733"/>
                </a:cubicBezTo>
                <a:cubicBezTo>
                  <a:pt x="1871" y="610"/>
                  <a:pt x="1871" y="410"/>
                  <a:pt x="1748" y="287"/>
                </a:cubicBezTo>
                <a:close/>
                <a:moveTo>
                  <a:pt x="506" y="922"/>
                </a:moveTo>
                <a:cubicBezTo>
                  <a:pt x="280" y="922"/>
                  <a:pt x="96" y="738"/>
                  <a:pt x="96" y="512"/>
                </a:cubicBezTo>
                <a:cubicBezTo>
                  <a:pt x="96" y="286"/>
                  <a:pt x="280" y="102"/>
                  <a:pt x="506" y="102"/>
                </a:cubicBezTo>
                <a:cubicBezTo>
                  <a:pt x="732" y="102"/>
                  <a:pt x="916" y="286"/>
                  <a:pt x="916" y="512"/>
                </a:cubicBezTo>
                <a:cubicBezTo>
                  <a:pt x="916" y="738"/>
                  <a:pt x="732" y="922"/>
                  <a:pt x="506" y="922"/>
                </a:cubicBezTo>
                <a:close/>
                <a:moveTo>
                  <a:pt x="1524" y="778"/>
                </a:moveTo>
                <a:cubicBezTo>
                  <a:pt x="1378" y="778"/>
                  <a:pt x="1260" y="660"/>
                  <a:pt x="1260" y="514"/>
                </a:cubicBezTo>
                <a:cubicBezTo>
                  <a:pt x="1260" y="368"/>
                  <a:pt x="1378" y="250"/>
                  <a:pt x="1524" y="250"/>
                </a:cubicBezTo>
                <a:cubicBezTo>
                  <a:pt x="1670" y="250"/>
                  <a:pt x="1788" y="368"/>
                  <a:pt x="1788" y="514"/>
                </a:cubicBezTo>
                <a:cubicBezTo>
                  <a:pt x="1788" y="660"/>
                  <a:pt x="1670" y="778"/>
                  <a:pt x="1524" y="778"/>
                </a:cubicBezTo>
                <a:close/>
              </a:path>
            </a:pathLst>
          </a:custGeom>
          <a:solidFill>
            <a:schemeClr val="accent1">
              <a:lumMod val="75000"/>
            </a:schemeClr>
          </a:solidFill>
          <a:ln w="22225" cap="flat">
            <a:noFill/>
            <a:prstDash val="solid"/>
            <a:miter lim="800000"/>
            <a:headEnd/>
            <a:tailEnd/>
          </a:ln>
          <a:effectLst>
            <a:outerShdw blurRad="38100" dist="25400" dir="7740000" algn="tr" rotWithShape="0">
              <a:prstClr val="black">
                <a:alpha val="40000"/>
              </a:prstClr>
            </a:outerShdw>
          </a:effectLst>
        </p:spPr>
        <p:txBody>
          <a:bodyPr vert="horz" wrap="square" lIns="111042" tIns="55521" rIns="111042" bIns="55521" numCol="1" anchor="t" anchorCtr="0" compatLnSpc="1">
            <a:prstTxWarp prst="textNoShape">
              <a:avLst/>
            </a:prstTxWarp>
          </a:bodyPr>
          <a:lstStyle/>
          <a:p>
            <a:endParaRPr lang="en-US"/>
          </a:p>
        </p:txBody>
      </p:sp>
      <p:grpSp>
        <p:nvGrpSpPr>
          <p:cNvPr id="305" name="Group 304"/>
          <p:cNvGrpSpPr/>
          <p:nvPr/>
        </p:nvGrpSpPr>
        <p:grpSpPr>
          <a:xfrm>
            <a:off x="3788823" y="2892291"/>
            <a:ext cx="1615207" cy="1595434"/>
            <a:chOff x="3107678" y="1323928"/>
            <a:chExt cx="1696466" cy="1699229"/>
          </a:xfrm>
        </p:grpSpPr>
        <p:sp>
          <p:nvSpPr>
            <p:cNvPr id="306" name="Oval 305"/>
            <p:cNvSpPr/>
            <p:nvPr/>
          </p:nvSpPr>
          <p:spPr>
            <a:xfrm>
              <a:off x="3107678" y="1323928"/>
              <a:ext cx="1696466" cy="1699229"/>
            </a:xfrm>
            <a:prstGeom prst="ellipse">
              <a:avLst/>
            </a:prstGeom>
            <a:gradFill flip="none" rotWithShape="1">
              <a:gsLst>
                <a:gs pos="15000">
                  <a:schemeClr val="bg1"/>
                </a:gs>
                <a:gs pos="84000">
                  <a:schemeClr val="bg1">
                    <a:lumMod val="86000"/>
                  </a:schemeClr>
                </a:gs>
              </a:gsLst>
              <a:lin ang="0" scaled="0"/>
              <a:tileRect/>
            </a:gradFill>
            <a:ln>
              <a:solidFill>
                <a:schemeClr val="accent3">
                  <a:lumMod val="75000"/>
                </a:schemeClr>
              </a:solidFill>
            </a:ln>
            <a:effectLst>
              <a:outerShdw blurRad="254000" dist="139700" dir="7560000" rotWithShape="0">
                <a:prstClr val="black">
                  <a:alpha val="65000"/>
                </a:prstClr>
              </a:outerShdw>
            </a:effectLst>
            <a:scene3d>
              <a:camera prst="orthographicFront"/>
              <a:lightRig rig="threePt" dir="t"/>
            </a:scene3d>
            <a:sp3d extrusionH="76200" contourW="19050" prstMaterial="matte">
              <a:bevelT w="0" h="0"/>
              <a:extrusionClr>
                <a:schemeClr val="bg1">
                  <a:lumMod val="95000"/>
                </a:schemeClr>
              </a:extrusionClr>
              <a:contourClr>
                <a:schemeClr val="bg1">
                  <a:lumMod val="9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TextBox 306"/>
            <p:cNvSpPr txBox="1">
              <a:spLocks/>
            </p:cNvSpPr>
            <p:nvPr/>
          </p:nvSpPr>
          <p:spPr>
            <a:xfrm>
              <a:off x="3265189" y="1562583"/>
              <a:ext cx="1383011" cy="1200329"/>
            </a:xfrm>
            <a:prstGeom prst="rect">
              <a:avLst/>
            </a:prstGeom>
            <a:noFill/>
            <a:effectLst/>
          </p:spPr>
          <p:txBody>
            <a:bodyPr wrap="square" rtlCol="0" anchor="ctr" anchorCtr="0">
              <a:noAutofit/>
            </a:bodyPr>
            <a:lstStyle/>
            <a:p>
              <a:pPr algn="ctr"/>
              <a:r>
                <a:rPr lang="en-US" sz="2400" b="1" spc="61" dirty="0">
                  <a:ln w="13500">
                    <a:solidFill>
                      <a:schemeClr val="accent1">
                        <a:shade val="2500"/>
                        <a:alpha val="2000"/>
                      </a:schemeClr>
                    </a:solidFill>
                    <a:prstDash val="solid"/>
                  </a:ln>
                  <a:solidFill>
                    <a:schemeClr val="bg1">
                      <a:lumMod val="50000"/>
                      <a:alpha val="95000"/>
                    </a:schemeClr>
                  </a:solidFill>
                  <a:effectLst>
                    <a:innerShdw blurRad="50900" dist="38500" dir="13500000">
                      <a:srgbClr val="000000">
                        <a:alpha val="60000"/>
                      </a:srgbClr>
                    </a:innerShdw>
                  </a:effectLst>
                </a:rPr>
                <a:t>SA3 Browser Tool</a:t>
              </a:r>
            </a:p>
          </p:txBody>
        </p:sp>
      </p:grpSp>
      <p:grpSp>
        <p:nvGrpSpPr>
          <p:cNvPr id="308" name="Group 307"/>
          <p:cNvGrpSpPr/>
          <p:nvPr/>
        </p:nvGrpSpPr>
        <p:grpSpPr>
          <a:xfrm>
            <a:off x="856394" y="3083457"/>
            <a:ext cx="1199875" cy="1201924"/>
            <a:chOff x="1487843" y="2029712"/>
            <a:chExt cx="987552" cy="990031"/>
          </a:xfrm>
        </p:grpSpPr>
        <p:sp>
          <p:nvSpPr>
            <p:cNvPr id="309" name="Oval 308"/>
            <p:cNvSpPr/>
            <p:nvPr/>
          </p:nvSpPr>
          <p:spPr>
            <a:xfrm>
              <a:off x="1487843" y="2029712"/>
              <a:ext cx="987552" cy="990031"/>
            </a:xfrm>
            <a:prstGeom prst="ellipse">
              <a:avLst/>
            </a:prstGeom>
            <a:gradFill flip="none" rotWithShape="1">
              <a:gsLst>
                <a:gs pos="15000">
                  <a:schemeClr val="bg1"/>
                </a:gs>
                <a:gs pos="84000">
                  <a:schemeClr val="bg1">
                    <a:lumMod val="86000"/>
                  </a:schemeClr>
                </a:gs>
              </a:gsLst>
              <a:lin ang="0" scaled="0"/>
              <a:tileRect/>
            </a:gradFill>
            <a:ln>
              <a:solidFill>
                <a:schemeClr val="accent1">
                  <a:lumMod val="75000"/>
                </a:schemeClr>
              </a:solidFill>
            </a:ln>
            <a:effectLst>
              <a:outerShdw blurRad="254000" dist="25400" dir="7560000" rotWithShape="0">
                <a:prstClr val="black">
                  <a:alpha val="65000"/>
                </a:prstClr>
              </a:outerShdw>
            </a:effectLst>
            <a:scene3d>
              <a:camera prst="orthographicFront"/>
              <a:lightRig rig="threePt" dir="t"/>
            </a:scene3d>
            <a:sp3d extrusionH="76200" contourW="19050" prstMaterial="matte">
              <a:bevelT w="0" h="0"/>
              <a:extrusionClr>
                <a:schemeClr val="bg1">
                  <a:lumMod val="95000"/>
                </a:schemeClr>
              </a:extrusionClr>
              <a:contourClr>
                <a:schemeClr val="bg1">
                  <a:lumMod val="9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0" name="Picture 30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0104" y="2108288"/>
              <a:ext cx="828143" cy="880819"/>
            </a:xfrm>
            <a:prstGeom prst="rect">
              <a:avLst/>
            </a:prstGeom>
            <a:effectLst>
              <a:innerShdw blurRad="63500" dist="50800" dir="13500000">
                <a:prstClr val="black">
                  <a:alpha val="50000"/>
                </a:prstClr>
              </a:innerShdw>
            </a:effectLst>
          </p:spPr>
        </p:pic>
      </p:grpSp>
      <p:grpSp>
        <p:nvGrpSpPr>
          <p:cNvPr id="311" name="Group 310"/>
          <p:cNvGrpSpPr/>
          <p:nvPr/>
        </p:nvGrpSpPr>
        <p:grpSpPr>
          <a:xfrm>
            <a:off x="7070645" y="3085945"/>
            <a:ext cx="1199875" cy="1201924"/>
            <a:chOff x="6608394" y="2025819"/>
            <a:chExt cx="987552" cy="990031"/>
          </a:xfrm>
        </p:grpSpPr>
        <p:sp>
          <p:nvSpPr>
            <p:cNvPr id="312" name="Oval 311"/>
            <p:cNvSpPr/>
            <p:nvPr/>
          </p:nvSpPr>
          <p:spPr>
            <a:xfrm>
              <a:off x="6608394" y="2025819"/>
              <a:ext cx="987552" cy="990031"/>
            </a:xfrm>
            <a:prstGeom prst="ellipse">
              <a:avLst/>
            </a:prstGeom>
            <a:gradFill flip="none" rotWithShape="1">
              <a:gsLst>
                <a:gs pos="15000">
                  <a:schemeClr val="bg1"/>
                </a:gs>
                <a:gs pos="84000">
                  <a:schemeClr val="bg1">
                    <a:lumMod val="86000"/>
                  </a:schemeClr>
                </a:gs>
              </a:gsLst>
              <a:lin ang="0" scaled="0"/>
              <a:tileRect/>
            </a:gradFill>
            <a:ln>
              <a:solidFill>
                <a:schemeClr val="accent6">
                  <a:lumMod val="75000"/>
                </a:schemeClr>
              </a:solidFill>
            </a:ln>
            <a:effectLst>
              <a:outerShdw blurRad="254000" dist="25400" dir="7560000" rotWithShape="0">
                <a:prstClr val="black">
                  <a:alpha val="65000"/>
                </a:prstClr>
              </a:outerShdw>
            </a:effectLst>
            <a:scene3d>
              <a:camera prst="orthographicFront"/>
              <a:lightRig rig="threePt" dir="t"/>
            </a:scene3d>
            <a:sp3d extrusionH="76200" contourW="19050" prstMaterial="matte">
              <a:bevelT w="0" h="0"/>
              <a:extrusionClr>
                <a:schemeClr val="bg1">
                  <a:lumMod val="95000"/>
                </a:schemeClr>
              </a:extrusionClr>
              <a:contourClr>
                <a:schemeClr val="bg1">
                  <a:lumMod val="9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3" name="Picture 3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03698" y="2095571"/>
              <a:ext cx="828143" cy="880819"/>
            </a:xfrm>
            <a:prstGeom prst="rect">
              <a:avLst/>
            </a:prstGeom>
            <a:effectLst>
              <a:innerShdw blurRad="63500" dist="50800" dir="13500000">
                <a:prstClr val="black">
                  <a:alpha val="50000"/>
                </a:prstClr>
              </a:innerShdw>
            </a:effectLst>
          </p:spPr>
        </p:pic>
      </p:grpSp>
      <p:sp>
        <p:nvSpPr>
          <p:cNvPr id="314" name="Rounded Rectangle 313"/>
          <p:cNvSpPr/>
          <p:nvPr/>
        </p:nvSpPr>
        <p:spPr>
          <a:xfrm>
            <a:off x="5370137" y="4405131"/>
            <a:ext cx="3589406" cy="896078"/>
          </a:xfrm>
          <a:prstGeom prst="roundRect">
            <a:avLst/>
          </a:prstGeom>
          <a:solidFill>
            <a:schemeClr val="bg1">
              <a:lumMod val="9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11042" tIns="55521" rIns="111042" bIns="55521" spcCol="0" rtlCol="0" anchor="ctr">
            <a:noAutofit/>
          </a:bodyPr>
          <a:lstStyle/>
          <a:p>
            <a:pPr algn="ctr"/>
            <a:r>
              <a:rPr lang="en-US" sz="3200" b="1" spc="61" dirty="0">
                <a:ln w="13500">
                  <a:solidFill>
                    <a:schemeClr val="accent1">
                      <a:shade val="2500"/>
                      <a:alpha val="2000"/>
                    </a:schemeClr>
                  </a:solidFill>
                  <a:prstDash val="solid"/>
                </a:ln>
                <a:solidFill>
                  <a:schemeClr val="bg1">
                    <a:lumMod val="50000"/>
                    <a:alpha val="95000"/>
                  </a:schemeClr>
                </a:solidFill>
                <a:effectLst>
                  <a:innerShdw blurRad="50900" dist="38500" dir="13500000">
                    <a:srgbClr val="000000">
                      <a:alpha val="60000"/>
                    </a:srgbClr>
                  </a:innerShdw>
                </a:effectLst>
              </a:rPr>
              <a:t>SA3 Cluster Atlas</a:t>
            </a:r>
          </a:p>
        </p:txBody>
      </p:sp>
      <p:sp>
        <p:nvSpPr>
          <p:cNvPr id="315" name="Rounded Rectangle 314"/>
          <p:cNvSpPr/>
          <p:nvPr/>
        </p:nvSpPr>
        <p:spPr>
          <a:xfrm>
            <a:off x="5241580" y="481433"/>
            <a:ext cx="3902420" cy="1097913"/>
          </a:xfrm>
          <a:prstGeom prst="roundRect">
            <a:avLst/>
          </a:prstGeom>
          <a:solidFill>
            <a:schemeClr val="bg1">
              <a:lumMod val="9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11042" tIns="55521" rIns="111042" bIns="55521" spcCol="0" rtlCol="0" anchor="ctr">
            <a:noAutofit/>
          </a:bodyPr>
          <a:lstStyle/>
          <a:p>
            <a:pPr algn="ctr"/>
            <a:r>
              <a:rPr lang="en-US" sz="3200" b="1" spc="61" dirty="0">
                <a:ln w="13500">
                  <a:solidFill>
                    <a:schemeClr val="accent1">
                      <a:shade val="2500"/>
                      <a:alpha val="2000"/>
                    </a:schemeClr>
                  </a:solidFill>
                  <a:prstDash val="solid"/>
                </a:ln>
                <a:solidFill>
                  <a:schemeClr val="bg1">
                    <a:lumMod val="50000"/>
                    <a:alpha val="95000"/>
                  </a:schemeClr>
                </a:solidFill>
                <a:effectLst>
                  <a:innerShdw blurRad="50900" dist="38500" dir="13500000">
                    <a:srgbClr val="000000">
                      <a:alpha val="60000"/>
                    </a:srgbClr>
                  </a:innerShdw>
                </a:effectLst>
              </a:rPr>
              <a:t>SA3 Cluster Analysis</a:t>
            </a:r>
          </a:p>
        </p:txBody>
      </p:sp>
      <p:sp>
        <p:nvSpPr>
          <p:cNvPr id="316" name="Rounded Rectangle 315"/>
          <p:cNvSpPr/>
          <p:nvPr/>
        </p:nvSpPr>
        <p:spPr>
          <a:xfrm>
            <a:off x="178985" y="526630"/>
            <a:ext cx="3262462" cy="1097913"/>
          </a:xfrm>
          <a:prstGeom prst="roundRect">
            <a:avLst/>
          </a:prstGeom>
          <a:solidFill>
            <a:schemeClr val="bg1">
              <a:lumMod val="9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11042" tIns="55521" rIns="111042" bIns="55521" spcCol="0" rtlCol="0" anchor="ctr">
            <a:normAutofit/>
          </a:bodyPr>
          <a:lstStyle/>
          <a:p>
            <a:pPr algn="ctr"/>
            <a:r>
              <a:rPr lang="en-US" sz="3200" b="1" spc="61" dirty="0">
                <a:ln w="13500">
                  <a:solidFill>
                    <a:schemeClr val="accent1">
                      <a:shade val="2500"/>
                      <a:alpha val="2000"/>
                    </a:schemeClr>
                  </a:solidFill>
                  <a:prstDash val="solid"/>
                </a:ln>
                <a:solidFill>
                  <a:schemeClr val="bg1">
                    <a:lumMod val="50000"/>
                    <a:alpha val="95000"/>
                  </a:schemeClr>
                </a:solidFill>
                <a:effectLst>
                  <a:innerShdw blurRad="50900" dist="38500" dir="13500000">
                    <a:srgbClr val="000000">
                      <a:alpha val="60000"/>
                    </a:srgbClr>
                  </a:innerShdw>
                </a:effectLst>
              </a:rPr>
              <a:t>SA3 Distance DB</a:t>
            </a:r>
          </a:p>
        </p:txBody>
      </p:sp>
      <p:cxnSp>
        <p:nvCxnSpPr>
          <p:cNvPr id="317" name="Elbow Connector 316"/>
          <p:cNvCxnSpPr>
            <a:stCxn id="318" idx="0"/>
            <a:endCxn id="309" idx="4"/>
          </p:cNvCxnSpPr>
          <p:nvPr/>
        </p:nvCxnSpPr>
        <p:spPr>
          <a:xfrm rot="16200000" flipV="1">
            <a:off x="1115097" y="4626616"/>
            <a:ext cx="890888" cy="208418"/>
          </a:xfrm>
          <a:prstGeom prst="bentConnector3">
            <a:avLst>
              <a:gd name="adj1" fmla="val 50000"/>
            </a:avLst>
          </a:prstGeom>
          <a:ln w="25400">
            <a:solidFill>
              <a:schemeClr val="accent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18" name="Rounded Rectangle 317"/>
          <p:cNvSpPr/>
          <p:nvPr/>
        </p:nvSpPr>
        <p:spPr>
          <a:xfrm>
            <a:off x="128982" y="5176269"/>
            <a:ext cx="3071536" cy="852083"/>
          </a:xfrm>
          <a:prstGeom prst="roundRect">
            <a:avLst/>
          </a:prstGeom>
          <a:solidFill>
            <a:schemeClr val="bg1">
              <a:lumMod val="9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11042" tIns="55521" rIns="111042" bIns="55521" spcCol="0" rtlCol="0" anchor="ctr">
            <a:normAutofit/>
          </a:bodyPr>
          <a:lstStyle/>
          <a:p>
            <a:pPr algn="ctr"/>
            <a:r>
              <a:rPr lang="en-US" sz="3200" b="1" spc="61" dirty="0">
                <a:ln w="13500">
                  <a:solidFill>
                    <a:schemeClr val="accent1">
                      <a:shade val="2500"/>
                      <a:alpha val="2000"/>
                    </a:schemeClr>
                  </a:solidFill>
                  <a:prstDash val="solid"/>
                </a:ln>
                <a:solidFill>
                  <a:schemeClr val="bg1">
                    <a:lumMod val="50000"/>
                    <a:alpha val="95000"/>
                  </a:schemeClr>
                </a:solidFill>
                <a:effectLst>
                  <a:innerShdw blurRad="50900" dist="38500" dir="13500000">
                    <a:srgbClr val="000000">
                      <a:alpha val="60000"/>
                    </a:srgbClr>
                  </a:innerShdw>
                </a:effectLst>
              </a:rPr>
              <a:t>SA3 Compare</a:t>
            </a: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04" y="4051580"/>
            <a:ext cx="1808942" cy="1582824"/>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30656" y="4167060"/>
            <a:ext cx="1493334" cy="1306667"/>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036" y="5676839"/>
            <a:ext cx="1191159" cy="1191159"/>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35231" y="5747120"/>
            <a:ext cx="1154488" cy="1154488"/>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84323" y="5744390"/>
            <a:ext cx="1186931" cy="1186931"/>
          </a:xfrm>
          <a:prstGeom prst="rect">
            <a:avLst/>
          </a:prstGeom>
        </p:spPr>
      </p:pic>
      <p:pic>
        <p:nvPicPr>
          <p:cNvPr id="57" name="Immagine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690585" y="4712935"/>
            <a:ext cx="3157735" cy="2212388"/>
          </a:xfrm>
          <a:prstGeom prst="rect">
            <a:avLst/>
          </a:prstGeom>
        </p:spPr>
      </p:pic>
      <p:pic>
        <p:nvPicPr>
          <p:cNvPr id="22" name="Picture 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821845" y="4513259"/>
            <a:ext cx="1115456" cy="483577"/>
          </a:xfrm>
          <a:prstGeom prst="rect">
            <a:avLst/>
          </a:prstGeom>
        </p:spPr>
      </p:pic>
      <p:pic>
        <p:nvPicPr>
          <p:cNvPr id="66" name="Picture 65">
            <a:extLst>
              <a:ext uri="{FF2B5EF4-FFF2-40B4-BE49-F238E27FC236}">
                <a16:creationId xmlns:a16="http://schemas.microsoft.com/office/drawing/2014/main" xmlns="" id="{00000000-0008-0000-0F00-00000400000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06630" y="1718628"/>
            <a:ext cx="1961486" cy="1249437"/>
          </a:xfrm>
          <a:prstGeom prst="rect">
            <a:avLst/>
          </a:prstGeom>
          <a:ln w="25400">
            <a:solidFill>
              <a:schemeClr val="accent1"/>
            </a:solidFill>
          </a:ln>
        </p:spPr>
      </p:pic>
      <p:pic>
        <p:nvPicPr>
          <p:cNvPr id="68" name="Picture 67">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255705" y="1707218"/>
            <a:ext cx="1660581" cy="1220444"/>
          </a:xfrm>
          <a:prstGeom prst="rect">
            <a:avLst/>
          </a:prstGeom>
          <a:ln w="25400">
            <a:solidFill>
              <a:schemeClr val="tx1"/>
            </a:solidFill>
            <a:prstDash val="sysDot"/>
          </a:ln>
        </p:spPr>
      </p:pic>
      <p:pic>
        <p:nvPicPr>
          <p:cNvPr id="256" name="Picture 25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43114" y="1702636"/>
            <a:ext cx="2129845" cy="1188591"/>
          </a:xfrm>
          <a:prstGeom prst="rect">
            <a:avLst/>
          </a:prstGeom>
          <a:ln w="19050">
            <a:solidFill>
              <a:schemeClr val="tx1"/>
            </a:solidFill>
          </a:ln>
        </p:spPr>
      </p:pic>
    </p:spTree>
    <p:custDataLst>
      <p:tags r:id="rId1"/>
    </p:custDataLst>
    <p:extLst>
      <p:ext uri="{BB962C8B-B14F-4D97-AF65-F5344CB8AC3E}">
        <p14:creationId xmlns:p14="http://schemas.microsoft.com/office/powerpoint/2010/main" val="897768637"/>
      </p:ext>
    </p:extLst>
  </p:cSld>
  <p:clrMapOvr>
    <a:masterClrMapping/>
  </p:clrMapOvr>
  <mc:AlternateContent xmlns:mc="http://schemas.openxmlformats.org/markup-compatibility/2006" xmlns:p14="http://schemas.microsoft.com/office/powerpoint/2010/main">
    <mc:Choice Requires="p14">
      <p:transition spd="slow" p14:dur="2000" advTm="122681"/>
    </mc:Choice>
    <mc:Fallback xmlns="">
      <p:transition spd="slow" advTm="122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400"/>
                                  </p:stCondLst>
                                  <p:childTnLst>
                                    <p:set>
                                      <p:cBhvr>
                                        <p:cTn id="6" dur="1" fill="hold">
                                          <p:stCondLst>
                                            <p:cond delay="0"/>
                                          </p:stCondLst>
                                        </p:cTn>
                                        <p:tgtEl>
                                          <p:spTgt spid="305"/>
                                        </p:tgtEl>
                                        <p:attrNameLst>
                                          <p:attrName>style.visibility</p:attrName>
                                        </p:attrNameLst>
                                      </p:cBhvr>
                                      <p:to>
                                        <p:strVal val="visible"/>
                                      </p:to>
                                    </p:set>
                                    <p:anim calcmode="lin" valueType="num">
                                      <p:cBhvr>
                                        <p:cTn id="7" dur="1000" fill="hold"/>
                                        <p:tgtEl>
                                          <p:spTgt spid="305"/>
                                        </p:tgtEl>
                                        <p:attrNameLst>
                                          <p:attrName>ppt_w</p:attrName>
                                        </p:attrNameLst>
                                      </p:cBhvr>
                                      <p:tavLst>
                                        <p:tav tm="0">
                                          <p:val>
                                            <p:fltVal val="0"/>
                                          </p:val>
                                        </p:tav>
                                        <p:tav tm="100000">
                                          <p:val>
                                            <p:strVal val="#ppt_w"/>
                                          </p:val>
                                        </p:tav>
                                      </p:tavLst>
                                    </p:anim>
                                    <p:anim calcmode="lin" valueType="num">
                                      <p:cBhvr>
                                        <p:cTn id="8" dur="1000" fill="hold"/>
                                        <p:tgtEl>
                                          <p:spTgt spid="305"/>
                                        </p:tgtEl>
                                        <p:attrNameLst>
                                          <p:attrName>ppt_h</p:attrName>
                                        </p:attrNameLst>
                                      </p:cBhvr>
                                      <p:tavLst>
                                        <p:tav tm="0">
                                          <p:val>
                                            <p:fltVal val="0"/>
                                          </p:val>
                                        </p:tav>
                                        <p:tav tm="100000">
                                          <p:val>
                                            <p:strVal val="#ppt_h"/>
                                          </p:val>
                                        </p:tav>
                                      </p:tavLst>
                                    </p:anim>
                                    <p:animEffect transition="in" filter="fade">
                                      <p:cBhvr>
                                        <p:cTn id="9" dur="1000"/>
                                        <p:tgtEl>
                                          <p:spTgt spid="30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303"/>
                                        </p:tgtEl>
                                        <p:attrNameLst>
                                          <p:attrName>style.visibility</p:attrName>
                                        </p:attrNameLst>
                                      </p:cBhvr>
                                      <p:to>
                                        <p:strVal val="visible"/>
                                      </p:to>
                                    </p:set>
                                    <p:animEffect transition="in" filter="wipe(right)">
                                      <p:cBhvr>
                                        <p:cTn id="14" dur="500"/>
                                        <p:tgtEl>
                                          <p:spTgt spid="303"/>
                                        </p:tgtEl>
                                      </p:cBhvr>
                                    </p:animEffect>
                                  </p:childTnLst>
                                </p:cTn>
                              </p:par>
                            </p:childTnLst>
                          </p:cTn>
                        </p:par>
                        <p:par>
                          <p:cTn id="15" fill="hold">
                            <p:stCondLst>
                              <p:cond delay="500"/>
                            </p:stCondLst>
                            <p:childTnLst>
                              <p:par>
                                <p:cTn id="16" presetID="10" presetClass="entr" presetSubtype="0" fill="hold" grpId="1" nodeType="afterEffect">
                                  <p:stCondLst>
                                    <p:cond delay="0"/>
                                  </p:stCondLst>
                                  <p:childTnLst>
                                    <p:set>
                                      <p:cBhvr>
                                        <p:cTn id="17" dur="1" fill="hold">
                                          <p:stCondLst>
                                            <p:cond delay="0"/>
                                          </p:stCondLst>
                                        </p:cTn>
                                        <p:tgtEl>
                                          <p:spTgt spid="287"/>
                                        </p:tgtEl>
                                        <p:attrNameLst>
                                          <p:attrName>style.visibility</p:attrName>
                                        </p:attrNameLst>
                                      </p:cBhvr>
                                      <p:to>
                                        <p:strVal val="visible"/>
                                      </p:to>
                                    </p:set>
                                    <p:animEffect transition="in" filter="fade">
                                      <p:cBhvr>
                                        <p:cTn id="18" dur="800"/>
                                        <p:tgtEl>
                                          <p:spTgt spid="287"/>
                                        </p:tgtEl>
                                      </p:cBhvr>
                                    </p:animEffect>
                                  </p:childTnLst>
                                </p:cTn>
                              </p:par>
                              <p:par>
                                <p:cTn id="19" presetID="8" presetClass="emph" presetSubtype="0" decel="100000" fill="hold" grpId="0" nodeType="withEffect">
                                  <p:stCondLst>
                                    <p:cond delay="0"/>
                                  </p:stCondLst>
                                  <p:childTnLst>
                                    <p:animRot by="-2700000">
                                      <p:cBhvr>
                                        <p:cTn id="20" dur="800" fill="hold"/>
                                        <p:tgtEl>
                                          <p:spTgt spid="287"/>
                                        </p:tgtEl>
                                        <p:attrNameLst>
                                          <p:attrName>r</p:attrName>
                                        </p:attrNameLst>
                                      </p:cBhvr>
                                    </p:animRot>
                                  </p:childTnLst>
                                </p:cTn>
                              </p:par>
                            </p:childTnLst>
                          </p:cTn>
                        </p:par>
                        <p:par>
                          <p:cTn id="21" fill="hold">
                            <p:stCondLst>
                              <p:cond delay="1300"/>
                            </p:stCondLst>
                            <p:childTnLst>
                              <p:par>
                                <p:cTn id="22" presetID="22" presetClass="entr" presetSubtype="2" fill="hold" grpId="0" nodeType="afterEffect">
                                  <p:stCondLst>
                                    <p:cond delay="0"/>
                                  </p:stCondLst>
                                  <p:childTnLst>
                                    <p:set>
                                      <p:cBhvr>
                                        <p:cTn id="23" dur="1" fill="hold">
                                          <p:stCondLst>
                                            <p:cond delay="0"/>
                                          </p:stCondLst>
                                        </p:cTn>
                                        <p:tgtEl>
                                          <p:spTgt spid="304"/>
                                        </p:tgtEl>
                                        <p:attrNameLst>
                                          <p:attrName>style.visibility</p:attrName>
                                        </p:attrNameLst>
                                      </p:cBhvr>
                                      <p:to>
                                        <p:strVal val="visible"/>
                                      </p:to>
                                    </p:set>
                                    <p:animEffect transition="in" filter="wipe(right)">
                                      <p:cBhvr>
                                        <p:cTn id="24" dur="500"/>
                                        <p:tgtEl>
                                          <p:spTgt spid="304"/>
                                        </p:tgtEl>
                                      </p:cBhvr>
                                    </p:animEffect>
                                  </p:childTnLst>
                                </p:cTn>
                              </p:par>
                            </p:childTnLst>
                          </p:cTn>
                        </p:par>
                        <p:par>
                          <p:cTn id="25" fill="hold">
                            <p:stCondLst>
                              <p:cond delay="1800"/>
                            </p:stCondLst>
                            <p:childTnLst>
                              <p:par>
                                <p:cTn id="26" presetID="49" presetClass="entr" presetSubtype="0" decel="100000" fill="hold" nodeType="afterEffect">
                                  <p:stCondLst>
                                    <p:cond delay="0"/>
                                  </p:stCondLst>
                                  <p:childTnLst>
                                    <p:set>
                                      <p:cBhvr>
                                        <p:cTn id="27" dur="1" fill="hold">
                                          <p:stCondLst>
                                            <p:cond delay="0"/>
                                          </p:stCondLst>
                                        </p:cTn>
                                        <p:tgtEl>
                                          <p:spTgt spid="308"/>
                                        </p:tgtEl>
                                        <p:attrNameLst>
                                          <p:attrName>style.visibility</p:attrName>
                                        </p:attrNameLst>
                                      </p:cBhvr>
                                      <p:to>
                                        <p:strVal val="visible"/>
                                      </p:to>
                                    </p:set>
                                    <p:anim calcmode="lin" valueType="num">
                                      <p:cBhvr>
                                        <p:cTn id="28" dur="1300" fill="hold"/>
                                        <p:tgtEl>
                                          <p:spTgt spid="308"/>
                                        </p:tgtEl>
                                        <p:attrNameLst>
                                          <p:attrName>ppt_w</p:attrName>
                                        </p:attrNameLst>
                                      </p:cBhvr>
                                      <p:tavLst>
                                        <p:tav tm="0">
                                          <p:val>
                                            <p:fltVal val="0"/>
                                          </p:val>
                                        </p:tav>
                                        <p:tav tm="100000">
                                          <p:val>
                                            <p:strVal val="#ppt_w"/>
                                          </p:val>
                                        </p:tav>
                                      </p:tavLst>
                                    </p:anim>
                                    <p:anim calcmode="lin" valueType="num">
                                      <p:cBhvr>
                                        <p:cTn id="29" dur="1300" fill="hold"/>
                                        <p:tgtEl>
                                          <p:spTgt spid="308"/>
                                        </p:tgtEl>
                                        <p:attrNameLst>
                                          <p:attrName>ppt_h</p:attrName>
                                        </p:attrNameLst>
                                      </p:cBhvr>
                                      <p:tavLst>
                                        <p:tav tm="0">
                                          <p:val>
                                            <p:fltVal val="0"/>
                                          </p:val>
                                        </p:tav>
                                        <p:tav tm="100000">
                                          <p:val>
                                            <p:strVal val="#ppt_h"/>
                                          </p:val>
                                        </p:tav>
                                      </p:tavLst>
                                    </p:anim>
                                    <p:anim calcmode="lin" valueType="num">
                                      <p:cBhvr>
                                        <p:cTn id="30" dur="1300" fill="hold"/>
                                        <p:tgtEl>
                                          <p:spTgt spid="308"/>
                                        </p:tgtEl>
                                        <p:attrNameLst>
                                          <p:attrName>style.rotation</p:attrName>
                                        </p:attrNameLst>
                                      </p:cBhvr>
                                      <p:tavLst>
                                        <p:tav tm="0">
                                          <p:val>
                                            <p:fltVal val="360"/>
                                          </p:val>
                                        </p:tav>
                                        <p:tav tm="100000">
                                          <p:val>
                                            <p:fltVal val="0"/>
                                          </p:val>
                                        </p:tav>
                                      </p:tavLst>
                                    </p:anim>
                                    <p:animEffect transition="in" filter="fade">
                                      <p:cBhvr>
                                        <p:cTn id="31" dur="1300"/>
                                        <p:tgtEl>
                                          <p:spTgt spid="308"/>
                                        </p:tgtEl>
                                      </p:cBhvr>
                                    </p:animEffect>
                                  </p:childTnLst>
                                </p:cTn>
                              </p:par>
                            </p:childTnLst>
                          </p:cTn>
                        </p:par>
                        <p:par>
                          <p:cTn id="32" fill="hold">
                            <p:stCondLst>
                              <p:cond delay="3100"/>
                            </p:stCondLst>
                            <p:childTnLst>
                              <p:par>
                                <p:cTn id="33" presetID="6" presetClass="entr" presetSubtype="16"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circle(in)">
                                      <p:cBhvr>
                                        <p:cTn id="35" dur="2000"/>
                                        <p:tgtEl>
                                          <p:spTgt spid="8"/>
                                        </p:tgtEl>
                                      </p:cBhvr>
                                    </p:animEffect>
                                  </p:childTnLst>
                                </p:cTn>
                              </p:par>
                            </p:childTnLst>
                          </p:cTn>
                        </p:par>
                        <p:par>
                          <p:cTn id="36" fill="hold">
                            <p:stCondLst>
                              <p:cond delay="5100"/>
                            </p:stCondLst>
                            <p:childTnLst>
                              <p:par>
                                <p:cTn id="37" presetID="6" presetClass="entr" presetSubtype="16" fill="hold"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circle(in)">
                                      <p:cBhvr>
                                        <p:cTn id="39" dur="2000"/>
                                        <p:tgtEl>
                                          <p:spTgt spid="9"/>
                                        </p:tgtEl>
                                      </p:cBhvr>
                                    </p:animEffect>
                                  </p:childTnLst>
                                </p:cTn>
                              </p:par>
                            </p:childTnLst>
                          </p:cTn>
                        </p:par>
                        <p:par>
                          <p:cTn id="40" fill="hold">
                            <p:stCondLst>
                              <p:cond delay="7100"/>
                            </p:stCondLst>
                            <p:childTnLst>
                              <p:par>
                                <p:cTn id="41" presetID="10" presetClass="entr" presetSubtype="0" fill="hold" grpId="0" nodeType="afterEffect">
                                  <p:stCondLst>
                                    <p:cond delay="0"/>
                                  </p:stCondLst>
                                  <p:childTnLst>
                                    <p:set>
                                      <p:cBhvr>
                                        <p:cTn id="42" dur="1" fill="hold">
                                          <p:stCondLst>
                                            <p:cond delay="0"/>
                                          </p:stCondLst>
                                        </p:cTn>
                                        <p:tgtEl>
                                          <p:spTgt spid="318"/>
                                        </p:tgtEl>
                                        <p:attrNameLst>
                                          <p:attrName>style.visibility</p:attrName>
                                        </p:attrNameLst>
                                      </p:cBhvr>
                                      <p:to>
                                        <p:strVal val="visible"/>
                                      </p:to>
                                    </p:set>
                                    <p:animEffect transition="in" filter="fade">
                                      <p:cBhvr>
                                        <p:cTn id="43" dur="500"/>
                                        <p:tgtEl>
                                          <p:spTgt spid="318"/>
                                        </p:tgtEl>
                                      </p:cBhvr>
                                    </p:animEffect>
                                  </p:childTnLst>
                                </p:cTn>
                              </p:par>
                            </p:childTnLst>
                          </p:cTn>
                        </p:par>
                        <p:par>
                          <p:cTn id="44" fill="hold">
                            <p:stCondLst>
                              <p:cond delay="7600"/>
                            </p:stCondLst>
                            <p:childTnLst>
                              <p:par>
                                <p:cTn id="45" presetID="6" presetClass="entr" presetSubtype="16" fill="hold"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circle(in)">
                                      <p:cBhvr>
                                        <p:cTn id="47" dur="2000"/>
                                        <p:tgtEl>
                                          <p:spTgt spid="10"/>
                                        </p:tgtEl>
                                      </p:cBhvr>
                                    </p:animEffect>
                                  </p:childTnLst>
                                </p:cTn>
                              </p:par>
                            </p:childTnLst>
                          </p:cTn>
                        </p:par>
                        <p:par>
                          <p:cTn id="48" fill="hold">
                            <p:stCondLst>
                              <p:cond delay="9600"/>
                            </p:stCondLst>
                            <p:childTnLst>
                              <p:par>
                                <p:cTn id="49" presetID="6" presetClass="entr" presetSubtype="16" fill="hold"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circle(in)">
                                      <p:cBhvr>
                                        <p:cTn id="51" dur="2000"/>
                                        <p:tgtEl>
                                          <p:spTgt spid="11"/>
                                        </p:tgtEl>
                                      </p:cBhvr>
                                    </p:animEffect>
                                  </p:childTnLst>
                                </p:cTn>
                              </p:par>
                            </p:childTnLst>
                          </p:cTn>
                        </p:par>
                        <p:par>
                          <p:cTn id="52" fill="hold">
                            <p:stCondLst>
                              <p:cond delay="11600"/>
                            </p:stCondLst>
                            <p:childTnLst>
                              <p:par>
                                <p:cTn id="53" presetID="6" presetClass="entr" presetSubtype="16" fill="hold" nodeType="after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circle(in)">
                                      <p:cBhvr>
                                        <p:cTn id="55" dur="2000"/>
                                        <p:tgtEl>
                                          <p:spTgt spid="13"/>
                                        </p:tgtEl>
                                      </p:cBhvr>
                                    </p:animEffect>
                                  </p:childTnLst>
                                </p:cTn>
                              </p:par>
                            </p:childTnLst>
                          </p:cTn>
                        </p:par>
                        <p:par>
                          <p:cTn id="56" fill="hold">
                            <p:stCondLst>
                              <p:cond delay="13600"/>
                            </p:stCondLst>
                            <p:childTnLst>
                              <p:par>
                                <p:cTn id="57" presetID="2" presetClass="entr" presetSubtype="4" fill="hold" nodeType="after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500" fill="hold"/>
                                        <p:tgtEl>
                                          <p:spTgt spid="22"/>
                                        </p:tgtEl>
                                        <p:attrNameLst>
                                          <p:attrName>ppt_x</p:attrName>
                                        </p:attrNameLst>
                                      </p:cBhvr>
                                      <p:tavLst>
                                        <p:tav tm="0">
                                          <p:val>
                                            <p:strVal val="#ppt_x"/>
                                          </p:val>
                                        </p:tav>
                                        <p:tav tm="100000">
                                          <p:val>
                                            <p:strVal val="#ppt_x"/>
                                          </p:val>
                                        </p:tav>
                                      </p:tavLst>
                                    </p:anim>
                                    <p:anim calcmode="lin" valueType="num">
                                      <p:cBhvr additive="base">
                                        <p:cTn id="60" dur="500" fill="hold"/>
                                        <p:tgtEl>
                                          <p:spTgt spid="22"/>
                                        </p:tgtEl>
                                        <p:attrNameLst>
                                          <p:attrName>ppt_y</p:attrName>
                                        </p:attrNameLst>
                                      </p:cBhvr>
                                      <p:tavLst>
                                        <p:tav tm="0">
                                          <p:val>
                                            <p:strVal val="1+#ppt_h/2"/>
                                          </p:val>
                                        </p:tav>
                                        <p:tav tm="100000">
                                          <p:val>
                                            <p:strVal val="#ppt_y"/>
                                          </p:val>
                                        </p:tav>
                                      </p:tavLst>
                                    </p:anim>
                                  </p:childTnLst>
                                </p:cTn>
                              </p:par>
                            </p:childTnLst>
                          </p:cTn>
                        </p:par>
                        <p:par>
                          <p:cTn id="61" fill="hold">
                            <p:stCondLst>
                              <p:cond delay="14100"/>
                            </p:stCondLst>
                            <p:childTnLst>
                              <p:par>
                                <p:cTn id="62" presetID="10" presetClass="entr" presetSubtype="0" fill="hold" nodeType="afterEffect">
                                  <p:stCondLst>
                                    <p:cond delay="0"/>
                                  </p:stCondLst>
                                  <p:childTnLst>
                                    <p:set>
                                      <p:cBhvr>
                                        <p:cTn id="63" dur="1" fill="hold">
                                          <p:stCondLst>
                                            <p:cond delay="0"/>
                                          </p:stCondLst>
                                        </p:cTn>
                                        <p:tgtEl>
                                          <p:spTgt spid="317"/>
                                        </p:tgtEl>
                                        <p:attrNameLst>
                                          <p:attrName>style.visibility</p:attrName>
                                        </p:attrNameLst>
                                      </p:cBhvr>
                                      <p:to>
                                        <p:strVal val="visible"/>
                                      </p:to>
                                    </p:set>
                                    <p:animEffect transition="in" filter="fade">
                                      <p:cBhvr>
                                        <p:cTn id="64" dur="500"/>
                                        <p:tgtEl>
                                          <p:spTgt spid="31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grpId="0" nodeType="clickEffect">
                                  <p:stCondLst>
                                    <p:cond delay="0"/>
                                  </p:stCondLst>
                                  <p:childTnLst>
                                    <p:set>
                                      <p:cBhvr>
                                        <p:cTn id="68" dur="1" fill="hold">
                                          <p:stCondLst>
                                            <p:cond delay="0"/>
                                          </p:stCondLst>
                                        </p:cTn>
                                        <p:tgtEl>
                                          <p:spTgt spid="293"/>
                                        </p:tgtEl>
                                        <p:attrNameLst>
                                          <p:attrName>style.visibility</p:attrName>
                                        </p:attrNameLst>
                                      </p:cBhvr>
                                      <p:to>
                                        <p:strVal val="visible"/>
                                      </p:to>
                                    </p:set>
                                    <p:animEffect transition="in" filter="wipe(up)">
                                      <p:cBhvr>
                                        <p:cTn id="69" dur="500"/>
                                        <p:tgtEl>
                                          <p:spTgt spid="293"/>
                                        </p:tgtEl>
                                      </p:cBhvr>
                                    </p:animEffect>
                                  </p:childTnLst>
                                </p:cTn>
                              </p:par>
                            </p:childTnLst>
                          </p:cTn>
                        </p:par>
                        <p:par>
                          <p:cTn id="70" fill="hold">
                            <p:stCondLst>
                              <p:cond delay="500"/>
                            </p:stCondLst>
                            <p:childTnLst>
                              <p:par>
                                <p:cTn id="71" presetID="10" presetClass="entr" presetSubtype="0" fill="hold" grpId="1" nodeType="afterEffect">
                                  <p:stCondLst>
                                    <p:cond delay="0"/>
                                  </p:stCondLst>
                                  <p:childTnLst>
                                    <p:set>
                                      <p:cBhvr>
                                        <p:cTn id="72" dur="1" fill="hold">
                                          <p:stCondLst>
                                            <p:cond delay="0"/>
                                          </p:stCondLst>
                                        </p:cTn>
                                        <p:tgtEl>
                                          <p:spTgt spid="285"/>
                                        </p:tgtEl>
                                        <p:attrNameLst>
                                          <p:attrName>style.visibility</p:attrName>
                                        </p:attrNameLst>
                                      </p:cBhvr>
                                      <p:to>
                                        <p:strVal val="visible"/>
                                      </p:to>
                                    </p:set>
                                    <p:animEffect transition="in" filter="fade">
                                      <p:cBhvr>
                                        <p:cTn id="73" dur="800"/>
                                        <p:tgtEl>
                                          <p:spTgt spid="285"/>
                                        </p:tgtEl>
                                      </p:cBhvr>
                                    </p:animEffect>
                                  </p:childTnLst>
                                </p:cTn>
                              </p:par>
                              <p:par>
                                <p:cTn id="74" presetID="8" presetClass="emph" presetSubtype="0" decel="100000" fill="hold" grpId="0" nodeType="withEffect">
                                  <p:stCondLst>
                                    <p:cond delay="0"/>
                                  </p:stCondLst>
                                  <p:childTnLst>
                                    <p:animRot by="-2700000">
                                      <p:cBhvr>
                                        <p:cTn id="75" dur="800" fill="hold"/>
                                        <p:tgtEl>
                                          <p:spTgt spid="285"/>
                                        </p:tgtEl>
                                        <p:attrNameLst>
                                          <p:attrName>r</p:attrName>
                                        </p:attrNameLst>
                                      </p:cBhvr>
                                    </p:animRot>
                                  </p:childTnLst>
                                </p:cTn>
                              </p:par>
                            </p:childTnLst>
                          </p:cTn>
                        </p:par>
                        <p:par>
                          <p:cTn id="76" fill="hold">
                            <p:stCondLst>
                              <p:cond delay="1300"/>
                            </p:stCondLst>
                            <p:childTnLst>
                              <p:par>
                                <p:cTn id="77" presetID="22" presetClass="entr" presetSubtype="1" fill="hold" grpId="0" nodeType="afterEffect">
                                  <p:stCondLst>
                                    <p:cond delay="0"/>
                                  </p:stCondLst>
                                  <p:childTnLst>
                                    <p:set>
                                      <p:cBhvr>
                                        <p:cTn id="78" dur="1" fill="hold">
                                          <p:stCondLst>
                                            <p:cond delay="0"/>
                                          </p:stCondLst>
                                        </p:cTn>
                                        <p:tgtEl>
                                          <p:spTgt spid="294"/>
                                        </p:tgtEl>
                                        <p:attrNameLst>
                                          <p:attrName>style.visibility</p:attrName>
                                        </p:attrNameLst>
                                      </p:cBhvr>
                                      <p:to>
                                        <p:strVal val="visible"/>
                                      </p:to>
                                    </p:set>
                                    <p:animEffect transition="in" filter="wipe(up)">
                                      <p:cBhvr>
                                        <p:cTn id="79" dur="500"/>
                                        <p:tgtEl>
                                          <p:spTgt spid="294"/>
                                        </p:tgtEl>
                                      </p:cBhvr>
                                    </p:animEffect>
                                  </p:childTnLst>
                                </p:cTn>
                              </p:par>
                            </p:childTnLst>
                          </p:cTn>
                        </p:par>
                        <p:par>
                          <p:cTn id="80" fill="hold">
                            <p:stCondLst>
                              <p:cond delay="1800"/>
                            </p:stCondLst>
                            <p:childTnLst>
                              <p:par>
                                <p:cTn id="81" presetID="49" presetClass="entr" presetSubtype="0" decel="100000" fill="hold" nodeType="afterEffect">
                                  <p:stCondLst>
                                    <p:cond delay="0"/>
                                  </p:stCondLst>
                                  <p:childTnLst>
                                    <p:set>
                                      <p:cBhvr>
                                        <p:cTn id="82" dur="1" fill="hold">
                                          <p:stCondLst>
                                            <p:cond delay="0"/>
                                          </p:stCondLst>
                                        </p:cTn>
                                        <p:tgtEl>
                                          <p:spTgt spid="295"/>
                                        </p:tgtEl>
                                        <p:attrNameLst>
                                          <p:attrName>style.visibility</p:attrName>
                                        </p:attrNameLst>
                                      </p:cBhvr>
                                      <p:to>
                                        <p:strVal val="visible"/>
                                      </p:to>
                                    </p:set>
                                    <p:anim calcmode="lin" valueType="num">
                                      <p:cBhvr>
                                        <p:cTn id="83" dur="1300" fill="hold"/>
                                        <p:tgtEl>
                                          <p:spTgt spid="295"/>
                                        </p:tgtEl>
                                        <p:attrNameLst>
                                          <p:attrName>ppt_w</p:attrName>
                                        </p:attrNameLst>
                                      </p:cBhvr>
                                      <p:tavLst>
                                        <p:tav tm="0">
                                          <p:val>
                                            <p:fltVal val="0"/>
                                          </p:val>
                                        </p:tav>
                                        <p:tav tm="100000">
                                          <p:val>
                                            <p:strVal val="#ppt_w"/>
                                          </p:val>
                                        </p:tav>
                                      </p:tavLst>
                                    </p:anim>
                                    <p:anim calcmode="lin" valueType="num">
                                      <p:cBhvr>
                                        <p:cTn id="84" dur="1300" fill="hold"/>
                                        <p:tgtEl>
                                          <p:spTgt spid="295"/>
                                        </p:tgtEl>
                                        <p:attrNameLst>
                                          <p:attrName>ppt_h</p:attrName>
                                        </p:attrNameLst>
                                      </p:cBhvr>
                                      <p:tavLst>
                                        <p:tav tm="0">
                                          <p:val>
                                            <p:fltVal val="0"/>
                                          </p:val>
                                        </p:tav>
                                        <p:tav tm="100000">
                                          <p:val>
                                            <p:strVal val="#ppt_h"/>
                                          </p:val>
                                        </p:tav>
                                      </p:tavLst>
                                    </p:anim>
                                    <p:anim calcmode="lin" valueType="num">
                                      <p:cBhvr>
                                        <p:cTn id="85" dur="1300" fill="hold"/>
                                        <p:tgtEl>
                                          <p:spTgt spid="295"/>
                                        </p:tgtEl>
                                        <p:attrNameLst>
                                          <p:attrName>style.rotation</p:attrName>
                                        </p:attrNameLst>
                                      </p:cBhvr>
                                      <p:tavLst>
                                        <p:tav tm="0">
                                          <p:val>
                                            <p:fltVal val="360"/>
                                          </p:val>
                                        </p:tav>
                                        <p:tav tm="100000">
                                          <p:val>
                                            <p:fltVal val="0"/>
                                          </p:val>
                                        </p:tav>
                                      </p:tavLst>
                                    </p:anim>
                                    <p:animEffect transition="in" filter="fade">
                                      <p:cBhvr>
                                        <p:cTn id="86" dur="1300"/>
                                        <p:tgtEl>
                                          <p:spTgt spid="295"/>
                                        </p:tgtEl>
                                      </p:cBhvr>
                                    </p:animEffect>
                                  </p:childTnLst>
                                </p:cTn>
                              </p:par>
                            </p:childTnLst>
                          </p:cTn>
                        </p:par>
                        <p:par>
                          <p:cTn id="87" fill="hold">
                            <p:stCondLst>
                              <p:cond delay="3100"/>
                            </p:stCondLst>
                            <p:childTnLst>
                              <p:par>
                                <p:cTn id="88" presetID="10" presetClass="entr" presetSubtype="0" fill="hold" nodeType="afterEffect">
                                  <p:stCondLst>
                                    <p:cond delay="0"/>
                                  </p:stCondLst>
                                  <p:childTnLst>
                                    <p:set>
                                      <p:cBhvr>
                                        <p:cTn id="89" dur="1" fill="hold">
                                          <p:stCondLst>
                                            <p:cond delay="0"/>
                                          </p:stCondLst>
                                        </p:cTn>
                                        <p:tgtEl>
                                          <p:spTgt spid="298"/>
                                        </p:tgtEl>
                                        <p:attrNameLst>
                                          <p:attrName>style.visibility</p:attrName>
                                        </p:attrNameLst>
                                      </p:cBhvr>
                                      <p:to>
                                        <p:strVal val="visible"/>
                                      </p:to>
                                    </p:set>
                                    <p:animEffect transition="in" filter="fade">
                                      <p:cBhvr>
                                        <p:cTn id="90" dur="500"/>
                                        <p:tgtEl>
                                          <p:spTgt spid="298"/>
                                        </p:tgtEl>
                                      </p:cBhvr>
                                    </p:animEffect>
                                  </p:childTnLst>
                                </p:cTn>
                              </p:par>
                            </p:childTnLst>
                          </p:cTn>
                        </p:par>
                        <p:par>
                          <p:cTn id="91" fill="hold">
                            <p:stCondLst>
                              <p:cond delay="3600"/>
                            </p:stCondLst>
                            <p:childTnLst>
                              <p:par>
                                <p:cTn id="92" presetID="6" presetClass="entr" presetSubtype="16" fill="hold" nodeType="afterEffect">
                                  <p:stCondLst>
                                    <p:cond delay="0"/>
                                  </p:stCondLst>
                                  <p:childTnLst>
                                    <p:set>
                                      <p:cBhvr>
                                        <p:cTn id="93" dur="1" fill="hold">
                                          <p:stCondLst>
                                            <p:cond delay="0"/>
                                          </p:stCondLst>
                                        </p:cTn>
                                        <p:tgtEl>
                                          <p:spTgt spid="57"/>
                                        </p:tgtEl>
                                        <p:attrNameLst>
                                          <p:attrName>style.visibility</p:attrName>
                                        </p:attrNameLst>
                                      </p:cBhvr>
                                      <p:to>
                                        <p:strVal val="visible"/>
                                      </p:to>
                                    </p:set>
                                    <p:animEffect transition="in" filter="circle(in)">
                                      <p:cBhvr>
                                        <p:cTn id="94" dur="2000"/>
                                        <p:tgtEl>
                                          <p:spTgt spid="57"/>
                                        </p:tgtEl>
                                      </p:cBhvr>
                                    </p:animEffect>
                                  </p:childTnLst>
                                </p:cTn>
                              </p:par>
                            </p:childTnLst>
                          </p:cTn>
                        </p:par>
                        <p:par>
                          <p:cTn id="95" fill="hold">
                            <p:stCondLst>
                              <p:cond delay="5600"/>
                            </p:stCondLst>
                            <p:childTnLst>
                              <p:par>
                                <p:cTn id="96" presetID="10" presetClass="entr" presetSubtype="0" fill="hold" grpId="0" nodeType="afterEffect">
                                  <p:stCondLst>
                                    <p:cond delay="0"/>
                                  </p:stCondLst>
                                  <p:childTnLst>
                                    <p:set>
                                      <p:cBhvr>
                                        <p:cTn id="97" dur="1" fill="hold">
                                          <p:stCondLst>
                                            <p:cond delay="0"/>
                                          </p:stCondLst>
                                        </p:cTn>
                                        <p:tgtEl>
                                          <p:spTgt spid="314"/>
                                        </p:tgtEl>
                                        <p:attrNameLst>
                                          <p:attrName>style.visibility</p:attrName>
                                        </p:attrNameLst>
                                      </p:cBhvr>
                                      <p:to>
                                        <p:strVal val="visible"/>
                                      </p:to>
                                    </p:set>
                                    <p:animEffect transition="in" filter="fade">
                                      <p:cBhvr>
                                        <p:cTn id="98" dur="500"/>
                                        <p:tgtEl>
                                          <p:spTgt spid="314"/>
                                        </p:tgtEl>
                                      </p:cBhvr>
                                    </p:animEffect>
                                  </p:childTnLst>
                                </p:cTn>
                              </p:par>
                            </p:childTnLst>
                          </p:cTn>
                        </p:par>
                        <p:par>
                          <p:cTn id="99" fill="hold">
                            <p:stCondLst>
                              <p:cond delay="6100"/>
                            </p:stCondLst>
                            <p:childTnLst>
                              <p:par>
                                <p:cTn id="100" presetID="22" presetClass="entr" presetSubtype="8" fill="hold" grpId="0" nodeType="afterEffect">
                                  <p:stCondLst>
                                    <p:cond delay="0"/>
                                  </p:stCondLst>
                                  <p:childTnLst>
                                    <p:set>
                                      <p:cBhvr>
                                        <p:cTn id="101" dur="1" fill="hold">
                                          <p:stCondLst>
                                            <p:cond delay="0"/>
                                          </p:stCondLst>
                                        </p:cTn>
                                        <p:tgtEl>
                                          <p:spTgt spid="301"/>
                                        </p:tgtEl>
                                        <p:attrNameLst>
                                          <p:attrName>style.visibility</p:attrName>
                                        </p:attrNameLst>
                                      </p:cBhvr>
                                      <p:to>
                                        <p:strVal val="visible"/>
                                      </p:to>
                                    </p:set>
                                    <p:animEffect transition="in" filter="wipe(left)">
                                      <p:cBhvr>
                                        <p:cTn id="102" dur="500"/>
                                        <p:tgtEl>
                                          <p:spTgt spid="301"/>
                                        </p:tgtEl>
                                      </p:cBhvr>
                                    </p:animEffect>
                                  </p:childTnLst>
                                </p:cTn>
                              </p:par>
                            </p:childTnLst>
                          </p:cTn>
                        </p:par>
                        <p:par>
                          <p:cTn id="103" fill="hold">
                            <p:stCondLst>
                              <p:cond delay="6600"/>
                            </p:stCondLst>
                            <p:childTnLst>
                              <p:par>
                                <p:cTn id="104" presetID="10" presetClass="entr" presetSubtype="0" fill="hold" grpId="1" nodeType="afterEffect">
                                  <p:stCondLst>
                                    <p:cond delay="0"/>
                                  </p:stCondLst>
                                  <p:childTnLst>
                                    <p:set>
                                      <p:cBhvr>
                                        <p:cTn id="105" dur="1" fill="hold">
                                          <p:stCondLst>
                                            <p:cond delay="0"/>
                                          </p:stCondLst>
                                        </p:cTn>
                                        <p:tgtEl>
                                          <p:spTgt spid="286"/>
                                        </p:tgtEl>
                                        <p:attrNameLst>
                                          <p:attrName>style.visibility</p:attrName>
                                        </p:attrNameLst>
                                      </p:cBhvr>
                                      <p:to>
                                        <p:strVal val="visible"/>
                                      </p:to>
                                    </p:set>
                                    <p:animEffect transition="in" filter="fade">
                                      <p:cBhvr>
                                        <p:cTn id="106" dur="800"/>
                                        <p:tgtEl>
                                          <p:spTgt spid="286"/>
                                        </p:tgtEl>
                                      </p:cBhvr>
                                    </p:animEffect>
                                  </p:childTnLst>
                                </p:cTn>
                              </p:par>
                              <p:par>
                                <p:cTn id="107" presetID="8" presetClass="emph" presetSubtype="0" decel="100000" fill="hold" grpId="0" nodeType="withEffect">
                                  <p:stCondLst>
                                    <p:cond delay="0"/>
                                  </p:stCondLst>
                                  <p:childTnLst>
                                    <p:animRot by="-2700000">
                                      <p:cBhvr>
                                        <p:cTn id="108" dur="800" fill="hold"/>
                                        <p:tgtEl>
                                          <p:spTgt spid="286"/>
                                        </p:tgtEl>
                                        <p:attrNameLst>
                                          <p:attrName>r</p:attrName>
                                        </p:attrNameLst>
                                      </p:cBhvr>
                                    </p:animRot>
                                  </p:childTnLst>
                                </p:cTn>
                              </p:par>
                            </p:childTnLst>
                          </p:cTn>
                        </p:par>
                        <p:par>
                          <p:cTn id="109" fill="hold">
                            <p:stCondLst>
                              <p:cond delay="7400"/>
                            </p:stCondLst>
                            <p:childTnLst>
                              <p:par>
                                <p:cTn id="110" presetID="22" presetClass="entr" presetSubtype="8" fill="hold" grpId="0" nodeType="afterEffect">
                                  <p:stCondLst>
                                    <p:cond delay="0"/>
                                  </p:stCondLst>
                                  <p:childTnLst>
                                    <p:set>
                                      <p:cBhvr>
                                        <p:cTn id="111" dur="1" fill="hold">
                                          <p:stCondLst>
                                            <p:cond delay="0"/>
                                          </p:stCondLst>
                                        </p:cTn>
                                        <p:tgtEl>
                                          <p:spTgt spid="302"/>
                                        </p:tgtEl>
                                        <p:attrNameLst>
                                          <p:attrName>style.visibility</p:attrName>
                                        </p:attrNameLst>
                                      </p:cBhvr>
                                      <p:to>
                                        <p:strVal val="visible"/>
                                      </p:to>
                                    </p:set>
                                    <p:animEffect transition="in" filter="wipe(left)">
                                      <p:cBhvr>
                                        <p:cTn id="112" dur="500"/>
                                        <p:tgtEl>
                                          <p:spTgt spid="302"/>
                                        </p:tgtEl>
                                      </p:cBhvr>
                                    </p:animEffect>
                                  </p:childTnLst>
                                </p:cTn>
                              </p:par>
                            </p:childTnLst>
                          </p:cTn>
                        </p:par>
                        <p:par>
                          <p:cTn id="113" fill="hold">
                            <p:stCondLst>
                              <p:cond delay="7900"/>
                            </p:stCondLst>
                            <p:childTnLst>
                              <p:par>
                                <p:cTn id="114" presetID="49" presetClass="entr" presetSubtype="0" decel="100000" fill="hold" nodeType="afterEffect">
                                  <p:stCondLst>
                                    <p:cond delay="0"/>
                                  </p:stCondLst>
                                  <p:childTnLst>
                                    <p:set>
                                      <p:cBhvr>
                                        <p:cTn id="115" dur="1" fill="hold">
                                          <p:stCondLst>
                                            <p:cond delay="0"/>
                                          </p:stCondLst>
                                        </p:cTn>
                                        <p:tgtEl>
                                          <p:spTgt spid="311"/>
                                        </p:tgtEl>
                                        <p:attrNameLst>
                                          <p:attrName>style.visibility</p:attrName>
                                        </p:attrNameLst>
                                      </p:cBhvr>
                                      <p:to>
                                        <p:strVal val="visible"/>
                                      </p:to>
                                    </p:set>
                                    <p:anim calcmode="lin" valueType="num">
                                      <p:cBhvr>
                                        <p:cTn id="116" dur="1300" fill="hold"/>
                                        <p:tgtEl>
                                          <p:spTgt spid="311"/>
                                        </p:tgtEl>
                                        <p:attrNameLst>
                                          <p:attrName>ppt_w</p:attrName>
                                        </p:attrNameLst>
                                      </p:cBhvr>
                                      <p:tavLst>
                                        <p:tav tm="0">
                                          <p:val>
                                            <p:fltVal val="0"/>
                                          </p:val>
                                        </p:tav>
                                        <p:tav tm="100000">
                                          <p:val>
                                            <p:strVal val="#ppt_w"/>
                                          </p:val>
                                        </p:tav>
                                      </p:tavLst>
                                    </p:anim>
                                    <p:anim calcmode="lin" valueType="num">
                                      <p:cBhvr>
                                        <p:cTn id="117" dur="1300" fill="hold"/>
                                        <p:tgtEl>
                                          <p:spTgt spid="311"/>
                                        </p:tgtEl>
                                        <p:attrNameLst>
                                          <p:attrName>ppt_h</p:attrName>
                                        </p:attrNameLst>
                                      </p:cBhvr>
                                      <p:tavLst>
                                        <p:tav tm="0">
                                          <p:val>
                                            <p:fltVal val="0"/>
                                          </p:val>
                                        </p:tav>
                                        <p:tav tm="100000">
                                          <p:val>
                                            <p:strVal val="#ppt_h"/>
                                          </p:val>
                                        </p:tav>
                                      </p:tavLst>
                                    </p:anim>
                                    <p:anim calcmode="lin" valueType="num">
                                      <p:cBhvr>
                                        <p:cTn id="118" dur="1300" fill="hold"/>
                                        <p:tgtEl>
                                          <p:spTgt spid="311"/>
                                        </p:tgtEl>
                                        <p:attrNameLst>
                                          <p:attrName>style.rotation</p:attrName>
                                        </p:attrNameLst>
                                      </p:cBhvr>
                                      <p:tavLst>
                                        <p:tav tm="0">
                                          <p:val>
                                            <p:fltVal val="360"/>
                                          </p:val>
                                        </p:tav>
                                        <p:tav tm="100000">
                                          <p:val>
                                            <p:fltVal val="0"/>
                                          </p:val>
                                        </p:tav>
                                      </p:tavLst>
                                    </p:anim>
                                    <p:animEffect transition="in" filter="fade">
                                      <p:cBhvr>
                                        <p:cTn id="119" dur="1300"/>
                                        <p:tgtEl>
                                          <p:spTgt spid="311"/>
                                        </p:tgtEl>
                                      </p:cBhvr>
                                    </p:animEffect>
                                  </p:childTnLst>
                                </p:cTn>
                              </p:par>
                            </p:childTnLst>
                          </p:cTn>
                        </p:par>
                        <p:par>
                          <p:cTn id="120" fill="hold">
                            <p:stCondLst>
                              <p:cond delay="9200"/>
                            </p:stCondLst>
                            <p:childTnLst>
                              <p:par>
                                <p:cTn id="121" presetID="10" presetClass="entr" presetSubtype="0" fill="hold" nodeType="afterEffect">
                                  <p:stCondLst>
                                    <p:cond delay="0"/>
                                  </p:stCondLst>
                                  <p:childTnLst>
                                    <p:set>
                                      <p:cBhvr>
                                        <p:cTn id="122" dur="1" fill="hold">
                                          <p:stCondLst>
                                            <p:cond delay="0"/>
                                          </p:stCondLst>
                                        </p:cTn>
                                        <p:tgtEl>
                                          <p:spTgt spid="299"/>
                                        </p:tgtEl>
                                        <p:attrNameLst>
                                          <p:attrName>style.visibility</p:attrName>
                                        </p:attrNameLst>
                                      </p:cBhvr>
                                      <p:to>
                                        <p:strVal val="visible"/>
                                      </p:to>
                                    </p:set>
                                    <p:animEffect transition="in" filter="fade">
                                      <p:cBhvr>
                                        <p:cTn id="123" dur="500"/>
                                        <p:tgtEl>
                                          <p:spTgt spid="299"/>
                                        </p:tgtEl>
                                      </p:cBhvr>
                                    </p:animEffect>
                                  </p:childTnLst>
                                </p:cTn>
                              </p:par>
                            </p:childTnLst>
                          </p:cTn>
                        </p:par>
                        <p:par>
                          <p:cTn id="124" fill="hold">
                            <p:stCondLst>
                              <p:cond delay="9700"/>
                            </p:stCondLst>
                            <p:childTnLst>
                              <p:par>
                                <p:cTn id="125" presetID="6" presetClass="entr" presetSubtype="16" fill="hold" nodeType="afterEffect">
                                  <p:stCondLst>
                                    <p:cond delay="0"/>
                                  </p:stCondLst>
                                  <p:childTnLst>
                                    <p:set>
                                      <p:cBhvr>
                                        <p:cTn id="126" dur="1" fill="hold">
                                          <p:stCondLst>
                                            <p:cond delay="0"/>
                                          </p:stCondLst>
                                        </p:cTn>
                                        <p:tgtEl>
                                          <p:spTgt spid="68"/>
                                        </p:tgtEl>
                                        <p:attrNameLst>
                                          <p:attrName>style.visibility</p:attrName>
                                        </p:attrNameLst>
                                      </p:cBhvr>
                                      <p:to>
                                        <p:strVal val="visible"/>
                                      </p:to>
                                    </p:set>
                                    <p:animEffect transition="in" filter="circle(in)">
                                      <p:cBhvr>
                                        <p:cTn id="127" dur="2000"/>
                                        <p:tgtEl>
                                          <p:spTgt spid="68"/>
                                        </p:tgtEl>
                                      </p:cBhvr>
                                    </p:animEffect>
                                  </p:childTnLst>
                                </p:cTn>
                              </p:par>
                            </p:childTnLst>
                          </p:cTn>
                        </p:par>
                        <p:par>
                          <p:cTn id="128" fill="hold">
                            <p:stCondLst>
                              <p:cond delay="11700"/>
                            </p:stCondLst>
                            <p:childTnLst>
                              <p:par>
                                <p:cTn id="129" presetID="6" presetClass="entr" presetSubtype="16" fill="hold" nodeType="afterEffect">
                                  <p:stCondLst>
                                    <p:cond delay="0"/>
                                  </p:stCondLst>
                                  <p:childTnLst>
                                    <p:set>
                                      <p:cBhvr>
                                        <p:cTn id="130" dur="1" fill="hold">
                                          <p:stCondLst>
                                            <p:cond delay="0"/>
                                          </p:stCondLst>
                                        </p:cTn>
                                        <p:tgtEl>
                                          <p:spTgt spid="66"/>
                                        </p:tgtEl>
                                        <p:attrNameLst>
                                          <p:attrName>style.visibility</p:attrName>
                                        </p:attrNameLst>
                                      </p:cBhvr>
                                      <p:to>
                                        <p:strVal val="visible"/>
                                      </p:to>
                                    </p:set>
                                    <p:animEffect transition="in" filter="circle(in)">
                                      <p:cBhvr>
                                        <p:cTn id="131" dur="2000"/>
                                        <p:tgtEl>
                                          <p:spTgt spid="66"/>
                                        </p:tgtEl>
                                      </p:cBhvr>
                                    </p:animEffect>
                                  </p:childTnLst>
                                </p:cTn>
                              </p:par>
                            </p:childTnLst>
                          </p:cTn>
                        </p:par>
                        <p:par>
                          <p:cTn id="132" fill="hold">
                            <p:stCondLst>
                              <p:cond delay="13700"/>
                            </p:stCondLst>
                            <p:childTnLst>
                              <p:par>
                                <p:cTn id="133" presetID="10" presetClass="entr" presetSubtype="0" fill="hold" grpId="0" nodeType="afterEffect">
                                  <p:stCondLst>
                                    <p:cond delay="0"/>
                                  </p:stCondLst>
                                  <p:childTnLst>
                                    <p:set>
                                      <p:cBhvr>
                                        <p:cTn id="134" dur="1" fill="hold">
                                          <p:stCondLst>
                                            <p:cond delay="0"/>
                                          </p:stCondLst>
                                        </p:cTn>
                                        <p:tgtEl>
                                          <p:spTgt spid="315"/>
                                        </p:tgtEl>
                                        <p:attrNameLst>
                                          <p:attrName>style.visibility</p:attrName>
                                        </p:attrNameLst>
                                      </p:cBhvr>
                                      <p:to>
                                        <p:strVal val="visible"/>
                                      </p:to>
                                    </p:set>
                                    <p:animEffect transition="in" filter="fade">
                                      <p:cBhvr>
                                        <p:cTn id="135" dur="500"/>
                                        <p:tgtEl>
                                          <p:spTgt spid="315"/>
                                        </p:tgtEl>
                                      </p:cBhvr>
                                    </p:animEffect>
                                  </p:childTnLst>
                                </p:cTn>
                              </p:par>
                            </p:childTnLst>
                          </p:cTn>
                        </p:par>
                        <p:par>
                          <p:cTn id="136" fill="hold">
                            <p:stCondLst>
                              <p:cond delay="14200"/>
                            </p:stCondLst>
                            <p:childTnLst>
                              <p:par>
                                <p:cTn id="137" presetID="22" presetClass="entr" presetSubtype="4" fill="hold" grpId="0" nodeType="afterEffect">
                                  <p:stCondLst>
                                    <p:cond delay="0"/>
                                  </p:stCondLst>
                                  <p:childTnLst>
                                    <p:set>
                                      <p:cBhvr>
                                        <p:cTn id="138" dur="1" fill="hold">
                                          <p:stCondLst>
                                            <p:cond delay="0"/>
                                          </p:stCondLst>
                                        </p:cTn>
                                        <p:tgtEl>
                                          <p:spTgt spid="288"/>
                                        </p:tgtEl>
                                        <p:attrNameLst>
                                          <p:attrName>style.visibility</p:attrName>
                                        </p:attrNameLst>
                                      </p:cBhvr>
                                      <p:to>
                                        <p:strVal val="visible"/>
                                      </p:to>
                                    </p:set>
                                    <p:animEffect transition="in" filter="wipe(down)">
                                      <p:cBhvr>
                                        <p:cTn id="139" dur="500"/>
                                        <p:tgtEl>
                                          <p:spTgt spid="288"/>
                                        </p:tgtEl>
                                      </p:cBhvr>
                                    </p:animEffect>
                                  </p:childTnLst>
                                </p:cTn>
                              </p:par>
                            </p:childTnLst>
                          </p:cTn>
                        </p:par>
                        <p:par>
                          <p:cTn id="140" fill="hold">
                            <p:stCondLst>
                              <p:cond delay="14700"/>
                            </p:stCondLst>
                            <p:childTnLst>
                              <p:par>
                                <p:cTn id="141" presetID="10" presetClass="entr" presetSubtype="0" fill="hold" grpId="1" nodeType="afterEffect">
                                  <p:stCondLst>
                                    <p:cond delay="0"/>
                                  </p:stCondLst>
                                  <p:childTnLst>
                                    <p:set>
                                      <p:cBhvr>
                                        <p:cTn id="142" dur="1" fill="hold">
                                          <p:stCondLst>
                                            <p:cond delay="0"/>
                                          </p:stCondLst>
                                        </p:cTn>
                                        <p:tgtEl>
                                          <p:spTgt spid="284"/>
                                        </p:tgtEl>
                                        <p:attrNameLst>
                                          <p:attrName>style.visibility</p:attrName>
                                        </p:attrNameLst>
                                      </p:cBhvr>
                                      <p:to>
                                        <p:strVal val="visible"/>
                                      </p:to>
                                    </p:set>
                                    <p:animEffect transition="in" filter="fade">
                                      <p:cBhvr>
                                        <p:cTn id="143" dur="800"/>
                                        <p:tgtEl>
                                          <p:spTgt spid="284"/>
                                        </p:tgtEl>
                                      </p:cBhvr>
                                    </p:animEffect>
                                  </p:childTnLst>
                                </p:cTn>
                              </p:par>
                            </p:childTnLst>
                          </p:cTn>
                        </p:par>
                        <p:par>
                          <p:cTn id="144" fill="hold">
                            <p:stCondLst>
                              <p:cond delay="15500"/>
                            </p:stCondLst>
                            <p:childTnLst>
                              <p:par>
                                <p:cTn id="145" presetID="6" presetClass="entr" presetSubtype="16" fill="hold" nodeType="afterEffect">
                                  <p:stCondLst>
                                    <p:cond delay="0"/>
                                  </p:stCondLst>
                                  <p:childTnLst>
                                    <p:set>
                                      <p:cBhvr>
                                        <p:cTn id="146" dur="1" fill="hold">
                                          <p:stCondLst>
                                            <p:cond delay="0"/>
                                          </p:stCondLst>
                                        </p:cTn>
                                        <p:tgtEl>
                                          <p:spTgt spid="256"/>
                                        </p:tgtEl>
                                        <p:attrNameLst>
                                          <p:attrName>style.visibility</p:attrName>
                                        </p:attrNameLst>
                                      </p:cBhvr>
                                      <p:to>
                                        <p:strVal val="visible"/>
                                      </p:to>
                                    </p:set>
                                    <p:animEffect transition="in" filter="circle(in)">
                                      <p:cBhvr>
                                        <p:cTn id="147" dur="2000"/>
                                        <p:tgtEl>
                                          <p:spTgt spid="256"/>
                                        </p:tgtEl>
                                      </p:cBhvr>
                                    </p:animEffect>
                                  </p:childTnLst>
                                </p:cTn>
                              </p:par>
                              <p:par>
                                <p:cTn id="148" presetID="8" presetClass="emph" presetSubtype="0" decel="100000" fill="hold" grpId="0" nodeType="withEffect">
                                  <p:stCondLst>
                                    <p:cond delay="0"/>
                                  </p:stCondLst>
                                  <p:childTnLst>
                                    <p:animRot by="-2700000">
                                      <p:cBhvr>
                                        <p:cTn id="149" dur="800" fill="hold"/>
                                        <p:tgtEl>
                                          <p:spTgt spid="284"/>
                                        </p:tgtEl>
                                        <p:attrNameLst>
                                          <p:attrName>r</p:attrName>
                                        </p:attrNameLst>
                                      </p:cBhvr>
                                    </p:animRot>
                                  </p:childTnLst>
                                </p:cTn>
                              </p:par>
                            </p:childTnLst>
                          </p:cTn>
                        </p:par>
                        <p:par>
                          <p:cTn id="150" fill="hold">
                            <p:stCondLst>
                              <p:cond delay="17500"/>
                            </p:stCondLst>
                            <p:childTnLst>
                              <p:par>
                                <p:cTn id="151" presetID="22" presetClass="entr" presetSubtype="4" fill="hold" grpId="0" nodeType="afterEffect">
                                  <p:stCondLst>
                                    <p:cond delay="0"/>
                                  </p:stCondLst>
                                  <p:childTnLst>
                                    <p:set>
                                      <p:cBhvr>
                                        <p:cTn id="152" dur="1" fill="hold">
                                          <p:stCondLst>
                                            <p:cond delay="0"/>
                                          </p:stCondLst>
                                        </p:cTn>
                                        <p:tgtEl>
                                          <p:spTgt spid="289"/>
                                        </p:tgtEl>
                                        <p:attrNameLst>
                                          <p:attrName>style.visibility</p:attrName>
                                        </p:attrNameLst>
                                      </p:cBhvr>
                                      <p:to>
                                        <p:strVal val="visible"/>
                                      </p:to>
                                    </p:set>
                                    <p:animEffect transition="in" filter="wipe(down)">
                                      <p:cBhvr>
                                        <p:cTn id="153" dur="500"/>
                                        <p:tgtEl>
                                          <p:spTgt spid="289"/>
                                        </p:tgtEl>
                                      </p:cBhvr>
                                    </p:animEffect>
                                  </p:childTnLst>
                                </p:cTn>
                              </p:par>
                            </p:childTnLst>
                          </p:cTn>
                        </p:par>
                        <p:par>
                          <p:cTn id="154" fill="hold">
                            <p:stCondLst>
                              <p:cond delay="18000"/>
                            </p:stCondLst>
                            <p:childTnLst>
                              <p:par>
                                <p:cTn id="155" presetID="49" presetClass="entr" presetSubtype="0" decel="100000" fill="hold" nodeType="afterEffect">
                                  <p:stCondLst>
                                    <p:cond delay="0"/>
                                  </p:stCondLst>
                                  <p:childTnLst>
                                    <p:set>
                                      <p:cBhvr>
                                        <p:cTn id="156" dur="1" fill="hold">
                                          <p:stCondLst>
                                            <p:cond delay="0"/>
                                          </p:stCondLst>
                                        </p:cTn>
                                        <p:tgtEl>
                                          <p:spTgt spid="290"/>
                                        </p:tgtEl>
                                        <p:attrNameLst>
                                          <p:attrName>style.visibility</p:attrName>
                                        </p:attrNameLst>
                                      </p:cBhvr>
                                      <p:to>
                                        <p:strVal val="visible"/>
                                      </p:to>
                                    </p:set>
                                    <p:anim calcmode="lin" valueType="num">
                                      <p:cBhvr>
                                        <p:cTn id="157" dur="1300" fill="hold"/>
                                        <p:tgtEl>
                                          <p:spTgt spid="290"/>
                                        </p:tgtEl>
                                        <p:attrNameLst>
                                          <p:attrName>ppt_w</p:attrName>
                                        </p:attrNameLst>
                                      </p:cBhvr>
                                      <p:tavLst>
                                        <p:tav tm="0">
                                          <p:val>
                                            <p:fltVal val="0"/>
                                          </p:val>
                                        </p:tav>
                                        <p:tav tm="100000">
                                          <p:val>
                                            <p:strVal val="#ppt_w"/>
                                          </p:val>
                                        </p:tav>
                                      </p:tavLst>
                                    </p:anim>
                                    <p:anim calcmode="lin" valueType="num">
                                      <p:cBhvr>
                                        <p:cTn id="158" dur="1300" fill="hold"/>
                                        <p:tgtEl>
                                          <p:spTgt spid="290"/>
                                        </p:tgtEl>
                                        <p:attrNameLst>
                                          <p:attrName>ppt_h</p:attrName>
                                        </p:attrNameLst>
                                      </p:cBhvr>
                                      <p:tavLst>
                                        <p:tav tm="0">
                                          <p:val>
                                            <p:fltVal val="0"/>
                                          </p:val>
                                        </p:tav>
                                        <p:tav tm="100000">
                                          <p:val>
                                            <p:strVal val="#ppt_h"/>
                                          </p:val>
                                        </p:tav>
                                      </p:tavLst>
                                    </p:anim>
                                    <p:anim calcmode="lin" valueType="num">
                                      <p:cBhvr>
                                        <p:cTn id="159" dur="1300" fill="hold"/>
                                        <p:tgtEl>
                                          <p:spTgt spid="290"/>
                                        </p:tgtEl>
                                        <p:attrNameLst>
                                          <p:attrName>style.rotation</p:attrName>
                                        </p:attrNameLst>
                                      </p:cBhvr>
                                      <p:tavLst>
                                        <p:tav tm="0">
                                          <p:val>
                                            <p:fltVal val="360"/>
                                          </p:val>
                                        </p:tav>
                                        <p:tav tm="100000">
                                          <p:val>
                                            <p:fltVal val="0"/>
                                          </p:val>
                                        </p:tav>
                                      </p:tavLst>
                                    </p:anim>
                                    <p:animEffect transition="in" filter="fade">
                                      <p:cBhvr>
                                        <p:cTn id="160" dur="1300"/>
                                        <p:tgtEl>
                                          <p:spTgt spid="290"/>
                                        </p:tgtEl>
                                      </p:cBhvr>
                                    </p:animEffect>
                                  </p:childTnLst>
                                </p:cTn>
                              </p:par>
                            </p:childTnLst>
                          </p:cTn>
                        </p:par>
                        <p:par>
                          <p:cTn id="161" fill="hold">
                            <p:stCondLst>
                              <p:cond delay="19300"/>
                            </p:stCondLst>
                            <p:childTnLst>
                              <p:par>
                                <p:cTn id="162" presetID="10" presetClass="entr" presetSubtype="0" fill="hold" nodeType="afterEffect">
                                  <p:stCondLst>
                                    <p:cond delay="0"/>
                                  </p:stCondLst>
                                  <p:childTnLst>
                                    <p:set>
                                      <p:cBhvr>
                                        <p:cTn id="163" dur="1" fill="hold">
                                          <p:stCondLst>
                                            <p:cond delay="0"/>
                                          </p:stCondLst>
                                        </p:cTn>
                                        <p:tgtEl>
                                          <p:spTgt spid="300"/>
                                        </p:tgtEl>
                                        <p:attrNameLst>
                                          <p:attrName>style.visibility</p:attrName>
                                        </p:attrNameLst>
                                      </p:cBhvr>
                                      <p:to>
                                        <p:strVal val="visible"/>
                                      </p:to>
                                    </p:set>
                                    <p:animEffect transition="in" filter="fade">
                                      <p:cBhvr>
                                        <p:cTn id="164" dur="500"/>
                                        <p:tgtEl>
                                          <p:spTgt spid="300"/>
                                        </p:tgtEl>
                                      </p:cBhvr>
                                    </p:animEffect>
                                  </p:childTnLst>
                                </p:cTn>
                              </p:par>
                            </p:childTnLst>
                          </p:cTn>
                        </p:par>
                        <p:par>
                          <p:cTn id="165" fill="hold">
                            <p:stCondLst>
                              <p:cond delay="19800"/>
                            </p:stCondLst>
                            <p:childTnLst>
                              <p:par>
                                <p:cTn id="166" presetID="10" presetClass="entr" presetSubtype="0" fill="hold" grpId="0" nodeType="afterEffect">
                                  <p:stCondLst>
                                    <p:cond delay="0"/>
                                  </p:stCondLst>
                                  <p:childTnLst>
                                    <p:set>
                                      <p:cBhvr>
                                        <p:cTn id="167" dur="1" fill="hold">
                                          <p:stCondLst>
                                            <p:cond delay="0"/>
                                          </p:stCondLst>
                                        </p:cTn>
                                        <p:tgtEl>
                                          <p:spTgt spid="316"/>
                                        </p:tgtEl>
                                        <p:attrNameLst>
                                          <p:attrName>style.visibility</p:attrName>
                                        </p:attrNameLst>
                                      </p:cBhvr>
                                      <p:to>
                                        <p:strVal val="visible"/>
                                      </p:to>
                                    </p:set>
                                    <p:animEffect transition="in" filter="fade">
                                      <p:cBhvr>
                                        <p:cTn id="168" dur="500"/>
                                        <p:tgtEl>
                                          <p:spTgt spid="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 grpId="0" animBg="1"/>
      <p:bldP spid="284" grpId="1" animBg="1"/>
      <p:bldP spid="285" grpId="0" animBg="1"/>
      <p:bldP spid="285" grpId="1" animBg="1"/>
      <p:bldP spid="286" grpId="0" animBg="1"/>
      <p:bldP spid="286" grpId="1" animBg="1"/>
      <p:bldP spid="287" grpId="0" animBg="1"/>
      <p:bldP spid="287" grpId="1" animBg="1"/>
      <p:bldP spid="288" grpId="0" animBg="1"/>
      <p:bldP spid="289" grpId="0" animBg="1"/>
      <p:bldP spid="293" grpId="0" animBg="1"/>
      <p:bldP spid="294" grpId="0" animBg="1"/>
      <p:bldP spid="301" grpId="0" animBg="1"/>
      <p:bldP spid="302" grpId="0" animBg="1"/>
      <p:bldP spid="303" grpId="0" animBg="1"/>
      <p:bldP spid="304" grpId="0" animBg="1"/>
      <p:bldP spid="314" grpId="0" animBg="1"/>
      <p:bldP spid="315" grpId="0" animBg="1"/>
      <p:bldP spid="316" grpId="0" animBg="1"/>
      <p:bldP spid="3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280" y="518374"/>
            <a:ext cx="8167509" cy="3035016"/>
          </a:xfrm>
          <a:prstGeom prst="rect">
            <a:avLst/>
          </a:prstGeom>
          <a:ln w="19050">
            <a:solidFill>
              <a:schemeClr val="tx1"/>
            </a:solidFill>
          </a:ln>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557" y="925331"/>
            <a:ext cx="8041355" cy="3100972"/>
          </a:xfrm>
          <a:prstGeom prst="rect">
            <a:avLst/>
          </a:prstGeom>
          <a:ln w="19050">
            <a:solidFill>
              <a:schemeClr val="tx1"/>
            </a:solidFill>
          </a:ln>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7421" y="1264383"/>
            <a:ext cx="7773097" cy="2940943"/>
          </a:xfrm>
          <a:prstGeom prst="rect">
            <a:avLst/>
          </a:prstGeom>
          <a:ln w="19050">
            <a:solidFill>
              <a:schemeClr val="tx1"/>
            </a:solidFill>
          </a:ln>
        </p:spPr>
      </p:pic>
      <p:sp>
        <p:nvSpPr>
          <p:cNvPr id="7" name="Rectangle 6"/>
          <p:cNvSpPr/>
          <p:nvPr/>
        </p:nvSpPr>
        <p:spPr>
          <a:xfrm>
            <a:off x="-73572" y="-28027"/>
            <a:ext cx="9270124" cy="482716"/>
          </a:xfrm>
          <a:prstGeom prst="rect">
            <a:avLst/>
          </a:prstGeom>
          <a:solidFill>
            <a:schemeClr val="bg1">
              <a:lumMod val="95000"/>
              <a:alpha val="99000"/>
            </a:schemeClr>
          </a:solidFill>
          <a:ln>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3063" y="0"/>
            <a:ext cx="8986345" cy="420413"/>
          </a:xfrm>
          <a:prstGeom prst="rect">
            <a:avLst/>
          </a:prstGeom>
          <a:noFill/>
        </p:spPr>
        <p:txBody>
          <a:bodyPr wrap="square" rtlCol="0" anchor="ctr" anchorCtr="0">
            <a:normAutofit fontScale="92500" lnSpcReduction="10000"/>
          </a:bodyPr>
          <a:lstStyle/>
          <a:p>
            <a:pPr algn="ctr"/>
            <a:r>
              <a:rPr lang="en-US" sz="2400" b="1" dirty="0">
                <a:solidFill>
                  <a:schemeClr val="tx1">
                    <a:lumMod val="75000"/>
                    <a:lumOff val="25000"/>
                  </a:schemeClr>
                </a:solidFill>
              </a:rPr>
              <a:t>HEALTH EXPLORER: UNLOCK THE POWER OF YOUR ANALYSIS</a:t>
            </a:r>
          </a:p>
        </p:txBody>
      </p:sp>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8856" y="930574"/>
            <a:ext cx="8054755" cy="2850689"/>
          </a:xfrm>
          <a:prstGeom prst="rect">
            <a:avLst/>
          </a:prstGeom>
          <a:ln w="38100">
            <a:solidFill>
              <a:schemeClr val="tx1"/>
            </a:solidFill>
          </a:ln>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8856" y="3772575"/>
            <a:ext cx="4046315" cy="2843620"/>
          </a:xfrm>
          <a:prstGeom prst="rect">
            <a:avLst/>
          </a:prstGeom>
          <a:ln w="25400">
            <a:solidFill>
              <a:schemeClr val="tx1"/>
            </a:solidFill>
          </a:ln>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12952" y="3777691"/>
            <a:ext cx="4037566" cy="2851267"/>
          </a:xfrm>
          <a:prstGeom prst="rect">
            <a:avLst/>
          </a:prstGeom>
          <a:ln w="25400">
            <a:solidFill>
              <a:schemeClr val="tx1"/>
            </a:solidFill>
          </a:ln>
        </p:spPr>
      </p:pic>
      <p:sp>
        <p:nvSpPr>
          <p:cNvPr id="20" name="Title 4"/>
          <p:cNvSpPr txBox="1">
            <a:spLocks/>
          </p:cNvSpPr>
          <p:nvPr/>
        </p:nvSpPr>
        <p:spPr>
          <a:xfrm>
            <a:off x="1619672" y="518374"/>
            <a:ext cx="6970640" cy="419269"/>
          </a:xfrm>
          <a:prstGeom prst="rect">
            <a:avLst/>
          </a:prstGeom>
          <a:solidFill>
            <a:schemeClr val="bg1"/>
          </a:solidFill>
        </p:spPr>
        <p:txBody>
          <a:bodyPr vert="horz" lIns="91440" tIns="45720" rIns="91440" bIns="45720" rtlCol="0" anchor="ctr">
            <a:normAutofit fontScale="6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b="1" dirty="0"/>
              <a:t>Thank You –   lpinzari@cmcrc.com </a:t>
            </a:r>
          </a:p>
        </p:txBody>
      </p:sp>
    </p:spTree>
    <p:custDataLst>
      <p:tags r:id="rId1"/>
    </p:custDataLst>
    <p:extLst>
      <p:ext uri="{BB962C8B-B14F-4D97-AF65-F5344CB8AC3E}">
        <p14:creationId xmlns:p14="http://schemas.microsoft.com/office/powerpoint/2010/main" val="2181485453"/>
      </p:ext>
    </p:extLst>
  </p:cSld>
  <p:clrMapOvr>
    <a:masterClrMapping/>
  </p:clrMapOvr>
  <mc:AlternateContent xmlns:mc="http://schemas.openxmlformats.org/markup-compatibility/2006" xmlns:p14="http://schemas.microsoft.com/office/powerpoint/2010/main">
    <mc:Choice Requires="p14">
      <p:transition spd="slow" p14:dur="2000" advTm="14458"/>
    </mc:Choice>
    <mc:Fallback xmlns="">
      <p:transition spd="slow" advTm="144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000"/>
                                        <p:tgtEl>
                                          <p:spTgt spid="3"/>
                                        </p:tgtEl>
                                      </p:cBhvr>
                                    </p:animEffect>
                                  </p:childTnLst>
                                </p:cTn>
                              </p:par>
                            </p:childTnLst>
                          </p:cTn>
                        </p:par>
                        <p:par>
                          <p:cTn id="12" fill="hold">
                            <p:stCondLst>
                              <p:cond delay="4000"/>
                            </p:stCondLst>
                            <p:childTnLst>
                              <p:par>
                                <p:cTn id="13" presetID="6" presetClass="entr" presetSubtype="16"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par>
                          <p:cTn id="16" fill="hold">
                            <p:stCondLst>
                              <p:cond delay="6000"/>
                            </p:stCondLst>
                            <p:childTnLst>
                              <p:par>
                                <p:cTn id="17" presetID="6" presetClass="entr" presetSubtype="16"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2000"/>
                                        <p:tgtEl>
                                          <p:spTgt spid="15"/>
                                        </p:tgtEl>
                                      </p:cBhvr>
                                    </p:animEffect>
                                  </p:childTnLst>
                                </p:cTn>
                              </p:par>
                              <p:par>
                                <p:cTn id="20" presetID="6" presetClass="entr" presetSubtype="16"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ircle(in)">
                                      <p:cBhvr>
                                        <p:cTn id="22" dur="2000"/>
                                        <p:tgtEl>
                                          <p:spTgt spid="17"/>
                                        </p:tgtEl>
                                      </p:cBhvr>
                                    </p:animEffect>
                                  </p:childTnLst>
                                </p:cTn>
                              </p:par>
                              <p:par>
                                <p:cTn id="23" presetID="6" presetClass="entr" presetSubtype="16"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circle(in)">
                                      <p:cBhvr>
                                        <p:cTn id="25" dur="2000"/>
                                        <p:tgtEl>
                                          <p:spTgt spid="19"/>
                                        </p:tgtEl>
                                      </p:cBhvr>
                                    </p:animEffect>
                                  </p:childTnLst>
                                </p:cTn>
                              </p:par>
                            </p:childTnLst>
                          </p:cTn>
                        </p:par>
                        <p:par>
                          <p:cTn id="26" fill="hold">
                            <p:stCondLst>
                              <p:cond delay="8000"/>
                            </p:stCondLst>
                            <p:childTnLst>
                              <p:par>
                                <p:cTn id="27" presetID="42" presetClass="entr" presetSubtype="0"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magin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062" y="247338"/>
            <a:ext cx="915356" cy="864096"/>
          </a:xfrm>
          <a:prstGeom prst="rect">
            <a:avLst/>
          </a:prstGeom>
        </p:spPr>
      </p:pic>
      <p:sp>
        <p:nvSpPr>
          <p:cNvPr id="4" name="Title 1"/>
          <p:cNvSpPr txBox="1">
            <a:spLocks/>
          </p:cNvSpPr>
          <p:nvPr/>
        </p:nvSpPr>
        <p:spPr bwMode="auto">
          <a:xfrm>
            <a:off x="251520" y="446558"/>
            <a:ext cx="8784976" cy="63976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bg1"/>
                </a:solidFill>
                <a:latin typeface="Calibri" pitchFamily="34" charset="0"/>
              </a:defRPr>
            </a:lvl2pPr>
            <a:lvl3pPr algn="l" rtl="0" fontAlgn="base">
              <a:spcBef>
                <a:spcPct val="0"/>
              </a:spcBef>
              <a:spcAft>
                <a:spcPct val="0"/>
              </a:spcAft>
              <a:defRPr sz="3600">
                <a:solidFill>
                  <a:schemeClr val="bg1"/>
                </a:solidFill>
                <a:latin typeface="Calibri" pitchFamily="34" charset="0"/>
              </a:defRPr>
            </a:lvl3pPr>
            <a:lvl4pPr algn="l" rtl="0" fontAlgn="base">
              <a:spcBef>
                <a:spcPct val="0"/>
              </a:spcBef>
              <a:spcAft>
                <a:spcPct val="0"/>
              </a:spcAft>
              <a:defRPr sz="3600">
                <a:solidFill>
                  <a:schemeClr val="bg1"/>
                </a:solidFill>
                <a:latin typeface="Calibri" pitchFamily="34" charset="0"/>
              </a:defRPr>
            </a:lvl4pPr>
            <a:lvl5pPr algn="l" rtl="0" fontAlgn="base">
              <a:spcBef>
                <a:spcPct val="0"/>
              </a:spcBef>
              <a:spcAft>
                <a:spcPct val="0"/>
              </a:spcAft>
              <a:defRPr sz="3600">
                <a:solidFill>
                  <a:schemeClr val="bg1"/>
                </a:solidFill>
                <a:latin typeface="Calibri" pitchFamily="34" charset="0"/>
              </a:defRPr>
            </a:lvl5pPr>
            <a:lvl6pPr marL="457200" algn="l" rtl="0" fontAlgn="base">
              <a:spcBef>
                <a:spcPct val="0"/>
              </a:spcBef>
              <a:spcAft>
                <a:spcPct val="0"/>
              </a:spcAft>
              <a:defRPr sz="3600">
                <a:solidFill>
                  <a:schemeClr val="bg1"/>
                </a:solidFill>
                <a:latin typeface="Calibri" pitchFamily="34" charset="0"/>
              </a:defRPr>
            </a:lvl6pPr>
            <a:lvl7pPr marL="914400" algn="l" rtl="0" fontAlgn="base">
              <a:spcBef>
                <a:spcPct val="0"/>
              </a:spcBef>
              <a:spcAft>
                <a:spcPct val="0"/>
              </a:spcAft>
              <a:defRPr sz="3600">
                <a:solidFill>
                  <a:schemeClr val="bg1"/>
                </a:solidFill>
                <a:latin typeface="Calibri" pitchFamily="34" charset="0"/>
              </a:defRPr>
            </a:lvl7pPr>
            <a:lvl8pPr marL="1371600" algn="l" rtl="0" fontAlgn="base">
              <a:spcBef>
                <a:spcPct val="0"/>
              </a:spcBef>
              <a:spcAft>
                <a:spcPct val="0"/>
              </a:spcAft>
              <a:defRPr sz="3600">
                <a:solidFill>
                  <a:schemeClr val="bg1"/>
                </a:solidFill>
                <a:latin typeface="Calibri" pitchFamily="34" charset="0"/>
              </a:defRPr>
            </a:lvl8pPr>
            <a:lvl9pPr marL="1828800" algn="l" rtl="0" fontAlgn="base">
              <a:spcBef>
                <a:spcPct val="0"/>
              </a:spcBef>
              <a:spcAft>
                <a:spcPct val="0"/>
              </a:spcAft>
              <a:defRPr sz="3600">
                <a:solidFill>
                  <a:schemeClr val="bg1"/>
                </a:solidFill>
                <a:latin typeface="Calibri" pitchFamily="34" charset="0"/>
              </a:defRPr>
            </a:lvl9pPr>
          </a:lstStyle>
          <a:p>
            <a:pPr algn="ctr" fontAlgn="auto">
              <a:spcAft>
                <a:spcPts val="0"/>
              </a:spcAft>
              <a:defRPr/>
            </a:pPr>
            <a:r>
              <a:rPr lang="en-US" sz="3200" dirty="0">
                <a:solidFill>
                  <a:schemeClr val="tx2"/>
                </a:solidFill>
              </a:rPr>
              <a:t> MBS CLAIMS GP ATTENDANCE 2012-2013</a:t>
            </a:r>
          </a:p>
          <a:p>
            <a:pPr algn="ctr" fontAlgn="auto">
              <a:spcAft>
                <a:spcPts val="0"/>
              </a:spcAft>
              <a:defRPr/>
            </a:pPr>
            <a:r>
              <a:rPr lang="en-US" b="1" dirty="0">
                <a:solidFill>
                  <a:schemeClr val="tx2"/>
                </a:solidFill>
              </a:rPr>
              <a:t>Example MEDICARE LOCAL METRO 1</a:t>
            </a:r>
            <a:endParaRPr lang="en-US" b="1" dirty="0">
              <a:solidFill>
                <a:schemeClr val="accent1"/>
              </a:solidFill>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9912" y="4077071"/>
            <a:ext cx="2304256" cy="249904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9893" y="4077072"/>
            <a:ext cx="3067212" cy="2521083"/>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88224" y="4044829"/>
            <a:ext cx="2232248" cy="2566132"/>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07904" y="1844824"/>
            <a:ext cx="5178555" cy="1839180"/>
          </a:xfrm>
          <a:prstGeom prst="rect">
            <a:avLst/>
          </a:prstGeom>
        </p:spPr>
      </p:pic>
      <p:sp>
        <p:nvSpPr>
          <p:cNvPr id="10" name="TextBox 9"/>
          <p:cNvSpPr txBox="1"/>
          <p:nvPr/>
        </p:nvSpPr>
        <p:spPr>
          <a:xfrm>
            <a:off x="107504" y="1302736"/>
            <a:ext cx="8906797" cy="461665"/>
          </a:xfrm>
          <a:prstGeom prst="rect">
            <a:avLst/>
          </a:prstGeom>
          <a:noFill/>
        </p:spPr>
        <p:txBody>
          <a:bodyPr wrap="none" rtlCol="0">
            <a:spAutoFit/>
          </a:bodyPr>
          <a:lstStyle/>
          <a:p>
            <a:r>
              <a:rPr lang="en-AU" sz="2400" dirty="0"/>
              <a:t>Percentage of people who attended a GP 20 times or more in the year</a:t>
            </a:r>
          </a:p>
        </p:txBody>
      </p:sp>
      <p:sp>
        <p:nvSpPr>
          <p:cNvPr id="11" name="Oval 10"/>
          <p:cNvSpPr/>
          <p:nvPr/>
        </p:nvSpPr>
        <p:spPr>
          <a:xfrm>
            <a:off x="3637605" y="2143583"/>
            <a:ext cx="1510459" cy="2773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Curved Left Arrow 11"/>
          <p:cNvSpPr/>
          <p:nvPr/>
        </p:nvSpPr>
        <p:spPr>
          <a:xfrm>
            <a:off x="5004048" y="2215590"/>
            <a:ext cx="799029" cy="3805697"/>
          </a:xfrm>
          <a:prstGeom prst="curved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3" name="Oval 12"/>
          <p:cNvSpPr/>
          <p:nvPr/>
        </p:nvSpPr>
        <p:spPr>
          <a:xfrm>
            <a:off x="3563888" y="3501008"/>
            <a:ext cx="2088232" cy="24281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4" name="Immagine 54" descr="arrow_painted_pc_5117.png"/>
          <p:cNvPicPr>
            <a:picLocks noChangeAspect="1"/>
          </p:cNvPicPr>
          <p:nvPr/>
        </p:nvPicPr>
        <p:blipFill>
          <a:blip r:embed="rId9" cstate="print"/>
          <a:stretch>
            <a:fillRect/>
          </a:stretch>
        </p:blipFill>
        <p:spPr>
          <a:xfrm rot="569222" flipH="1">
            <a:off x="1926636" y="3438944"/>
            <a:ext cx="2046320" cy="2147028"/>
          </a:xfrm>
          <a:prstGeom prst="rect">
            <a:avLst/>
          </a:prstGeom>
        </p:spPr>
      </p:pic>
      <p:sp>
        <p:nvSpPr>
          <p:cNvPr id="15" name="Oval 14"/>
          <p:cNvSpPr/>
          <p:nvPr/>
        </p:nvSpPr>
        <p:spPr>
          <a:xfrm>
            <a:off x="6228184" y="2153290"/>
            <a:ext cx="615911" cy="2675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Oval 15"/>
          <p:cNvSpPr/>
          <p:nvPr/>
        </p:nvSpPr>
        <p:spPr>
          <a:xfrm>
            <a:off x="6260345" y="3501008"/>
            <a:ext cx="615911" cy="26759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Arrow: Up-Down 1"/>
          <p:cNvSpPr/>
          <p:nvPr/>
        </p:nvSpPr>
        <p:spPr>
          <a:xfrm>
            <a:off x="6601779" y="2352872"/>
            <a:ext cx="484632" cy="1216152"/>
          </a:xfrm>
          <a:prstGeom prst="up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AU"/>
          </a:p>
        </p:txBody>
      </p:sp>
      <p:sp>
        <p:nvSpPr>
          <p:cNvPr id="17" name="Thought Bubble: Cloud 16"/>
          <p:cNvSpPr/>
          <p:nvPr/>
        </p:nvSpPr>
        <p:spPr>
          <a:xfrm>
            <a:off x="214489" y="1659467"/>
            <a:ext cx="3378625" cy="2521409"/>
          </a:xfrm>
          <a:prstGeom prst="cloudCallout">
            <a:avLst>
              <a:gd name="adj1" fmla="val 47892"/>
              <a:gd name="adj2" fmla="val 4098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b="1" dirty="0"/>
          </a:p>
          <a:p>
            <a:pPr algn="ctr"/>
            <a:r>
              <a:rPr lang="en-AU" sz="2400" b="1" dirty="0"/>
              <a:t>what sense does it make to compare ACT with Inner West Sydney?</a:t>
            </a:r>
          </a:p>
          <a:p>
            <a:pPr algn="ctr"/>
            <a:endParaRPr lang="en-AU" dirty="0"/>
          </a:p>
        </p:txBody>
      </p:sp>
    </p:spTree>
    <p:custDataLst>
      <p:tags r:id="rId1"/>
    </p:custDataLst>
    <p:extLst>
      <p:ext uri="{BB962C8B-B14F-4D97-AF65-F5344CB8AC3E}">
        <p14:creationId xmlns:p14="http://schemas.microsoft.com/office/powerpoint/2010/main" val="1477266883"/>
      </p:ext>
    </p:extLst>
  </p:cSld>
  <p:clrMapOvr>
    <a:masterClrMapping/>
  </p:clrMapOvr>
  <mc:AlternateContent xmlns:mc="http://schemas.openxmlformats.org/markup-compatibility/2006" xmlns:p14="http://schemas.microsoft.com/office/powerpoint/2010/main">
    <mc:Choice Requires="p14">
      <p:transition spd="slow" p14:dur="2000" advTm="17238"/>
    </mc:Choice>
    <mc:Fallback xmlns="">
      <p:transition spd="slow" advTm="172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4500"/>
                            </p:stCondLst>
                            <p:childTnLst>
                              <p:par>
                                <p:cTn id="17" presetID="10"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par>
                          <p:cTn id="20" fill="hold">
                            <p:stCondLst>
                              <p:cond delay="5000"/>
                            </p:stCondLst>
                            <p:childTnLst>
                              <p:par>
                                <p:cTn id="21" presetID="1"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par>
                          <p:cTn id="23" fill="hold">
                            <p:stCondLst>
                              <p:cond delay="5000"/>
                            </p:stCondLst>
                            <p:childTnLst>
                              <p:par>
                                <p:cTn id="24" presetID="42" presetClass="entr" presetSubtype="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par>
                          <p:cTn id="29" fill="hold">
                            <p:stCondLst>
                              <p:cond delay="6000"/>
                            </p:stCondLst>
                            <p:childTnLst>
                              <p:par>
                                <p:cTn id="30" presetID="10" presetClass="entr" presetSubtype="0"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par>
                          <p:cTn id="33" fill="hold">
                            <p:stCondLst>
                              <p:cond delay="6500"/>
                            </p:stCondLst>
                            <p:childTnLst>
                              <p:par>
                                <p:cTn id="34" presetID="42" presetClass="entr" presetSubtype="0" fill="hold"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childTnLst>
                          </p:cTn>
                        </p:par>
                        <p:par>
                          <p:cTn id="39" fill="hold">
                            <p:stCondLst>
                              <p:cond delay="7500"/>
                            </p:stCondLst>
                            <p:childTnLst>
                              <p:par>
                                <p:cTn id="40" presetID="31" presetClass="entr" presetSubtype="0" fill="hold" grpId="0" nodeType="after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1000" fill="hold"/>
                                        <p:tgtEl>
                                          <p:spTgt spid="17"/>
                                        </p:tgtEl>
                                        <p:attrNameLst>
                                          <p:attrName>ppt_w</p:attrName>
                                        </p:attrNameLst>
                                      </p:cBhvr>
                                      <p:tavLst>
                                        <p:tav tm="0">
                                          <p:val>
                                            <p:fltVal val="0"/>
                                          </p:val>
                                        </p:tav>
                                        <p:tav tm="100000">
                                          <p:val>
                                            <p:strVal val="#ppt_w"/>
                                          </p:val>
                                        </p:tav>
                                      </p:tavLst>
                                    </p:anim>
                                    <p:anim calcmode="lin" valueType="num">
                                      <p:cBhvr>
                                        <p:cTn id="43" dur="1000" fill="hold"/>
                                        <p:tgtEl>
                                          <p:spTgt spid="17"/>
                                        </p:tgtEl>
                                        <p:attrNameLst>
                                          <p:attrName>ppt_h</p:attrName>
                                        </p:attrNameLst>
                                      </p:cBhvr>
                                      <p:tavLst>
                                        <p:tav tm="0">
                                          <p:val>
                                            <p:fltVal val="0"/>
                                          </p:val>
                                        </p:tav>
                                        <p:tav tm="100000">
                                          <p:val>
                                            <p:strVal val="#ppt_h"/>
                                          </p:val>
                                        </p:tav>
                                      </p:tavLst>
                                    </p:anim>
                                    <p:anim calcmode="lin" valueType="num">
                                      <p:cBhvr>
                                        <p:cTn id="44" dur="1000" fill="hold"/>
                                        <p:tgtEl>
                                          <p:spTgt spid="17"/>
                                        </p:tgtEl>
                                        <p:attrNameLst>
                                          <p:attrName>style.rotation</p:attrName>
                                        </p:attrNameLst>
                                      </p:cBhvr>
                                      <p:tavLst>
                                        <p:tav tm="0">
                                          <p:val>
                                            <p:fltVal val="90"/>
                                          </p:val>
                                        </p:tav>
                                        <p:tav tm="100000">
                                          <p:val>
                                            <p:fltVal val="0"/>
                                          </p:val>
                                        </p:tav>
                                      </p:tavLst>
                                    </p:anim>
                                    <p:animEffect transition="in" filter="fade">
                                      <p:cBhvr>
                                        <p:cTn id="45"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animBg="1"/>
      <p:bldP spid="12" grpId="0" animBg="1"/>
      <p:bldP spid="13" grpId="0" animBg="1"/>
      <p:bldP spid="15" grpId="0" animBg="1"/>
      <p:bldP spid="16" grpId="0" animBg="1"/>
      <p:bldP spid="2" grpId="0"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ultiply 4"/>
          <p:cNvSpPr/>
          <p:nvPr/>
        </p:nvSpPr>
        <p:spPr>
          <a:xfrm>
            <a:off x="1295636" y="620688"/>
            <a:ext cx="3528392" cy="2736304"/>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Content Placeholder 2"/>
          <p:cNvSpPr>
            <a:spLocks noGrp="1"/>
          </p:cNvSpPr>
          <p:nvPr>
            <p:ph idx="1"/>
          </p:nvPr>
        </p:nvSpPr>
        <p:spPr/>
        <p:txBody>
          <a:bodyPr/>
          <a:lstStyle/>
          <a:p>
            <a:r>
              <a:rPr lang="en-AU" dirty="0"/>
              <a:t>Are Medicare Locals a good geography for the analysis?</a:t>
            </a:r>
          </a:p>
          <a:p>
            <a:pPr marL="0" indent="0">
              <a:buNone/>
            </a:pPr>
            <a:endParaRPr lang="en-AU" dirty="0"/>
          </a:p>
          <a:p>
            <a:pPr marL="0" indent="0">
              <a:buNone/>
            </a:pPr>
            <a:endParaRPr lang="en-AU" dirty="0"/>
          </a:p>
          <a:p>
            <a:r>
              <a:rPr lang="en-AU" dirty="0"/>
              <a:t>are Primary Health Networks a good geography for the analysis?</a:t>
            </a:r>
          </a:p>
          <a:p>
            <a:pPr marL="0" indent="0">
              <a:buNone/>
            </a:pPr>
            <a:endParaRPr lang="en-AU" dirty="0"/>
          </a:p>
        </p:txBody>
      </p:sp>
      <p:sp>
        <p:nvSpPr>
          <p:cNvPr id="2" name="Oval 1"/>
          <p:cNvSpPr/>
          <p:nvPr/>
        </p:nvSpPr>
        <p:spPr>
          <a:xfrm>
            <a:off x="611560" y="3212977"/>
            <a:ext cx="6696744" cy="2448272"/>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custDataLst>
      <p:tags r:id="rId1"/>
    </p:custDataLst>
    <p:extLst>
      <p:ext uri="{BB962C8B-B14F-4D97-AF65-F5344CB8AC3E}">
        <p14:creationId xmlns:p14="http://schemas.microsoft.com/office/powerpoint/2010/main" val="224826846"/>
      </p:ext>
    </p:extLst>
  </p:cSld>
  <p:clrMapOvr>
    <a:masterClrMapping/>
  </p:clrMapOvr>
  <mc:AlternateContent xmlns:mc="http://schemas.openxmlformats.org/markup-compatibility/2006" xmlns:p14="http://schemas.microsoft.com/office/powerpoint/2010/main">
    <mc:Choice Requires="p14">
      <p:transition spd="slow" p14:dur="2000" advTm="12054"/>
    </mc:Choice>
    <mc:Fallback xmlns="">
      <p:transition spd="slow" advTm="12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childTnLst>
                          </p:cTn>
                        </p:par>
                        <p:par>
                          <p:cTn id="8" fill="hold">
                            <p:stCondLst>
                              <p:cond delay="750"/>
                            </p:stCondLst>
                            <p:childTnLst>
                              <p:par>
                                <p:cTn id="9" presetID="14" presetClass="entr" presetSubtype="1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7716"/>
            <a:ext cx="7164287" cy="6865716"/>
          </a:xfrm>
          <a:prstGeom prst="rect">
            <a:avLst/>
          </a:prstGeom>
        </p:spPr>
      </p:pic>
      <p:sp>
        <p:nvSpPr>
          <p:cNvPr id="6" name="TextBox 5"/>
          <p:cNvSpPr txBox="1"/>
          <p:nvPr/>
        </p:nvSpPr>
        <p:spPr>
          <a:xfrm>
            <a:off x="6474897" y="4523928"/>
            <a:ext cx="263214" cy="276999"/>
          </a:xfrm>
          <a:prstGeom prst="rect">
            <a:avLst/>
          </a:prstGeom>
          <a:noFill/>
        </p:spPr>
        <p:txBody>
          <a:bodyPr wrap="none" rtlCol="0">
            <a:spAutoFit/>
          </a:bodyPr>
          <a:lstStyle/>
          <a:p>
            <a:r>
              <a:rPr lang="en-AU" sz="1200" b="1" dirty="0"/>
              <a:t>1</a:t>
            </a:r>
          </a:p>
        </p:txBody>
      </p:sp>
      <p:sp>
        <p:nvSpPr>
          <p:cNvPr id="7" name="TextBox 6"/>
          <p:cNvSpPr txBox="1"/>
          <p:nvPr/>
        </p:nvSpPr>
        <p:spPr>
          <a:xfrm>
            <a:off x="3505224" y="1838177"/>
            <a:ext cx="418704" cy="369332"/>
          </a:xfrm>
          <a:prstGeom prst="rect">
            <a:avLst/>
          </a:prstGeom>
          <a:noFill/>
        </p:spPr>
        <p:txBody>
          <a:bodyPr wrap="none" rtlCol="0">
            <a:spAutoFit/>
          </a:bodyPr>
          <a:lstStyle/>
          <a:p>
            <a:r>
              <a:rPr lang="en-AU" b="1" dirty="0">
                <a:solidFill>
                  <a:schemeClr val="bg1"/>
                </a:solidFill>
              </a:rPr>
              <a:t>30</a:t>
            </a:r>
          </a:p>
        </p:txBody>
      </p:sp>
      <p:sp>
        <p:nvSpPr>
          <p:cNvPr id="8" name="TextBox 7"/>
          <p:cNvSpPr txBox="1"/>
          <p:nvPr/>
        </p:nvSpPr>
        <p:spPr>
          <a:xfrm>
            <a:off x="2726715" y="2636912"/>
            <a:ext cx="418704" cy="369332"/>
          </a:xfrm>
          <a:prstGeom prst="rect">
            <a:avLst/>
          </a:prstGeom>
          <a:noFill/>
        </p:spPr>
        <p:txBody>
          <a:bodyPr wrap="none" rtlCol="0">
            <a:spAutoFit/>
          </a:bodyPr>
          <a:lstStyle/>
          <a:p>
            <a:r>
              <a:rPr lang="en-AU" b="1" dirty="0">
                <a:solidFill>
                  <a:schemeClr val="accent4">
                    <a:lumMod val="20000"/>
                    <a:lumOff val="80000"/>
                  </a:schemeClr>
                </a:solidFill>
              </a:rPr>
              <a:t>28</a:t>
            </a:r>
          </a:p>
        </p:txBody>
      </p:sp>
      <p:sp>
        <p:nvSpPr>
          <p:cNvPr id="9" name="TextBox 8"/>
          <p:cNvSpPr txBox="1"/>
          <p:nvPr/>
        </p:nvSpPr>
        <p:spPr>
          <a:xfrm>
            <a:off x="7164288" y="2805896"/>
            <a:ext cx="1989065" cy="1785104"/>
          </a:xfrm>
          <a:prstGeom prst="rect">
            <a:avLst/>
          </a:prstGeom>
          <a:solidFill>
            <a:schemeClr val="bg1"/>
          </a:solidFill>
          <a:ln w="25400">
            <a:solidFill>
              <a:schemeClr val="tx1"/>
            </a:solidFill>
          </a:ln>
        </p:spPr>
        <p:txBody>
          <a:bodyPr wrap="square" rtlCol="0">
            <a:spAutoFit/>
          </a:bodyPr>
          <a:lstStyle/>
          <a:p>
            <a:r>
              <a:rPr lang="en-AU" sz="1000" b="1" dirty="0"/>
              <a:t>1</a:t>
            </a:r>
            <a:r>
              <a:rPr lang="en-AU" sz="1000" dirty="0"/>
              <a:t>   –  Central and Eastern Sydney</a:t>
            </a:r>
          </a:p>
          <a:p>
            <a:r>
              <a:rPr lang="en-AU" sz="1000" b="1" dirty="0"/>
              <a:t>2</a:t>
            </a:r>
            <a:r>
              <a:rPr lang="en-AU" sz="1000" dirty="0"/>
              <a:t>   –  Northern Sydney</a:t>
            </a:r>
          </a:p>
          <a:p>
            <a:r>
              <a:rPr lang="en-AU" sz="1000" b="1" dirty="0"/>
              <a:t>3</a:t>
            </a:r>
            <a:r>
              <a:rPr lang="en-AU" sz="1000" dirty="0"/>
              <a:t>   –  Western Sydney</a:t>
            </a:r>
          </a:p>
          <a:p>
            <a:r>
              <a:rPr lang="en-AU" sz="1000" b="1" dirty="0"/>
              <a:t>4</a:t>
            </a:r>
            <a:r>
              <a:rPr lang="en-AU" sz="1000" dirty="0"/>
              <a:t>   –  Nepean Blue Mountains</a:t>
            </a:r>
          </a:p>
          <a:p>
            <a:r>
              <a:rPr lang="en-AU" sz="1000" b="1" dirty="0"/>
              <a:t>5</a:t>
            </a:r>
            <a:r>
              <a:rPr lang="en-AU" sz="1000" dirty="0"/>
              <a:t>   –  South Western Sydney</a:t>
            </a:r>
          </a:p>
          <a:p>
            <a:r>
              <a:rPr lang="en-AU" sz="1000" b="1" dirty="0"/>
              <a:t>6</a:t>
            </a:r>
            <a:r>
              <a:rPr lang="en-AU" sz="1000" dirty="0"/>
              <a:t>   –  South Eastern NSW</a:t>
            </a:r>
          </a:p>
          <a:p>
            <a:r>
              <a:rPr lang="en-AU" sz="1000" b="1" dirty="0"/>
              <a:t>7</a:t>
            </a:r>
            <a:r>
              <a:rPr lang="en-AU" sz="1000" dirty="0"/>
              <a:t>   –  Western NSW</a:t>
            </a:r>
          </a:p>
          <a:p>
            <a:r>
              <a:rPr lang="en-AU" sz="1000" b="1" dirty="0"/>
              <a:t>8</a:t>
            </a:r>
            <a:r>
              <a:rPr lang="en-AU" sz="1000" dirty="0"/>
              <a:t>   –  Hunter New England and</a:t>
            </a:r>
          </a:p>
          <a:p>
            <a:r>
              <a:rPr lang="en-AU" sz="1000" dirty="0"/>
              <a:t>          Central Coast      </a:t>
            </a:r>
          </a:p>
          <a:p>
            <a:r>
              <a:rPr lang="en-AU" sz="1000" b="1" dirty="0"/>
              <a:t>9</a:t>
            </a:r>
            <a:r>
              <a:rPr lang="en-AU" sz="1000" dirty="0"/>
              <a:t>    –  North Coast</a:t>
            </a:r>
          </a:p>
          <a:p>
            <a:r>
              <a:rPr lang="en-AU" sz="1000" b="1" dirty="0"/>
              <a:t>10</a:t>
            </a:r>
            <a:r>
              <a:rPr lang="en-AU" sz="1000" dirty="0"/>
              <a:t>  – Murrumbidgee</a:t>
            </a:r>
          </a:p>
        </p:txBody>
      </p:sp>
      <p:sp>
        <p:nvSpPr>
          <p:cNvPr id="11" name="TextBox 10"/>
          <p:cNvSpPr txBox="1"/>
          <p:nvPr/>
        </p:nvSpPr>
        <p:spPr>
          <a:xfrm>
            <a:off x="6156176" y="771319"/>
            <a:ext cx="2987824" cy="1169551"/>
          </a:xfrm>
          <a:prstGeom prst="rect">
            <a:avLst/>
          </a:prstGeom>
          <a:solidFill>
            <a:schemeClr val="bg1"/>
          </a:solidFill>
          <a:ln>
            <a:solidFill>
              <a:schemeClr val="tx1"/>
            </a:solidFill>
          </a:ln>
        </p:spPr>
        <p:txBody>
          <a:bodyPr wrap="square" rtlCol="0">
            <a:spAutoFit/>
          </a:bodyPr>
          <a:lstStyle/>
          <a:p>
            <a:r>
              <a:rPr lang="en-AU" sz="1000" dirty="0"/>
              <a:t>17 –  Brisbane North</a:t>
            </a:r>
          </a:p>
          <a:p>
            <a:r>
              <a:rPr lang="en-AU" sz="1000" dirty="0"/>
              <a:t>18 –  Brisbane South</a:t>
            </a:r>
          </a:p>
          <a:p>
            <a:r>
              <a:rPr lang="en-AU" sz="1000" dirty="0"/>
              <a:t>19 –  Gold Coast</a:t>
            </a:r>
          </a:p>
          <a:p>
            <a:r>
              <a:rPr lang="en-AU" sz="1000" dirty="0"/>
              <a:t>20 –  Darling Downs and West Moreton</a:t>
            </a:r>
          </a:p>
          <a:p>
            <a:r>
              <a:rPr lang="en-AU" sz="1000" dirty="0"/>
              <a:t>21 –  Western Queensland</a:t>
            </a:r>
          </a:p>
          <a:p>
            <a:r>
              <a:rPr lang="en-AU" sz="1000" dirty="0"/>
              <a:t>22 –  Central Queensland, Wide Bay , Sunshine Coast  </a:t>
            </a:r>
          </a:p>
          <a:p>
            <a:r>
              <a:rPr lang="en-AU" sz="1000" dirty="0"/>
              <a:t>23 –  Northern Queensland</a:t>
            </a:r>
          </a:p>
        </p:txBody>
      </p:sp>
      <p:sp>
        <p:nvSpPr>
          <p:cNvPr id="12" name="TextBox 11"/>
          <p:cNvSpPr txBox="1"/>
          <p:nvPr/>
        </p:nvSpPr>
        <p:spPr>
          <a:xfrm>
            <a:off x="6876256" y="5445224"/>
            <a:ext cx="1989065" cy="246221"/>
          </a:xfrm>
          <a:prstGeom prst="rect">
            <a:avLst/>
          </a:prstGeom>
          <a:solidFill>
            <a:schemeClr val="bg1"/>
          </a:solidFill>
          <a:ln w="25400">
            <a:solidFill>
              <a:schemeClr val="tx1"/>
            </a:solidFill>
          </a:ln>
        </p:spPr>
        <p:txBody>
          <a:bodyPr wrap="square" rtlCol="0">
            <a:spAutoFit/>
          </a:bodyPr>
          <a:lstStyle/>
          <a:p>
            <a:r>
              <a:rPr lang="en-AU" sz="1000" b="1" dirty="0">
                <a:solidFill>
                  <a:srgbClr val="FF0000"/>
                </a:solidFill>
              </a:rPr>
              <a:t>31</a:t>
            </a:r>
            <a:r>
              <a:rPr lang="en-AU" sz="1000" dirty="0"/>
              <a:t>  –  Australian Capital Territory</a:t>
            </a:r>
          </a:p>
        </p:txBody>
      </p:sp>
      <p:sp>
        <p:nvSpPr>
          <p:cNvPr id="13" name="TextBox 12"/>
          <p:cNvSpPr txBox="1"/>
          <p:nvPr/>
        </p:nvSpPr>
        <p:spPr>
          <a:xfrm>
            <a:off x="6359791" y="6555541"/>
            <a:ext cx="2029568" cy="246221"/>
          </a:xfrm>
          <a:prstGeom prst="rect">
            <a:avLst/>
          </a:prstGeom>
          <a:solidFill>
            <a:schemeClr val="bg1"/>
          </a:solidFill>
          <a:ln>
            <a:solidFill>
              <a:schemeClr val="tx1"/>
            </a:solidFill>
          </a:ln>
        </p:spPr>
        <p:txBody>
          <a:bodyPr wrap="square" rtlCol="0">
            <a:spAutoFit/>
          </a:bodyPr>
          <a:lstStyle/>
          <a:p>
            <a:r>
              <a:rPr lang="en-AU" sz="1000" dirty="0"/>
              <a:t>29  – Tasmania</a:t>
            </a:r>
          </a:p>
        </p:txBody>
      </p:sp>
      <p:sp>
        <p:nvSpPr>
          <p:cNvPr id="14" name="TextBox 13"/>
          <p:cNvSpPr txBox="1"/>
          <p:nvPr/>
        </p:nvSpPr>
        <p:spPr>
          <a:xfrm>
            <a:off x="2267744" y="1628800"/>
            <a:ext cx="2376263" cy="246221"/>
          </a:xfrm>
          <a:prstGeom prst="rect">
            <a:avLst/>
          </a:prstGeom>
          <a:solidFill>
            <a:schemeClr val="bg1"/>
          </a:solidFill>
          <a:ln>
            <a:solidFill>
              <a:schemeClr val="tx1"/>
            </a:solidFill>
          </a:ln>
        </p:spPr>
        <p:txBody>
          <a:bodyPr wrap="square" rtlCol="0">
            <a:spAutoFit/>
          </a:bodyPr>
          <a:lstStyle/>
          <a:p>
            <a:r>
              <a:rPr lang="en-AU" sz="1000" dirty="0"/>
              <a:t>30  - Northern Territory</a:t>
            </a:r>
          </a:p>
        </p:txBody>
      </p:sp>
      <p:sp>
        <p:nvSpPr>
          <p:cNvPr id="15" name="TextBox 14"/>
          <p:cNvSpPr txBox="1"/>
          <p:nvPr/>
        </p:nvSpPr>
        <p:spPr>
          <a:xfrm>
            <a:off x="179512" y="3469650"/>
            <a:ext cx="2376263" cy="553998"/>
          </a:xfrm>
          <a:prstGeom prst="rect">
            <a:avLst/>
          </a:prstGeom>
          <a:solidFill>
            <a:schemeClr val="bg1"/>
          </a:solidFill>
          <a:ln>
            <a:solidFill>
              <a:schemeClr val="tx1"/>
            </a:solidFill>
          </a:ln>
        </p:spPr>
        <p:txBody>
          <a:bodyPr wrap="square" rtlCol="0">
            <a:spAutoFit/>
          </a:bodyPr>
          <a:lstStyle/>
          <a:p>
            <a:r>
              <a:rPr lang="en-AU" sz="1000" dirty="0"/>
              <a:t>26 –  Perth North</a:t>
            </a:r>
          </a:p>
          <a:p>
            <a:r>
              <a:rPr lang="en-AU" sz="1000" dirty="0"/>
              <a:t>27 –  Perth South</a:t>
            </a:r>
          </a:p>
          <a:p>
            <a:r>
              <a:rPr lang="en-AU" sz="1000" dirty="0"/>
              <a:t>28 –  Country WA</a:t>
            </a:r>
          </a:p>
        </p:txBody>
      </p:sp>
      <p:sp>
        <p:nvSpPr>
          <p:cNvPr id="17" name="TextBox 16"/>
          <p:cNvSpPr txBox="1"/>
          <p:nvPr/>
        </p:nvSpPr>
        <p:spPr>
          <a:xfrm>
            <a:off x="2267744" y="4973106"/>
            <a:ext cx="2009552" cy="400110"/>
          </a:xfrm>
          <a:prstGeom prst="rect">
            <a:avLst/>
          </a:prstGeom>
          <a:solidFill>
            <a:schemeClr val="bg1"/>
          </a:solidFill>
          <a:ln>
            <a:solidFill>
              <a:schemeClr val="tx1"/>
            </a:solidFill>
          </a:ln>
        </p:spPr>
        <p:txBody>
          <a:bodyPr wrap="square" rtlCol="0">
            <a:spAutoFit/>
          </a:bodyPr>
          <a:lstStyle/>
          <a:p>
            <a:r>
              <a:rPr lang="en-AU" sz="1000" dirty="0"/>
              <a:t>24 –  Adelaide</a:t>
            </a:r>
          </a:p>
          <a:p>
            <a:r>
              <a:rPr lang="en-AU" sz="1000" dirty="0"/>
              <a:t>25 –  Country SA</a:t>
            </a:r>
          </a:p>
        </p:txBody>
      </p:sp>
      <p:sp>
        <p:nvSpPr>
          <p:cNvPr id="18" name="TextBox 17"/>
          <p:cNvSpPr txBox="1"/>
          <p:nvPr/>
        </p:nvSpPr>
        <p:spPr>
          <a:xfrm>
            <a:off x="2987824" y="5797713"/>
            <a:ext cx="2029568" cy="1015663"/>
          </a:xfrm>
          <a:prstGeom prst="rect">
            <a:avLst/>
          </a:prstGeom>
          <a:solidFill>
            <a:schemeClr val="bg1"/>
          </a:solidFill>
          <a:ln>
            <a:solidFill>
              <a:schemeClr val="tx1"/>
            </a:solidFill>
          </a:ln>
        </p:spPr>
        <p:txBody>
          <a:bodyPr wrap="square" rtlCol="0">
            <a:spAutoFit/>
          </a:bodyPr>
          <a:lstStyle/>
          <a:p>
            <a:r>
              <a:rPr lang="en-AU" sz="1000" dirty="0"/>
              <a:t>11  –  North Western Melbourne</a:t>
            </a:r>
          </a:p>
          <a:p>
            <a:r>
              <a:rPr lang="en-AU" sz="1000" dirty="0"/>
              <a:t>12  –  Eastern Melbourne</a:t>
            </a:r>
          </a:p>
          <a:p>
            <a:r>
              <a:rPr lang="en-AU" sz="1000" dirty="0"/>
              <a:t>13  –  South Eastern Melbourne</a:t>
            </a:r>
          </a:p>
          <a:p>
            <a:r>
              <a:rPr lang="en-AU" sz="1000" dirty="0"/>
              <a:t>14  –  Gippsland</a:t>
            </a:r>
          </a:p>
          <a:p>
            <a:r>
              <a:rPr lang="en-AU" sz="1000" dirty="0"/>
              <a:t>15  –  Murray</a:t>
            </a:r>
          </a:p>
          <a:p>
            <a:r>
              <a:rPr lang="en-AU" sz="1000" dirty="0"/>
              <a:t>16  –  Western Victoria    </a:t>
            </a:r>
          </a:p>
        </p:txBody>
      </p:sp>
      <p:sp>
        <p:nvSpPr>
          <p:cNvPr id="20" name="TextBox 19"/>
          <p:cNvSpPr txBox="1"/>
          <p:nvPr/>
        </p:nvSpPr>
        <p:spPr>
          <a:xfrm>
            <a:off x="6528625" y="4408602"/>
            <a:ext cx="263214" cy="276999"/>
          </a:xfrm>
          <a:prstGeom prst="rect">
            <a:avLst/>
          </a:prstGeom>
          <a:noFill/>
        </p:spPr>
        <p:txBody>
          <a:bodyPr wrap="none" rtlCol="0">
            <a:spAutoFit/>
          </a:bodyPr>
          <a:lstStyle/>
          <a:p>
            <a:r>
              <a:rPr lang="en-AU" sz="1200" b="1" dirty="0"/>
              <a:t>2</a:t>
            </a:r>
          </a:p>
        </p:txBody>
      </p:sp>
      <p:sp>
        <p:nvSpPr>
          <p:cNvPr id="21" name="TextBox 20"/>
          <p:cNvSpPr txBox="1"/>
          <p:nvPr/>
        </p:nvSpPr>
        <p:spPr>
          <a:xfrm>
            <a:off x="6563406" y="4304129"/>
            <a:ext cx="263214" cy="276999"/>
          </a:xfrm>
          <a:prstGeom prst="rect">
            <a:avLst/>
          </a:prstGeom>
          <a:noFill/>
        </p:spPr>
        <p:txBody>
          <a:bodyPr wrap="none" rtlCol="0">
            <a:spAutoFit/>
          </a:bodyPr>
          <a:lstStyle/>
          <a:p>
            <a:r>
              <a:rPr lang="en-AU" sz="1200" b="1" dirty="0"/>
              <a:t>3</a:t>
            </a:r>
          </a:p>
        </p:txBody>
      </p:sp>
      <p:sp>
        <p:nvSpPr>
          <p:cNvPr id="22" name="TextBox 21"/>
          <p:cNvSpPr txBox="1"/>
          <p:nvPr/>
        </p:nvSpPr>
        <p:spPr>
          <a:xfrm>
            <a:off x="6300192" y="4293096"/>
            <a:ext cx="263214" cy="276999"/>
          </a:xfrm>
          <a:prstGeom prst="rect">
            <a:avLst/>
          </a:prstGeom>
          <a:noFill/>
        </p:spPr>
        <p:txBody>
          <a:bodyPr wrap="none" rtlCol="0">
            <a:spAutoFit/>
          </a:bodyPr>
          <a:lstStyle/>
          <a:p>
            <a:r>
              <a:rPr lang="en-AU" sz="1200" b="1" dirty="0"/>
              <a:t>4</a:t>
            </a:r>
          </a:p>
        </p:txBody>
      </p:sp>
      <p:sp>
        <p:nvSpPr>
          <p:cNvPr id="23" name="TextBox 22"/>
          <p:cNvSpPr txBox="1"/>
          <p:nvPr/>
        </p:nvSpPr>
        <p:spPr>
          <a:xfrm>
            <a:off x="6423882" y="4442628"/>
            <a:ext cx="263214" cy="276999"/>
          </a:xfrm>
          <a:prstGeom prst="rect">
            <a:avLst/>
          </a:prstGeom>
          <a:noFill/>
        </p:spPr>
        <p:txBody>
          <a:bodyPr wrap="none" rtlCol="0">
            <a:spAutoFit/>
          </a:bodyPr>
          <a:lstStyle/>
          <a:p>
            <a:r>
              <a:rPr lang="en-AU" sz="1200" dirty="0"/>
              <a:t>5</a:t>
            </a:r>
          </a:p>
        </p:txBody>
      </p:sp>
      <p:sp>
        <p:nvSpPr>
          <p:cNvPr id="24" name="TextBox 23"/>
          <p:cNvSpPr txBox="1"/>
          <p:nvPr/>
        </p:nvSpPr>
        <p:spPr>
          <a:xfrm>
            <a:off x="6228184" y="4952201"/>
            <a:ext cx="263214" cy="276999"/>
          </a:xfrm>
          <a:prstGeom prst="rect">
            <a:avLst/>
          </a:prstGeom>
          <a:noFill/>
        </p:spPr>
        <p:txBody>
          <a:bodyPr wrap="none" rtlCol="0">
            <a:spAutoFit/>
          </a:bodyPr>
          <a:lstStyle/>
          <a:p>
            <a:r>
              <a:rPr lang="en-AU" sz="1200" b="1" dirty="0"/>
              <a:t>6</a:t>
            </a:r>
          </a:p>
        </p:txBody>
      </p:sp>
      <p:sp>
        <p:nvSpPr>
          <p:cNvPr id="25" name="TextBox 24"/>
          <p:cNvSpPr txBox="1"/>
          <p:nvPr/>
        </p:nvSpPr>
        <p:spPr>
          <a:xfrm>
            <a:off x="5580112" y="3861048"/>
            <a:ext cx="263214" cy="276999"/>
          </a:xfrm>
          <a:prstGeom prst="rect">
            <a:avLst/>
          </a:prstGeom>
          <a:noFill/>
        </p:spPr>
        <p:txBody>
          <a:bodyPr wrap="none" rtlCol="0">
            <a:spAutoFit/>
          </a:bodyPr>
          <a:lstStyle/>
          <a:p>
            <a:r>
              <a:rPr lang="en-AU" sz="1200" b="1" dirty="0"/>
              <a:t>7</a:t>
            </a:r>
          </a:p>
        </p:txBody>
      </p:sp>
      <p:sp>
        <p:nvSpPr>
          <p:cNvPr id="26" name="TextBox 25"/>
          <p:cNvSpPr txBox="1"/>
          <p:nvPr/>
        </p:nvSpPr>
        <p:spPr>
          <a:xfrm>
            <a:off x="6444208" y="3872081"/>
            <a:ext cx="263214" cy="276999"/>
          </a:xfrm>
          <a:prstGeom prst="rect">
            <a:avLst/>
          </a:prstGeom>
          <a:noFill/>
        </p:spPr>
        <p:txBody>
          <a:bodyPr wrap="none" rtlCol="0">
            <a:spAutoFit/>
          </a:bodyPr>
          <a:lstStyle/>
          <a:p>
            <a:r>
              <a:rPr lang="en-AU" sz="1200" b="1" dirty="0"/>
              <a:t>8</a:t>
            </a:r>
          </a:p>
        </p:txBody>
      </p:sp>
      <p:sp>
        <p:nvSpPr>
          <p:cNvPr id="27" name="TextBox 26"/>
          <p:cNvSpPr txBox="1"/>
          <p:nvPr/>
        </p:nvSpPr>
        <p:spPr>
          <a:xfrm>
            <a:off x="6685050" y="3656057"/>
            <a:ext cx="263214" cy="276999"/>
          </a:xfrm>
          <a:prstGeom prst="rect">
            <a:avLst/>
          </a:prstGeom>
          <a:noFill/>
        </p:spPr>
        <p:txBody>
          <a:bodyPr wrap="none" rtlCol="0">
            <a:spAutoFit/>
          </a:bodyPr>
          <a:lstStyle/>
          <a:p>
            <a:r>
              <a:rPr lang="en-AU" sz="1200" b="1" dirty="0"/>
              <a:t>9</a:t>
            </a:r>
          </a:p>
        </p:txBody>
      </p:sp>
      <p:sp>
        <p:nvSpPr>
          <p:cNvPr id="28" name="TextBox 27"/>
          <p:cNvSpPr txBox="1"/>
          <p:nvPr/>
        </p:nvSpPr>
        <p:spPr>
          <a:xfrm>
            <a:off x="5652120" y="4581128"/>
            <a:ext cx="341760" cy="276999"/>
          </a:xfrm>
          <a:prstGeom prst="rect">
            <a:avLst/>
          </a:prstGeom>
          <a:noFill/>
        </p:spPr>
        <p:txBody>
          <a:bodyPr wrap="none" rtlCol="0">
            <a:spAutoFit/>
          </a:bodyPr>
          <a:lstStyle/>
          <a:p>
            <a:r>
              <a:rPr lang="en-AU" sz="1200" b="1" dirty="0"/>
              <a:t>10</a:t>
            </a:r>
          </a:p>
        </p:txBody>
      </p:sp>
      <p:sp>
        <p:nvSpPr>
          <p:cNvPr id="29" name="TextBox 28"/>
          <p:cNvSpPr txBox="1"/>
          <p:nvPr/>
        </p:nvSpPr>
        <p:spPr>
          <a:xfrm>
            <a:off x="7164288" y="2411596"/>
            <a:ext cx="1979712" cy="369332"/>
          </a:xfrm>
          <a:prstGeom prst="rect">
            <a:avLst/>
          </a:prstGeom>
          <a:solidFill>
            <a:schemeClr val="tx1"/>
          </a:solidFill>
          <a:ln w="25400">
            <a:solidFill>
              <a:schemeClr val="tx1"/>
            </a:solidFill>
          </a:ln>
        </p:spPr>
        <p:txBody>
          <a:bodyPr wrap="square" rtlCol="0">
            <a:spAutoFit/>
          </a:bodyPr>
          <a:lstStyle/>
          <a:p>
            <a:r>
              <a:rPr lang="en-AU" b="1" dirty="0">
                <a:solidFill>
                  <a:schemeClr val="bg1"/>
                </a:solidFill>
              </a:rPr>
              <a:t>New South Wales</a:t>
            </a:r>
          </a:p>
        </p:txBody>
      </p:sp>
      <p:sp>
        <p:nvSpPr>
          <p:cNvPr id="30" name="TextBox 29"/>
          <p:cNvSpPr txBox="1"/>
          <p:nvPr/>
        </p:nvSpPr>
        <p:spPr>
          <a:xfrm>
            <a:off x="6102448" y="4581128"/>
            <a:ext cx="341760" cy="276999"/>
          </a:xfrm>
          <a:prstGeom prst="rect">
            <a:avLst/>
          </a:prstGeom>
          <a:noFill/>
        </p:spPr>
        <p:txBody>
          <a:bodyPr wrap="none" rtlCol="0">
            <a:spAutoFit/>
          </a:bodyPr>
          <a:lstStyle/>
          <a:p>
            <a:r>
              <a:rPr lang="en-AU" sz="1200" b="1" dirty="0">
                <a:solidFill>
                  <a:srgbClr val="FF0000"/>
                </a:solidFill>
              </a:rPr>
              <a:t>31</a:t>
            </a:r>
          </a:p>
        </p:txBody>
      </p:sp>
      <p:sp>
        <p:nvSpPr>
          <p:cNvPr id="31" name="TextBox 30"/>
          <p:cNvSpPr txBox="1"/>
          <p:nvPr/>
        </p:nvSpPr>
        <p:spPr>
          <a:xfrm>
            <a:off x="6876256" y="4798893"/>
            <a:ext cx="1989065" cy="646331"/>
          </a:xfrm>
          <a:prstGeom prst="rect">
            <a:avLst/>
          </a:prstGeom>
          <a:solidFill>
            <a:srgbClr val="FF0000"/>
          </a:solidFill>
          <a:ln w="25400">
            <a:solidFill>
              <a:schemeClr val="tx1"/>
            </a:solidFill>
          </a:ln>
        </p:spPr>
        <p:txBody>
          <a:bodyPr wrap="square" rtlCol="0">
            <a:spAutoFit/>
          </a:bodyPr>
          <a:lstStyle/>
          <a:p>
            <a:pPr algn="ctr"/>
            <a:r>
              <a:rPr lang="en-AU" b="1" dirty="0"/>
              <a:t>Australian Capital </a:t>
            </a:r>
          </a:p>
          <a:p>
            <a:pPr algn="ctr"/>
            <a:r>
              <a:rPr lang="en-AU" b="1" dirty="0"/>
              <a:t>Territory</a:t>
            </a:r>
          </a:p>
        </p:txBody>
      </p:sp>
      <p:sp>
        <p:nvSpPr>
          <p:cNvPr id="32" name="TextBox 31"/>
          <p:cNvSpPr txBox="1"/>
          <p:nvPr/>
        </p:nvSpPr>
        <p:spPr>
          <a:xfrm>
            <a:off x="2987824" y="5435932"/>
            <a:ext cx="2029568" cy="369332"/>
          </a:xfrm>
          <a:prstGeom prst="rect">
            <a:avLst/>
          </a:prstGeom>
          <a:solidFill>
            <a:srgbClr val="FFFF00"/>
          </a:solidFill>
          <a:ln w="25400">
            <a:solidFill>
              <a:schemeClr val="tx1"/>
            </a:solidFill>
          </a:ln>
        </p:spPr>
        <p:txBody>
          <a:bodyPr wrap="square" rtlCol="0">
            <a:spAutoFit/>
          </a:bodyPr>
          <a:lstStyle/>
          <a:p>
            <a:pPr algn="ctr"/>
            <a:r>
              <a:rPr lang="en-AU" b="1" dirty="0"/>
              <a:t>VICTORIA</a:t>
            </a:r>
          </a:p>
        </p:txBody>
      </p:sp>
      <p:sp>
        <p:nvSpPr>
          <p:cNvPr id="33" name="TextBox 32"/>
          <p:cNvSpPr txBox="1"/>
          <p:nvPr/>
        </p:nvSpPr>
        <p:spPr>
          <a:xfrm>
            <a:off x="5454376" y="5240233"/>
            <a:ext cx="341760" cy="276999"/>
          </a:xfrm>
          <a:prstGeom prst="rect">
            <a:avLst/>
          </a:prstGeom>
          <a:noFill/>
        </p:spPr>
        <p:txBody>
          <a:bodyPr wrap="none" rtlCol="0">
            <a:spAutoFit/>
          </a:bodyPr>
          <a:lstStyle/>
          <a:p>
            <a:r>
              <a:rPr lang="en-AU" sz="1200" b="1" dirty="0">
                <a:solidFill>
                  <a:srgbClr val="FFFF00"/>
                </a:solidFill>
              </a:rPr>
              <a:t>11</a:t>
            </a:r>
          </a:p>
        </p:txBody>
      </p:sp>
      <p:sp>
        <p:nvSpPr>
          <p:cNvPr id="34" name="TextBox 33"/>
          <p:cNvSpPr txBox="1"/>
          <p:nvPr/>
        </p:nvSpPr>
        <p:spPr>
          <a:xfrm>
            <a:off x="5598392" y="5168225"/>
            <a:ext cx="341760" cy="276999"/>
          </a:xfrm>
          <a:prstGeom prst="rect">
            <a:avLst/>
          </a:prstGeom>
          <a:noFill/>
        </p:spPr>
        <p:txBody>
          <a:bodyPr wrap="none" rtlCol="0">
            <a:spAutoFit/>
          </a:bodyPr>
          <a:lstStyle/>
          <a:p>
            <a:r>
              <a:rPr lang="en-AU" sz="1200" b="1" dirty="0">
                <a:solidFill>
                  <a:srgbClr val="FFFF00"/>
                </a:solidFill>
              </a:rPr>
              <a:t>12</a:t>
            </a:r>
          </a:p>
        </p:txBody>
      </p:sp>
      <p:sp>
        <p:nvSpPr>
          <p:cNvPr id="35" name="TextBox 34"/>
          <p:cNvSpPr txBox="1"/>
          <p:nvPr/>
        </p:nvSpPr>
        <p:spPr>
          <a:xfrm>
            <a:off x="5526384" y="5445224"/>
            <a:ext cx="341760" cy="276999"/>
          </a:xfrm>
          <a:prstGeom prst="rect">
            <a:avLst/>
          </a:prstGeom>
          <a:noFill/>
        </p:spPr>
        <p:txBody>
          <a:bodyPr wrap="none" rtlCol="0">
            <a:spAutoFit/>
          </a:bodyPr>
          <a:lstStyle/>
          <a:p>
            <a:r>
              <a:rPr lang="en-AU" sz="1200" b="1" dirty="0">
                <a:solidFill>
                  <a:srgbClr val="FFFF00"/>
                </a:solidFill>
              </a:rPr>
              <a:t>13</a:t>
            </a:r>
          </a:p>
        </p:txBody>
      </p:sp>
      <p:sp>
        <p:nvSpPr>
          <p:cNvPr id="36" name="TextBox 35"/>
          <p:cNvSpPr txBox="1"/>
          <p:nvPr/>
        </p:nvSpPr>
        <p:spPr>
          <a:xfrm>
            <a:off x="5886424" y="5240233"/>
            <a:ext cx="341760" cy="276999"/>
          </a:xfrm>
          <a:prstGeom prst="rect">
            <a:avLst/>
          </a:prstGeom>
          <a:noFill/>
        </p:spPr>
        <p:txBody>
          <a:bodyPr wrap="none" rtlCol="0">
            <a:spAutoFit/>
          </a:bodyPr>
          <a:lstStyle/>
          <a:p>
            <a:r>
              <a:rPr lang="en-AU" sz="1200" b="1" dirty="0">
                <a:solidFill>
                  <a:srgbClr val="FFFF00"/>
                </a:solidFill>
              </a:rPr>
              <a:t>14</a:t>
            </a:r>
          </a:p>
        </p:txBody>
      </p:sp>
      <p:sp>
        <p:nvSpPr>
          <p:cNvPr id="37" name="TextBox 36"/>
          <p:cNvSpPr txBox="1"/>
          <p:nvPr/>
        </p:nvSpPr>
        <p:spPr>
          <a:xfrm>
            <a:off x="5148064" y="5085184"/>
            <a:ext cx="341760" cy="276999"/>
          </a:xfrm>
          <a:prstGeom prst="rect">
            <a:avLst/>
          </a:prstGeom>
          <a:noFill/>
        </p:spPr>
        <p:txBody>
          <a:bodyPr wrap="none" rtlCol="0">
            <a:spAutoFit/>
          </a:bodyPr>
          <a:lstStyle/>
          <a:p>
            <a:r>
              <a:rPr lang="en-AU" sz="1200" b="1" dirty="0">
                <a:solidFill>
                  <a:srgbClr val="FFFF00"/>
                </a:solidFill>
              </a:rPr>
              <a:t>16</a:t>
            </a:r>
          </a:p>
        </p:txBody>
      </p:sp>
      <p:sp>
        <p:nvSpPr>
          <p:cNvPr id="38" name="TextBox 37"/>
          <p:cNvSpPr txBox="1"/>
          <p:nvPr/>
        </p:nvSpPr>
        <p:spPr>
          <a:xfrm>
            <a:off x="5580112" y="4941168"/>
            <a:ext cx="341760" cy="276999"/>
          </a:xfrm>
          <a:prstGeom prst="rect">
            <a:avLst/>
          </a:prstGeom>
          <a:noFill/>
        </p:spPr>
        <p:txBody>
          <a:bodyPr wrap="none" rtlCol="0">
            <a:spAutoFit/>
          </a:bodyPr>
          <a:lstStyle/>
          <a:p>
            <a:r>
              <a:rPr lang="en-AU" sz="1200" b="1" dirty="0">
                <a:solidFill>
                  <a:srgbClr val="FFFF00"/>
                </a:solidFill>
              </a:rPr>
              <a:t>15</a:t>
            </a:r>
          </a:p>
        </p:txBody>
      </p:sp>
      <p:sp>
        <p:nvSpPr>
          <p:cNvPr id="39" name="TextBox 38"/>
          <p:cNvSpPr txBox="1"/>
          <p:nvPr/>
        </p:nvSpPr>
        <p:spPr>
          <a:xfrm>
            <a:off x="6142832" y="395372"/>
            <a:ext cx="3001168" cy="369332"/>
          </a:xfrm>
          <a:prstGeom prst="rect">
            <a:avLst/>
          </a:prstGeom>
          <a:solidFill>
            <a:srgbClr val="FFC000"/>
          </a:solidFill>
          <a:ln w="25400">
            <a:solidFill>
              <a:schemeClr val="tx1"/>
            </a:solidFill>
          </a:ln>
        </p:spPr>
        <p:txBody>
          <a:bodyPr wrap="square" rtlCol="0">
            <a:spAutoFit/>
          </a:bodyPr>
          <a:lstStyle/>
          <a:p>
            <a:pPr algn="ctr"/>
            <a:r>
              <a:rPr lang="en-AU" b="1" dirty="0"/>
              <a:t>QUEENSLAND</a:t>
            </a:r>
          </a:p>
        </p:txBody>
      </p:sp>
      <p:sp>
        <p:nvSpPr>
          <p:cNvPr id="40" name="TextBox 39"/>
          <p:cNvSpPr txBox="1"/>
          <p:nvPr/>
        </p:nvSpPr>
        <p:spPr>
          <a:xfrm>
            <a:off x="5436096" y="1844824"/>
            <a:ext cx="378320" cy="307777"/>
          </a:xfrm>
          <a:prstGeom prst="rect">
            <a:avLst/>
          </a:prstGeom>
          <a:noFill/>
        </p:spPr>
        <p:txBody>
          <a:bodyPr wrap="square" rtlCol="0">
            <a:spAutoFit/>
          </a:bodyPr>
          <a:lstStyle/>
          <a:p>
            <a:r>
              <a:rPr lang="en-AU" sz="1400" b="1" dirty="0">
                <a:solidFill>
                  <a:srgbClr val="FFC000"/>
                </a:solidFill>
              </a:rPr>
              <a:t>23</a:t>
            </a:r>
          </a:p>
        </p:txBody>
      </p:sp>
      <p:sp>
        <p:nvSpPr>
          <p:cNvPr id="41" name="TextBox 40"/>
          <p:cNvSpPr txBox="1"/>
          <p:nvPr/>
        </p:nvSpPr>
        <p:spPr>
          <a:xfrm>
            <a:off x="5148064" y="2761183"/>
            <a:ext cx="378320" cy="307777"/>
          </a:xfrm>
          <a:prstGeom prst="rect">
            <a:avLst/>
          </a:prstGeom>
          <a:noFill/>
        </p:spPr>
        <p:txBody>
          <a:bodyPr wrap="square" rtlCol="0">
            <a:spAutoFit/>
          </a:bodyPr>
          <a:lstStyle/>
          <a:p>
            <a:r>
              <a:rPr lang="en-AU" sz="1400" b="1" dirty="0">
                <a:solidFill>
                  <a:srgbClr val="FFC000"/>
                </a:solidFill>
              </a:rPr>
              <a:t>21</a:t>
            </a:r>
          </a:p>
        </p:txBody>
      </p:sp>
      <p:sp>
        <p:nvSpPr>
          <p:cNvPr id="42" name="TextBox 41"/>
          <p:cNvSpPr txBox="1"/>
          <p:nvPr/>
        </p:nvSpPr>
        <p:spPr>
          <a:xfrm>
            <a:off x="6228184" y="2636912"/>
            <a:ext cx="378320" cy="307777"/>
          </a:xfrm>
          <a:prstGeom prst="rect">
            <a:avLst/>
          </a:prstGeom>
          <a:noFill/>
        </p:spPr>
        <p:txBody>
          <a:bodyPr wrap="square" rtlCol="0">
            <a:spAutoFit/>
          </a:bodyPr>
          <a:lstStyle/>
          <a:p>
            <a:r>
              <a:rPr lang="en-AU" sz="1400" b="1" dirty="0">
                <a:solidFill>
                  <a:srgbClr val="FFC000"/>
                </a:solidFill>
              </a:rPr>
              <a:t>22</a:t>
            </a:r>
          </a:p>
        </p:txBody>
      </p:sp>
      <p:sp>
        <p:nvSpPr>
          <p:cNvPr id="43" name="TextBox 42"/>
          <p:cNvSpPr txBox="1"/>
          <p:nvPr/>
        </p:nvSpPr>
        <p:spPr>
          <a:xfrm>
            <a:off x="6300192" y="3265239"/>
            <a:ext cx="378320" cy="307777"/>
          </a:xfrm>
          <a:prstGeom prst="rect">
            <a:avLst/>
          </a:prstGeom>
          <a:noFill/>
        </p:spPr>
        <p:txBody>
          <a:bodyPr wrap="square" rtlCol="0">
            <a:spAutoFit/>
          </a:bodyPr>
          <a:lstStyle/>
          <a:p>
            <a:r>
              <a:rPr lang="en-AU" sz="1400" b="1" dirty="0">
                <a:solidFill>
                  <a:srgbClr val="FFC000"/>
                </a:solidFill>
              </a:rPr>
              <a:t>20</a:t>
            </a:r>
          </a:p>
        </p:txBody>
      </p:sp>
      <p:sp>
        <p:nvSpPr>
          <p:cNvPr id="44" name="TextBox 43"/>
          <p:cNvSpPr txBox="1"/>
          <p:nvPr/>
        </p:nvSpPr>
        <p:spPr>
          <a:xfrm>
            <a:off x="6650660" y="3042102"/>
            <a:ext cx="378320" cy="307777"/>
          </a:xfrm>
          <a:prstGeom prst="rect">
            <a:avLst/>
          </a:prstGeom>
          <a:noFill/>
        </p:spPr>
        <p:txBody>
          <a:bodyPr wrap="square" rtlCol="0">
            <a:spAutoFit/>
          </a:bodyPr>
          <a:lstStyle/>
          <a:p>
            <a:r>
              <a:rPr lang="en-AU" sz="1400" b="1" dirty="0">
                <a:solidFill>
                  <a:srgbClr val="FFC000"/>
                </a:solidFill>
              </a:rPr>
              <a:t>17</a:t>
            </a:r>
          </a:p>
        </p:txBody>
      </p:sp>
      <p:sp>
        <p:nvSpPr>
          <p:cNvPr id="45" name="TextBox 44"/>
          <p:cNvSpPr txBox="1"/>
          <p:nvPr/>
        </p:nvSpPr>
        <p:spPr>
          <a:xfrm>
            <a:off x="6687096" y="3179878"/>
            <a:ext cx="378320" cy="307777"/>
          </a:xfrm>
          <a:prstGeom prst="rect">
            <a:avLst/>
          </a:prstGeom>
          <a:noFill/>
        </p:spPr>
        <p:txBody>
          <a:bodyPr wrap="square" rtlCol="0">
            <a:spAutoFit/>
          </a:bodyPr>
          <a:lstStyle/>
          <a:p>
            <a:r>
              <a:rPr lang="en-AU" sz="1400" b="1" dirty="0">
                <a:solidFill>
                  <a:srgbClr val="FFC000"/>
                </a:solidFill>
              </a:rPr>
              <a:t>18</a:t>
            </a:r>
          </a:p>
        </p:txBody>
      </p:sp>
      <p:sp>
        <p:nvSpPr>
          <p:cNvPr id="46" name="TextBox 45"/>
          <p:cNvSpPr txBox="1"/>
          <p:nvPr/>
        </p:nvSpPr>
        <p:spPr>
          <a:xfrm>
            <a:off x="6660232" y="3337247"/>
            <a:ext cx="378320" cy="307777"/>
          </a:xfrm>
          <a:prstGeom prst="rect">
            <a:avLst/>
          </a:prstGeom>
          <a:noFill/>
        </p:spPr>
        <p:txBody>
          <a:bodyPr wrap="square" rtlCol="0">
            <a:spAutoFit/>
          </a:bodyPr>
          <a:lstStyle/>
          <a:p>
            <a:r>
              <a:rPr lang="en-AU" sz="1400" b="1" dirty="0">
                <a:solidFill>
                  <a:srgbClr val="FFC000"/>
                </a:solidFill>
              </a:rPr>
              <a:t>19</a:t>
            </a:r>
          </a:p>
        </p:txBody>
      </p:sp>
      <p:sp>
        <p:nvSpPr>
          <p:cNvPr id="47" name="TextBox 46"/>
          <p:cNvSpPr txBox="1"/>
          <p:nvPr/>
        </p:nvSpPr>
        <p:spPr>
          <a:xfrm>
            <a:off x="6359791" y="6186209"/>
            <a:ext cx="2029568" cy="369332"/>
          </a:xfrm>
          <a:prstGeom prst="rect">
            <a:avLst/>
          </a:prstGeom>
          <a:solidFill>
            <a:srgbClr val="00B0F0"/>
          </a:solidFill>
          <a:ln w="25400">
            <a:solidFill>
              <a:schemeClr val="tx1"/>
            </a:solidFill>
          </a:ln>
        </p:spPr>
        <p:txBody>
          <a:bodyPr wrap="square" rtlCol="0">
            <a:spAutoFit/>
          </a:bodyPr>
          <a:lstStyle/>
          <a:p>
            <a:pPr algn="ctr"/>
            <a:r>
              <a:rPr lang="en-AU" b="1" dirty="0"/>
              <a:t>TASMANIA</a:t>
            </a:r>
          </a:p>
        </p:txBody>
      </p:sp>
      <p:sp>
        <p:nvSpPr>
          <p:cNvPr id="48" name="TextBox 47"/>
          <p:cNvSpPr txBox="1"/>
          <p:nvPr/>
        </p:nvSpPr>
        <p:spPr>
          <a:xfrm>
            <a:off x="5724128" y="5816297"/>
            <a:ext cx="341760" cy="276999"/>
          </a:xfrm>
          <a:prstGeom prst="rect">
            <a:avLst/>
          </a:prstGeom>
          <a:noFill/>
        </p:spPr>
        <p:txBody>
          <a:bodyPr wrap="none" rtlCol="0">
            <a:spAutoFit/>
          </a:bodyPr>
          <a:lstStyle/>
          <a:p>
            <a:r>
              <a:rPr lang="en-AU" sz="1200" b="1" dirty="0">
                <a:solidFill>
                  <a:srgbClr val="0070C0"/>
                </a:solidFill>
              </a:rPr>
              <a:t>29</a:t>
            </a:r>
          </a:p>
        </p:txBody>
      </p:sp>
      <p:sp>
        <p:nvSpPr>
          <p:cNvPr id="49" name="TextBox 48"/>
          <p:cNvSpPr txBox="1"/>
          <p:nvPr/>
        </p:nvSpPr>
        <p:spPr>
          <a:xfrm>
            <a:off x="2267744" y="4581128"/>
            <a:ext cx="2029568" cy="369332"/>
          </a:xfrm>
          <a:prstGeom prst="rect">
            <a:avLst/>
          </a:prstGeom>
          <a:solidFill>
            <a:srgbClr val="00B050"/>
          </a:solidFill>
          <a:ln w="25400">
            <a:solidFill>
              <a:schemeClr val="tx1"/>
            </a:solidFill>
          </a:ln>
        </p:spPr>
        <p:txBody>
          <a:bodyPr wrap="square" rtlCol="0">
            <a:spAutoFit/>
          </a:bodyPr>
          <a:lstStyle/>
          <a:p>
            <a:pPr algn="ctr"/>
            <a:r>
              <a:rPr lang="en-AU" b="1" dirty="0"/>
              <a:t>SOUTH AUSTRALIA</a:t>
            </a:r>
          </a:p>
        </p:txBody>
      </p:sp>
      <p:sp>
        <p:nvSpPr>
          <p:cNvPr id="50" name="TextBox 49"/>
          <p:cNvSpPr txBox="1"/>
          <p:nvPr/>
        </p:nvSpPr>
        <p:spPr>
          <a:xfrm>
            <a:off x="3923928" y="3481263"/>
            <a:ext cx="378320" cy="307777"/>
          </a:xfrm>
          <a:prstGeom prst="rect">
            <a:avLst/>
          </a:prstGeom>
          <a:noFill/>
        </p:spPr>
        <p:txBody>
          <a:bodyPr wrap="square" rtlCol="0">
            <a:spAutoFit/>
          </a:bodyPr>
          <a:lstStyle/>
          <a:p>
            <a:r>
              <a:rPr lang="en-AU" sz="1400" b="1" dirty="0">
                <a:solidFill>
                  <a:srgbClr val="92D050"/>
                </a:solidFill>
              </a:rPr>
              <a:t>25</a:t>
            </a:r>
          </a:p>
        </p:txBody>
      </p:sp>
      <p:sp>
        <p:nvSpPr>
          <p:cNvPr id="51" name="TextBox 50"/>
          <p:cNvSpPr txBox="1"/>
          <p:nvPr/>
        </p:nvSpPr>
        <p:spPr>
          <a:xfrm>
            <a:off x="4769744" y="4489375"/>
            <a:ext cx="378320" cy="307777"/>
          </a:xfrm>
          <a:prstGeom prst="rect">
            <a:avLst/>
          </a:prstGeom>
          <a:noFill/>
        </p:spPr>
        <p:txBody>
          <a:bodyPr wrap="square" rtlCol="0">
            <a:spAutoFit/>
          </a:bodyPr>
          <a:lstStyle/>
          <a:p>
            <a:r>
              <a:rPr lang="en-AU" sz="1400" b="1" dirty="0">
                <a:solidFill>
                  <a:srgbClr val="92D050"/>
                </a:solidFill>
              </a:rPr>
              <a:t>24</a:t>
            </a:r>
          </a:p>
        </p:txBody>
      </p:sp>
      <p:sp>
        <p:nvSpPr>
          <p:cNvPr id="52" name="TextBox 51"/>
          <p:cNvSpPr txBox="1"/>
          <p:nvPr/>
        </p:nvSpPr>
        <p:spPr>
          <a:xfrm>
            <a:off x="179512" y="3131676"/>
            <a:ext cx="2376264" cy="369332"/>
          </a:xfrm>
          <a:prstGeom prst="rect">
            <a:avLst/>
          </a:prstGeom>
          <a:solidFill>
            <a:schemeClr val="accent4">
              <a:lumMod val="20000"/>
              <a:lumOff val="80000"/>
            </a:schemeClr>
          </a:solidFill>
          <a:ln w="25400">
            <a:solidFill>
              <a:schemeClr val="tx1"/>
            </a:solidFill>
          </a:ln>
        </p:spPr>
        <p:txBody>
          <a:bodyPr wrap="square" rtlCol="0">
            <a:spAutoFit/>
          </a:bodyPr>
          <a:lstStyle/>
          <a:p>
            <a:pPr algn="ctr"/>
            <a:r>
              <a:rPr lang="en-AU" b="1" dirty="0"/>
              <a:t>WESTERN AUSTRALIA</a:t>
            </a:r>
          </a:p>
        </p:txBody>
      </p:sp>
      <p:sp>
        <p:nvSpPr>
          <p:cNvPr id="53" name="TextBox 52"/>
          <p:cNvSpPr txBox="1"/>
          <p:nvPr/>
        </p:nvSpPr>
        <p:spPr>
          <a:xfrm>
            <a:off x="1705024" y="3995772"/>
            <a:ext cx="418704" cy="369332"/>
          </a:xfrm>
          <a:prstGeom prst="rect">
            <a:avLst/>
          </a:prstGeom>
          <a:noFill/>
        </p:spPr>
        <p:txBody>
          <a:bodyPr wrap="none" rtlCol="0">
            <a:spAutoFit/>
          </a:bodyPr>
          <a:lstStyle/>
          <a:p>
            <a:r>
              <a:rPr lang="en-AU" b="1" dirty="0">
                <a:solidFill>
                  <a:schemeClr val="accent4">
                    <a:lumMod val="20000"/>
                    <a:lumOff val="80000"/>
                  </a:schemeClr>
                </a:solidFill>
              </a:rPr>
              <a:t>26</a:t>
            </a:r>
          </a:p>
        </p:txBody>
      </p:sp>
      <p:sp>
        <p:nvSpPr>
          <p:cNvPr id="54" name="TextBox 53"/>
          <p:cNvSpPr txBox="1"/>
          <p:nvPr/>
        </p:nvSpPr>
        <p:spPr>
          <a:xfrm>
            <a:off x="1619672" y="4293096"/>
            <a:ext cx="418704" cy="369332"/>
          </a:xfrm>
          <a:prstGeom prst="rect">
            <a:avLst/>
          </a:prstGeom>
          <a:noFill/>
        </p:spPr>
        <p:txBody>
          <a:bodyPr wrap="none" rtlCol="0">
            <a:spAutoFit/>
          </a:bodyPr>
          <a:lstStyle/>
          <a:p>
            <a:r>
              <a:rPr lang="en-AU" b="1" dirty="0">
                <a:solidFill>
                  <a:schemeClr val="accent4">
                    <a:lumMod val="20000"/>
                    <a:lumOff val="80000"/>
                  </a:schemeClr>
                </a:solidFill>
              </a:rPr>
              <a:t>27</a:t>
            </a:r>
          </a:p>
        </p:txBody>
      </p:sp>
      <p:sp>
        <p:nvSpPr>
          <p:cNvPr id="55" name="TextBox 54"/>
          <p:cNvSpPr txBox="1"/>
          <p:nvPr/>
        </p:nvSpPr>
        <p:spPr>
          <a:xfrm>
            <a:off x="2267744" y="1259468"/>
            <a:ext cx="2376264" cy="369332"/>
          </a:xfrm>
          <a:prstGeom prst="rect">
            <a:avLst/>
          </a:prstGeom>
          <a:solidFill>
            <a:schemeClr val="bg1"/>
          </a:solidFill>
          <a:ln w="25400">
            <a:solidFill>
              <a:schemeClr val="tx1"/>
            </a:solidFill>
          </a:ln>
        </p:spPr>
        <p:txBody>
          <a:bodyPr wrap="square" rtlCol="0">
            <a:spAutoFit/>
          </a:bodyPr>
          <a:lstStyle/>
          <a:p>
            <a:pPr algn="ctr"/>
            <a:r>
              <a:rPr lang="en-AU" b="1" dirty="0"/>
              <a:t>NORTHERN TERRITORY</a:t>
            </a:r>
          </a:p>
        </p:txBody>
      </p:sp>
      <p:sp>
        <p:nvSpPr>
          <p:cNvPr id="56" name="Rounded Rectangle 55"/>
          <p:cNvSpPr/>
          <p:nvPr/>
        </p:nvSpPr>
        <p:spPr>
          <a:xfrm>
            <a:off x="1" y="764704"/>
            <a:ext cx="1705024" cy="227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 b="1" dirty="0">
                <a:effectLst>
                  <a:outerShdw blurRad="38100" dist="38100" dir="2700000" algn="tl">
                    <a:srgbClr val="000000">
                      <a:alpha val="43137"/>
                    </a:srgbClr>
                  </a:outerShdw>
                </a:effectLst>
              </a:rPr>
              <a:t>PRIMARY HEALTH NETWORK (PHN)</a:t>
            </a:r>
          </a:p>
          <a:p>
            <a:pPr algn="ctr"/>
            <a:endParaRPr lang="en-AU" sz="2000" b="1" dirty="0">
              <a:effectLst>
                <a:outerShdw blurRad="38100" dist="38100" dir="2700000" algn="tl">
                  <a:srgbClr val="000000">
                    <a:alpha val="43137"/>
                  </a:srgbClr>
                </a:outerShdw>
              </a:effectLst>
            </a:endParaRPr>
          </a:p>
          <a:p>
            <a:pPr algn="ctr"/>
            <a:r>
              <a:rPr lang="en-AU" sz="5400" b="1" dirty="0">
                <a:effectLst>
                  <a:outerShdw blurRad="38100" dist="38100" dir="2700000" algn="tl">
                    <a:srgbClr val="000000">
                      <a:alpha val="43137"/>
                    </a:srgbClr>
                  </a:outerShdw>
                </a:effectLst>
              </a:rPr>
              <a:t>31 #</a:t>
            </a:r>
          </a:p>
        </p:txBody>
      </p:sp>
      <p:sp>
        <p:nvSpPr>
          <p:cNvPr id="2" name="TextBox 1"/>
          <p:cNvSpPr txBox="1"/>
          <p:nvPr/>
        </p:nvSpPr>
        <p:spPr>
          <a:xfrm>
            <a:off x="2648463" y="2941493"/>
            <a:ext cx="4489819" cy="769441"/>
          </a:xfrm>
          <a:prstGeom prst="rect">
            <a:avLst/>
          </a:prstGeom>
          <a:noFill/>
          <a:ln>
            <a:noFill/>
          </a:ln>
          <a:effectLst>
            <a:outerShdw blurRad="50800" dist="50800" dir="5400000" algn="ctr" rotWithShape="0">
              <a:srgbClr val="000000">
                <a:alpha val="99000"/>
              </a:srgbClr>
            </a:outerShdw>
          </a:effectLst>
        </p:spPr>
        <p:txBody>
          <a:bodyPr wrap="none" rtlCol="0">
            <a:spAutoFit/>
          </a:bodyPr>
          <a:lstStyle/>
          <a:p>
            <a:r>
              <a:rPr lang="en-AU" sz="4400" b="1" u="sng" dirty="0">
                <a:solidFill>
                  <a:srgbClr val="FFFF00"/>
                </a:solidFill>
                <a:effectLst>
                  <a:outerShdw blurRad="38100" dist="38100" dir="2700000" algn="tl">
                    <a:srgbClr val="000000">
                      <a:alpha val="43137"/>
                    </a:srgbClr>
                  </a:outerShdw>
                </a:effectLst>
              </a:rPr>
              <a:t>PHN are too large!</a:t>
            </a:r>
          </a:p>
        </p:txBody>
      </p:sp>
    </p:spTree>
    <p:extLst>
      <p:ext uri="{BB962C8B-B14F-4D97-AF65-F5344CB8AC3E}">
        <p14:creationId xmlns:p14="http://schemas.microsoft.com/office/powerpoint/2010/main" val="2793355143"/>
      </p:ext>
    </p:extLst>
  </p:cSld>
  <p:clrMapOvr>
    <a:masterClrMapping/>
  </p:clrMapOvr>
  <mc:AlternateContent xmlns:mc="http://schemas.openxmlformats.org/markup-compatibility/2006" xmlns:p14="http://schemas.microsoft.com/office/powerpoint/2010/main">
    <mc:Choice Requires="p14">
      <p:transition spd="slow" p14:dur="2000" advTm="11515"/>
    </mc:Choice>
    <mc:Fallback xmlns="">
      <p:transition spd="slow" advTm="11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ounded Rectangle 2"/>
          <p:cNvSpPr/>
          <p:nvPr/>
        </p:nvSpPr>
        <p:spPr>
          <a:xfrm>
            <a:off x="-35520" y="260648"/>
            <a:ext cx="2159460" cy="4896544"/>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b="1" dirty="0">
                <a:solidFill>
                  <a:srgbClr val="FFC000"/>
                </a:solidFill>
                <a:effectLst>
                  <a:outerShdw blurRad="38100" dist="38100" dir="2700000" algn="tl">
                    <a:srgbClr val="000000">
                      <a:alpha val="43137"/>
                    </a:srgbClr>
                  </a:outerShdw>
                </a:effectLst>
              </a:rPr>
              <a:t>PHN   31 #</a:t>
            </a:r>
          </a:p>
          <a:p>
            <a:pPr algn="ctr"/>
            <a:r>
              <a:rPr lang="en-AU" sz="2400" b="1" dirty="0">
                <a:effectLst>
                  <a:outerShdw blurRad="38100" dist="38100" dir="2700000" algn="tl">
                    <a:srgbClr val="000000">
                      <a:alpha val="43137"/>
                    </a:srgbClr>
                  </a:outerShdw>
                </a:effectLst>
              </a:rPr>
              <a:t>|</a:t>
            </a:r>
          </a:p>
          <a:p>
            <a:pPr algn="ctr"/>
            <a:r>
              <a:rPr lang="en-AU" sz="2400" b="1" dirty="0">
                <a:effectLst>
                  <a:outerShdw blurRad="38100" dist="38100" dir="2700000" algn="tl">
                    <a:srgbClr val="000000">
                      <a:alpha val="43137"/>
                    </a:srgbClr>
                  </a:outerShdw>
                </a:effectLst>
              </a:rPr>
              <a:t>ABS Geography</a:t>
            </a:r>
          </a:p>
          <a:p>
            <a:pPr algn="ctr"/>
            <a:endParaRPr lang="en-AU" sz="2400" b="1" dirty="0">
              <a:effectLst>
                <a:outerShdw blurRad="38100" dist="38100" dir="2700000" algn="tl">
                  <a:srgbClr val="000000">
                    <a:alpha val="43137"/>
                  </a:srgbClr>
                </a:outerShdw>
              </a:effectLst>
            </a:endParaRPr>
          </a:p>
          <a:p>
            <a:pPr algn="ctr"/>
            <a:r>
              <a:rPr lang="en-AU" sz="2400" b="1" dirty="0">
                <a:effectLst>
                  <a:outerShdw blurRad="38100" dist="38100" dir="2700000" algn="tl">
                    <a:srgbClr val="000000">
                      <a:alpha val="43137"/>
                    </a:srgbClr>
                  </a:outerShdw>
                </a:effectLst>
              </a:rPr>
              <a:t>SA4  106 #</a:t>
            </a:r>
          </a:p>
          <a:p>
            <a:pPr algn="ctr"/>
            <a:r>
              <a:rPr lang="en-AU" sz="2400" b="1" dirty="0">
                <a:effectLst>
                  <a:outerShdw blurRad="38100" dist="38100" dir="2700000" algn="tl">
                    <a:srgbClr val="000000">
                      <a:alpha val="43137"/>
                    </a:srgbClr>
                  </a:outerShdw>
                </a:effectLst>
              </a:rPr>
              <a:t>|</a:t>
            </a:r>
          </a:p>
          <a:p>
            <a:pPr algn="ctr"/>
            <a:r>
              <a:rPr lang="en-AU" sz="3200" b="1" dirty="0">
                <a:solidFill>
                  <a:srgbClr val="FFFF00"/>
                </a:solidFill>
                <a:effectLst>
                  <a:outerShdw blurRad="38100" dist="38100" dir="2700000" algn="tl">
                    <a:srgbClr val="000000">
                      <a:alpha val="43137"/>
                    </a:srgbClr>
                  </a:outerShdw>
                </a:effectLst>
              </a:rPr>
              <a:t>SA3 333 #</a:t>
            </a:r>
          </a:p>
          <a:p>
            <a:pPr algn="ctr"/>
            <a:r>
              <a:rPr lang="en-AU" sz="2400" b="1" dirty="0">
                <a:effectLst>
                  <a:outerShdw blurRad="38100" dist="38100" dir="2700000" algn="tl">
                    <a:srgbClr val="000000">
                      <a:alpha val="43137"/>
                    </a:srgbClr>
                  </a:outerShdw>
                </a:effectLst>
              </a:rPr>
              <a:t>|</a:t>
            </a:r>
          </a:p>
          <a:p>
            <a:pPr algn="ctr"/>
            <a:r>
              <a:rPr lang="en-AU" sz="2400" b="1" dirty="0">
                <a:effectLst>
                  <a:outerShdw blurRad="38100" dist="38100" dir="2700000" algn="tl">
                    <a:srgbClr val="000000">
                      <a:alpha val="43137"/>
                    </a:srgbClr>
                  </a:outerShdw>
                </a:effectLst>
              </a:rPr>
              <a:t>SA2  2,214 #</a:t>
            </a:r>
          </a:p>
          <a:p>
            <a:pPr algn="ctr"/>
            <a:r>
              <a:rPr lang="en-AU" sz="2400" b="1" dirty="0">
                <a:effectLst>
                  <a:outerShdw blurRad="38100" dist="38100" dir="2700000" algn="tl">
                    <a:srgbClr val="000000">
                      <a:alpha val="43137"/>
                    </a:srgbClr>
                  </a:outerShdw>
                </a:effectLst>
              </a:rPr>
              <a:t> |</a:t>
            </a:r>
          </a:p>
          <a:p>
            <a:pPr algn="ctr"/>
            <a:r>
              <a:rPr lang="en-AU" sz="2400" b="1" dirty="0">
                <a:effectLst>
                  <a:outerShdw blurRad="38100" dist="38100" dir="2700000" algn="tl">
                    <a:srgbClr val="000000">
                      <a:alpha val="43137"/>
                    </a:srgbClr>
                  </a:outerShdw>
                </a:effectLst>
              </a:rPr>
              <a:t>SA1  54,805 #</a:t>
            </a:r>
          </a:p>
        </p:txBody>
      </p:sp>
      <p:sp>
        <p:nvSpPr>
          <p:cNvPr id="5" name="TextBox 4"/>
          <p:cNvSpPr txBox="1"/>
          <p:nvPr/>
        </p:nvSpPr>
        <p:spPr>
          <a:xfrm>
            <a:off x="1089" y="5589240"/>
            <a:ext cx="6497741" cy="707886"/>
          </a:xfrm>
          <a:prstGeom prst="rect">
            <a:avLst/>
          </a:prstGeom>
          <a:solidFill>
            <a:schemeClr val="accent1"/>
          </a:solidFill>
          <a:ln w="25400">
            <a:solidFill>
              <a:schemeClr val="tx1"/>
            </a:solidFill>
          </a:ln>
        </p:spPr>
        <p:txBody>
          <a:bodyPr wrap="none" rtlCol="0">
            <a:spAutoFit/>
          </a:bodyPr>
          <a:lstStyle/>
          <a:p>
            <a:pPr marL="457200" indent="-457200">
              <a:buFont typeface="Arial" panose="020B0604020202020204" pitchFamily="34" charset="0"/>
              <a:buChar char="•"/>
            </a:pPr>
            <a:r>
              <a:rPr lang="en-AU" sz="4000" b="1" dirty="0">
                <a:solidFill>
                  <a:srgbClr val="FFFF00"/>
                </a:solidFill>
              </a:rPr>
              <a:t>SA3 are more reasonable ...</a:t>
            </a:r>
          </a:p>
        </p:txBody>
      </p:sp>
      <p:sp>
        <p:nvSpPr>
          <p:cNvPr id="7" name="TextBox 6"/>
          <p:cNvSpPr txBox="1"/>
          <p:nvPr/>
        </p:nvSpPr>
        <p:spPr>
          <a:xfrm>
            <a:off x="3923928" y="1476897"/>
            <a:ext cx="2160240" cy="2554545"/>
          </a:xfrm>
          <a:prstGeom prst="rect">
            <a:avLst/>
          </a:prstGeom>
          <a:noFill/>
          <a:effectLst>
            <a:outerShdw blurRad="50800" dist="50800" dir="5400000" algn="ctr" rotWithShape="0">
              <a:srgbClr val="000000">
                <a:alpha val="99000"/>
              </a:srgbClr>
            </a:outerShdw>
          </a:effectLst>
        </p:spPr>
        <p:txBody>
          <a:bodyPr wrap="square" rtlCol="0">
            <a:spAutoFit/>
          </a:bodyPr>
          <a:lstStyle/>
          <a:p>
            <a:r>
              <a:rPr lang="en-AU" sz="8000" b="1" dirty="0">
                <a:solidFill>
                  <a:srgbClr val="FFFF00"/>
                </a:solidFill>
                <a:effectLst>
                  <a:outerShdw blurRad="38100" dist="38100" dir="2700000" algn="tl">
                    <a:srgbClr val="000000">
                      <a:alpha val="43137"/>
                    </a:srgbClr>
                  </a:outerShdw>
                </a:effectLst>
              </a:rPr>
              <a:t>333SA3</a:t>
            </a:r>
          </a:p>
        </p:txBody>
      </p:sp>
    </p:spTree>
    <p:extLst>
      <p:ext uri="{BB962C8B-B14F-4D97-AF65-F5344CB8AC3E}">
        <p14:creationId xmlns:p14="http://schemas.microsoft.com/office/powerpoint/2010/main" val="2655100475"/>
      </p:ext>
    </p:extLst>
  </p:cSld>
  <p:clrMapOvr>
    <a:masterClrMapping/>
  </p:clrMapOvr>
  <mc:AlternateContent xmlns:mc="http://schemas.openxmlformats.org/markup-compatibility/2006" xmlns:p14="http://schemas.microsoft.com/office/powerpoint/2010/main">
    <mc:Choice Requires="p14">
      <p:transition spd="slow" p14:dur="2000" advTm="10435"/>
    </mc:Choice>
    <mc:Fallback xmlns="">
      <p:transition spd="slow" advTm="104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107504" y="764704"/>
            <a:ext cx="8784976" cy="63976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bg1"/>
                </a:solidFill>
                <a:latin typeface="Calibri" pitchFamily="34" charset="0"/>
              </a:defRPr>
            </a:lvl2pPr>
            <a:lvl3pPr algn="l" rtl="0" fontAlgn="base">
              <a:spcBef>
                <a:spcPct val="0"/>
              </a:spcBef>
              <a:spcAft>
                <a:spcPct val="0"/>
              </a:spcAft>
              <a:defRPr sz="3600">
                <a:solidFill>
                  <a:schemeClr val="bg1"/>
                </a:solidFill>
                <a:latin typeface="Calibri" pitchFamily="34" charset="0"/>
              </a:defRPr>
            </a:lvl3pPr>
            <a:lvl4pPr algn="l" rtl="0" fontAlgn="base">
              <a:spcBef>
                <a:spcPct val="0"/>
              </a:spcBef>
              <a:spcAft>
                <a:spcPct val="0"/>
              </a:spcAft>
              <a:defRPr sz="3600">
                <a:solidFill>
                  <a:schemeClr val="bg1"/>
                </a:solidFill>
                <a:latin typeface="Calibri" pitchFamily="34" charset="0"/>
              </a:defRPr>
            </a:lvl4pPr>
            <a:lvl5pPr algn="l" rtl="0" fontAlgn="base">
              <a:spcBef>
                <a:spcPct val="0"/>
              </a:spcBef>
              <a:spcAft>
                <a:spcPct val="0"/>
              </a:spcAft>
              <a:defRPr sz="3600">
                <a:solidFill>
                  <a:schemeClr val="bg1"/>
                </a:solidFill>
                <a:latin typeface="Calibri" pitchFamily="34" charset="0"/>
              </a:defRPr>
            </a:lvl5pPr>
            <a:lvl6pPr marL="457200" algn="l" rtl="0" fontAlgn="base">
              <a:spcBef>
                <a:spcPct val="0"/>
              </a:spcBef>
              <a:spcAft>
                <a:spcPct val="0"/>
              </a:spcAft>
              <a:defRPr sz="3600">
                <a:solidFill>
                  <a:schemeClr val="bg1"/>
                </a:solidFill>
                <a:latin typeface="Calibri" pitchFamily="34" charset="0"/>
              </a:defRPr>
            </a:lvl6pPr>
            <a:lvl7pPr marL="914400" algn="l" rtl="0" fontAlgn="base">
              <a:spcBef>
                <a:spcPct val="0"/>
              </a:spcBef>
              <a:spcAft>
                <a:spcPct val="0"/>
              </a:spcAft>
              <a:defRPr sz="3600">
                <a:solidFill>
                  <a:schemeClr val="bg1"/>
                </a:solidFill>
                <a:latin typeface="Calibri" pitchFamily="34" charset="0"/>
              </a:defRPr>
            </a:lvl7pPr>
            <a:lvl8pPr marL="1371600" algn="l" rtl="0" fontAlgn="base">
              <a:spcBef>
                <a:spcPct val="0"/>
              </a:spcBef>
              <a:spcAft>
                <a:spcPct val="0"/>
              </a:spcAft>
              <a:defRPr sz="3600">
                <a:solidFill>
                  <a:schemeClr val="bg1"/>
                </a:solidFill>
                <a:latin typeface="Calibri" pitchFamily="34" charset="0"/>
              </a:defRPr>
            </a:lvl8pPr>
            <a:lvl9pPr marL="1828800" algn="l" rtl="0" fontAlgn="base">
              <a:spcBef>
                <a:spcPct val="0"/>
              </a:spcBef>
              <a:spcAft>
                <a:spcPct val="0"/>
              </a:spcAft>
              <a:defRPr sz="3600">
                <a:solidFill>
                  <a:schemeClr val="bg1"/>
                </a:solidFill>
                <a:latin typeface="Calibri" pitchFamily="34" charset="0"/>
              </a:defRPr>
            </a:lvl9pPr>
          </a:lstStyle>
          <a:p>
            <a:pPr marL="571500" indent="-571500" algn="ctr" fontAlgn="auto">
              <a:spcAft>
                <a:spcPts val="0"/>
              </a:spcAft>
              <a:buFont typeface="Arial" panose="020B0604020202020204" pitchFamily="34" charset="0"/>
              <a:buChar char="•"/>
              <a:defRPr/>
            </a:pPr>
            <a:r>
              <a:rPr lang="en-US" dirty="0">
                <a:solidFill>
                  <a:schemeClr val="tx2"/>
                </a:solidFill>
              </a:rPr>
              <a:t>Which SA3 can be </a:t>
            </a:r>
            <a:r>
              <a:rPr lang="en-US" b="1" dirty="0">
                <a:solidFill>
                  <a:schemeClr val="tx2"/>
                </a:solidFill>
              </a:rPr>
              <a:t>compared</a:t>
            </a:r>
            <a:r>
              <a:rPr lang="en-US" dirty="0">
                <a:solidFill>
                  <a:schemeClr val="tx2"/>
                </a:solidFill>
              </a:rPr>
              <a:t> with which ?</a:t>
            </a:r>
          </a:p>
        </p:txBody>
      </p:sp>
      <p:sp>
        <p:nvSpPr>
          <p:cNvPr id="5" name="Title 1"/>
          <p:cNvSpPr txBox="1">
            <a:spLocks/>
          </p:cNvSpPr>
          <p:nvPr/>
        </p:nvSpPr>
        <p:spPr bwMode="auto">
          <a:xfrm>
            <a:off x="106300" y="2113476"/>
            <a:ext cx="8784976" cy="63976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bg1"/>
                </a:solidFill>
                <a:latin typeface="Calibri" pitchFamily="34" charset="0"/>
              </a:defRPr>
            </a:lvl2pPr>
            <a:lvl3pPr algn="l" rtl="0" fontAlgn="base">
              <a:spcBef>
                <a:spcPct val="0"/>
              </a:spcBef>
              <a:spcAft>
                <a:spcPct val="0"/>
              </a:spcAft>
              <a:defRPr sz="3600">
                <a:solidFill>
                  <a:schemeClr val="bg1"/>
                </a:solidFill>
                <a:latin typeface="Calibri" pitchFamily="34" charset="0"/>
              </a:defRPr>
            </a:lvl3pPr>
            <a:lvl4pPr algn="l" rtl="0" fontAlgn="base">
              <a:spcBef>
                <a:spcPct val="0"/>
              </a:spcBef>
              <a:spcAft>
                <a:spcPct val="0"/>
              </a:spcAft>
              <a:defRPr sz="3600">
                <a:solidFill>
                  <a:schemeClr val="bg1"/>
                </a:solidFill>
                <a:latin typeface="Calibri" pitchFamily="34" charset="0"/>
              </a:defRPr>
            </a:lvl4pPr>
            <a:lvl5pPr algn="l" rtl="0" fontAlgn="base">
              <a:spcBef>
                <a:spcPct val="0"/>
              </a:spcBef>
              <a:spcAft>
                <a:spcPct val="0"/>
              </a:spcAft>
              <a:defRPr sz="3600">
                <a:solidFill>
                  <a:schemeClr val="bg1"/>
                </a:solidFill>
                <a:latin typeface="Calibri" pitchFamily="34" charset="0"/>
              </a:defRPr>
            </a:lvl5pPr>
            <a:lvl6pPr marL="457200" algn="l" rtl="0" fontAlgn="base">
              <a:spcBef>
                <a:spcPct val="0"/>
              </a:spcBef>
              <a:spcAft>
                <a:spcPct val="0"/>
              </a:spcAft>
              <a:defRPr sz="3600">
                <a:solidFill>
                  <a:schemeClr val="bg1"/>
                </a:solidFill>
                <a:latin typeface="Calibri" pitchFamily="34" charset="0"/>
              </a:defRPr>
            </a:lvl6pPr>
            <a:lvl7pPr marL="914400" algn="l" rtl="0" fontAlgn="base">
              <a:spcBef>
                <a:spcPct val="0"/>
              </a:spcBef>
              <a:spcAft>
                <a:spcPct val="0"/>
              </a:spcAft>
              <a:defRPr sz="3600">
                <a:solidFill>
                  <a:schemeClr val="bg1"/>
                </a:solidFill>
                <a:latin typeface="Calibri" pitchFamily="34" charset="0"/>
              </a:defRPr>
            </a:lvl7pPr>
            <a:lvl8pPr marL="1371600" algn="l" rtl="0" fontAlgn="base">
              <a:spcBef>
                <a:spcPct val="0"/>
              </a:spcBef>
              <a:spcAft>
                <a:spcPct val="0"/>
              </a:spcAft>
              <a:defRPr sz="3600">
                <a:solidFill>
                  <a:schemeClr val="bg1"/>
                </a:solidFill>
                <a:latin typeface="Calibri" pitchFamily="34" charset="0"/>
              </a:defRPr>
            </a:lvl8pPr>
            <a:lvl9pPr marL="1828800" algn="l" rtl="0" fontAlgn="base">
              <a:spcBef>
                <a:spcPct val="0"/>
              </a:spcBef>
              <a:spcAft>
                <a:spcPct val="0"/>
              </a:spcAft>
              <a:defRPr sz="3600">
                <a:solidFill>
                  <a:schemeClr val="bg1"/>
                </a:solidFill>
                <a:latin typeface="Calibri" pitchFamily="34" charset="0"/>
              </a:defRPr>
            </a:lvl9pPr>
          </a:lstStyle>
          <a:p>
            <a:pPr marL="571500" indent="-571500" algn="ctr" fontAlgn="auto">
              <a:spcAft>
                <a:spcPts val="0"/>
              </a:spcAft>
              <a:buFont typeface="Arial" panose="020B0604020202020204" pitchFamily="34" charset="0"/>
              <a:buChar char="•"/>
              <a:defRPr/>
            </a:pPr>
            <a:r>
              <a:rPr lang="en-US" dirty="0">
                <a:solidFill>
                  <a:schemeClr val="tx2"/>
                </a:solidFill>
              </a:rPr>
              <a:t>How do we define </a:t>
            </a:r>
            <a:r>
              <a:rPr lang="en-US" b="1" dirty="0">
                <a:solidFill>
                  <a:schemeClr val="tx2"/>
                </a:solidFill>
              </a:rPr>
              <a:t>similarity</a:t>
            </a:r>
            <a:r>
              <a:rPr lang="en-US" dirty="0">
                <a:solidFill>
                  <a:schemeClr val="tx2"/>
                </a:solidFill>
              </a:rPr>
              <a:t> between two SA3s ?</a:t>
            </a:r>
          </a:p>
        </p:txBody>
      </p:sp>
      <p:sp>
        <p:nvSpPr>
          <p:cNvPr id="6" name="Title 1"/>
          <p:cNvSpPr txBox="1">
            <a:spLocks/>
          </p:cNvSpPr>
          <p:nvPr/>
        </p:nvSpPr>
        <p:spPr bwMode="auto">
          <a:xfrm>
            <a:off x="1259632" y="4509120"/>
            <a:ext cx="7992888" cy="63976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bg1"/>
                </a:solidFill>
                <a:latin typeface="Calibri" pitchFamily="34" charset="0"/>
              </a:defRPr>
            </a:lvl2pPr>
            <a:lvl3pPr algn="l" rtl="0" fontAlgn="base">
              <a:spcBef>
                <a:spcPct val="0"/>
              </a:spcBef>
              <a:spcAft>
                <a:spcPct val="0"/>
              </a:spcAft>
              <a:defRPr sz="3600">
                <a:solidFill>
                  <a:schemeClr val="bg1"/>
                </a:solidFill>
                <a:latin typeface="Calibri" pitchFamily="34" charset="0"/>
              </a:defRPr>
            </a:lvl3pPr>
            <a:lvl4pPr algn="l" rtl="0" fontAlgn="base">
              <a:spcBef>
                <a:spcPct val="0"/>
              </a:spcBef>
              <a:spcAft>
                <a:spcPct val="0"/>
              </a:spcAft>
              <a:defRPr sz="3600">
                <a:solidFill>
                  <a:schemeClr val="bg1"/>
                </a:solidFill>
                <a:latin typeface="Calibri" pitchFamily="34" charset="0"/>
              </a:defRPr>
            </a:lvl4pPr>
            <a:lvl5pPr algn="l" rtl="0" fontAlgn="base">
              <a:spcBef>
                <a:spcPct val="0"/>
              </a:spcBef>
              <a:spcAft>
                <a:spcPct val="0"/>
              </a:spcAft>
              <a:defRPr sz="3600">
                <a:solidFill>
                  <a:schemeClr val="bg1"/>
                </a:solidFill>
                <a:latin typeface="Calibri" pitchFamily="34" charset="0"/>
              </a:defRPr>
            </a:lvl5pPr>
            <a:lvl6pPr marL="457200" algn="l" rtl="0" fontAlgn="base">
              <a:spcBef>
                <a:spcPct val="0"/>
              </a:spcBef>
              <a:spcAft>
                <a:spcPct val="0"/>
              </a:spcAft>
              <a:defRPr sz="3600">
                <a:solidFill>
                  <a:schemeClr val="bg1"/>
                </a:solidFill>
                <a:latin typeface="Calibri" pitchFamily="34" charset="0"/>
              </a:defRPr>
            </a:lvl6pPr>
            <a:lvl7pPr marL="914400" algn="l" rtl="0" fontAlgn="base">
              <a:spcBef>
                <a:spcPct val="0"/>
              </a:spcBef>
              <a:spcAft>
                <a:spcPct val="0"/>
              </a:spcAft>
              <a:defRPr sz="3600">
                <a:solidFill>
                  <a:schemeClr val="bg1"/>
                </a:solidFill>
                <a:latin typeface="Calibri" pitchFamily="34" charset="0"/>
              </a:defRPr>
            </a:lvl7pPr>
            <a:lvl8pPr marL="1371600" algn="l" rtl="0" fontAlgn="base">
              <a:spcBef>
                <a:spcPct val="0"/>
              </a:spcBef>
              <a:spcAft>
                <a:spcPct val="0"/>
              </a:spcAft>
              <a:defRPr sz="3600">
                <a:solidFill>
                  <a:schemeClr val="bg1"/>
                </a:solidFill>
                <a:latin typeface="Calibri" pitchFamily="34" charset="0"/>
              </a:defRPr>
            </a:lvl8pPr>
            <a:lvl9pPr marL="1828800" algn="l" rtl="0" fontAlgn="base">
              <a:spcBef>
                <a:spcPct val="0"/>
              </a:spcBef>
              <a:spcAft>
                <a:spcPct val="0"/>
              </a:spcAft>
              <a:defRPr sz="3600">
                <a:solidFill>
                  <a:schemeClr val="bg1"/>
                </a:solidFill>
                <a:latin typeface="Calibri" pitchFamily="34" charset="0"/>
              </a:defRPr>
            </a:lvl9pPr>
          </a:lstStyle>
          <a:p>
            <a:pPr fontAlgn="auto">
              <a:spcAft>
                <a:spcPts val="0"/>
              </a:spcAft>
              <a:defRPr/>
            </a:pPr>
            <a:endParaRPr lang="en-US" dirty="0">
              <a:solidFill>
                <a:schemeClr val="tx2"/>
              </a:solidFill>
            </a:endParaRPr>
          </a:p>
          <a:p>
            <a:pPr marL="742950" indent="-742950" fontAlgn="auto">
              <a:spcAft>
                <a:spcPts val="0"/>
              </a:spcAft>
              <a:buFont typeface="Wingdings" panose="05000000000000000000" pitchFamily="2" charset="2"/>
              <a:buChar char="Ø"/>
              <a:defRPr/>
            </a:pPr>
            <a:r>
              <a:rPr lang="en-US" b="1" dirty="0">
                <a:solidFill>
                  <a:schemeClr val="tx2"/>
                </a:solidFill>
              </a:rPr>
              <a:t>Age/gender</a:t>
            </a:r>
            <a:r>
              <a:rPr lang="en-US" dirty="0">
                <a:solidFill>
                  <a:schemeClr val="tx2"/>
                </a:solidFill>
              </a:rPr>
              <a:t> distribution</a:t>
            </a:r>
          </a:p>
          <a:p>
            <a:pPr marL="571500" indent="-571500" fontAlgn="auto">
              <a:spcAft>
                <a:spcPts val="0"/>
              </a:spcAft>
              <a:buFont typeface="Wingdings" panose="05000000000000000000" pitchFamily="2" charset="2"/>
              <a:buChar char="Ø"/>
              <a:defRPr/>
            </a:pPr>
            <a:r>
              <a:rPr lang="en-US" b="1" dirty="0">
                <a:solidFill>
                  <a:schemeClr val="tx2"/>
                </a:solidFill>
              </a:rPr>
              <a:t>  SEIFA </a:t>
            </a:r>
            <a:r>
              <a:rPr lang="en-US" dirty="0" smtClean="0">
                <a:solidFill>
                  <a:schemeClr val="tx2"/>
                </a:solidFill>
              </a:rPr>
              <a:t>socioeconomic </a:t>
            </a:r>
            <a:r>
              <a:rPr lang="en-US" dirty="0">
                <a:solidFill>
                  <a:schemeClr val="tx2"/>
                </a:solidFill>
              </a:rPr>
              <a:t>distribution</a:t>
            </a:r>
          </a:p>
          <a:p>
            <a:pPr marL="571500" indent="-571500" fontAlgn="auto">
              <a:spcAft>
                <a:spcPts val="0"/>
              </a:spcAft>
              <a:buFont typeface="Wingdings" panose="05000000000000000000" pitchFamily="2" charset="2"/>
              <a:buChar char="Ø"/>
              <a:defRPr/>
            </a:pPr>
            <a:r>
              <a:rPr lang="en-US" b="1" dirty="0">
                <a:solidFill>
                  <a:schemeClr val="tx2"/>
                </a:solidFill>
              </a:rPr>
              <a:t>  Population size</a:t>
            </a:r>
          </a:p>
          <a:p>
            <a:pPr marL="571500" indent="-571500" fontAlgn="auto">
              <a:spcAft>
                <a:spcPts val="0"/>
              </a:spcAft>
              <a:buFont typeface="Wingdings" panose="05000000000000000000" pitchFamily="2" charset="2"/>
              <a:buChar char="Ø"/>
              <a:defRPr/>
            </a:pPr>
            <a:r>
              <a:rPr lang="en-US" dirty="0">
                <a:solidFill>
                  <a:schemeClr val="tx2"/>
                </a:solidFill>
              </a:rPr>
              <a:t>  </a:t>
            </a:r>
            <a:r>
              <a:rPr lang="en-US" b="1" dirty="0">
                <a:solidFill>
                  <a:schemeClr val="tx2"/>
                </a:solidFill>
              </a:rPr>
              <a:t>ARIA+</a:t>
            </a:r>
            <a:r>
              <a:rPr lang="en-US" dirty="0">
                <a:solidFill>
                  <a:schemeClr val="tx2"/>
                </a:solidFill>
              </a:rPr>
              <a:t> remoteness distribution</a:t>
            </a:r>
          </a:p>
        </p:txBody>
      </p:sp>
      <p:sp>
        <p:nvSpPr>
          <p:cNvPr id="7" name="Title 1"/>
          <p:cNvSpPr txBox="1">
            <a:spLocks/>
          </p:cNvSpPr>
          <p:nvPr/>
        </p:nvSpPr>
        <p:spPr bwMode="auto">
          <a:xfrm>
            <a:off x="-751920" y="3151358"/>
            <a:ext cx="8784976" cy="63976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bg1"/>
                </a:solidFill>
                <a:latin typeface="Calibri" pitchFamily="34" charset="0"/>
              </a:defRPr>
            </a:lvl2pPr>
            <a:lvl3pPr algn="l" rtl="0" fontAlgn="base">
              <a:spcBef>
                <a:spcPct val="0"/>
              </a:spcBef>
              <a:spcAft>
                <a:spcPct val="0"/>
              </a:spcAft>
              <a:defRPr sz="3600">
                <a:solidFill>
                  <a:schemeClr val="bg1"/>
                </a:solidFill>
                <a:latin typeface="Calibri" pitchFamily="34" charset="0"/>
              </a:defRPr>
            </a:lvl3pPr>
            <a:lvl4pPr algn="l" rtl="0" fontAlgn="base">
              <a:spcBef>
                <a:spcPct val="0"/>
              </a:spcBef>
              <a:spcAft>
                <a:spcPct val="0"/>
              </a:spcAft>
              <a:defRPr sz="3600">
                <a:solidFill>
                  <a:schemeClr val="bg1"/>
                </a:solidFill>
                <a:latin typeface="Calibri" pitchFamily="34" charset="0"/>
              </a:defRPr>
            </a:lvl4pPr>
            <a:lvl5pPr algn="l" rtl="0" fontAlgn="base">
              <a:spcBef>
                <a:spcPct val="0"/>
              </a:spcBef>
              <a:spcAft>
                <a:spcPct val="0"/>
              </a:spcAft>
              <a:defRPr sz="3600">
                <a:solidFill>
                  <a:schemeClr val="bg1"/>
                </a:solidFill>
                <a:latin typeface="Calibri" pitchFamily="34" charset="0"/>
              </a:defRPr>
            </a:lvl5pPr>
            <a:lvl6pPr marL="457200" algn="l" rtl="0" fontAlgn="base">
              <a:spcBef>
                <a:spcPct val="0"/>
              </a:spcBef>
              <a:spcAft>
                <a:spcPct val="0"/>
              </a:spcAft>
              <a:defRPr sz="3600">
                <a:solidFill>
                  <a:schemeClr val="bg1"/>
                </a:solidFill>
                <a:latin typeface="Calibri" pitchFamily="34" charset="0"/>
              </a:defRPr>
            </a:lvl6pPr>
            <a:lvl7pPr marL="914400" algn="l" rtl="0" fontAlgn="base">
              <a:spcBef>
                <a:spcPct val="0"/>
              </a:spcBef>
              <a:spcAft>
                <a:spcPct val="0"/>
              </a:spcAft>
              <a:defRPr sz="3600">
                <a:solidFill>
                  <a:schemeClr val="bg1"/>
                </a:solidFill>
                <a:latin typeface="Calibri" pitchFamily="34" charset="0"/>
              </a:defRPr>
            </a:lvl7pPr>
            <a:lvl8pPr marL="1371600" algn="l" rtl="0" fontAlgn="base">
              <a:spcBef>
                <a:spcPct val="0"/>
              </a:spcBef>
              <a:spcAft>
                <a:spcPct val="0"/>
              </a:spcAft>
              <a:defRPr sz="3600">
                <a:solidFill>
                  <a:schemeClr val="bg1"/>
                </a:solidFill>
                <a:latin typeface="Calibri" pitchFamily="34" charset="0"/>
              </a:defRPr>
            </a:lvl8pPr>
            <a:lvl9pPr marL="1828800" algn="l" rtl="0" fontAlgn="base">
              <a:spcBef>
                <a:spcPct val="0"/>
              </a:spcBef>
              <a:spcAft>
                <a:spcPct val="0"/>
              </a:spcAft>
              <a:defRPr sz="3600">
                <a:solidFill>
                  <a:schemeClr val="bg1"/>
                </a:solidFill>
                <a:latin typeface="Calibri" pitchFamily="34" charset="0"/>
              </a:defRPr>
            </a:lvl9pPr>
          </a:lstStyle>
          <a:p>
            <a:pPr marL="571500" indent="-571500" algn="ctr" fontAlgn="auto">
              <a:spcAft>
                <a:spcPts val="0"/>
              </a:spcAft>
              <a:buFont typeface="Arial" panose="020B0604020202020204" pitchFamily="34" charset="0"/>
              <a:buChar char="•"/>
              <a:defRPr/>
            </a:pPr>
            <a:r>
              <a:rPr lang="en-US" b="1" dirty="0">
                <a:solidFill>
                  <a:schemeClr val="tx2"/>
                </a:solidFill>
              </a:rPr>
              <a:t>Similarity</a:t>
            </a:r>
            <a:r>
              <a:rPr lang="en-US" dirty="0">
                <a:solidFill>
                  <a:schemeClr val="tx2"/>
                </a:solidFill>
              </a:rPr>
              <a:t> concept must include:</a:t>
            </a:r>
          </a:p>
        </p:txBody>
      </p:sp>
    </p:spTree>
    <p:custDataLst>
      <p:tags r:id="rId1"/>
    </p:custDataLst>
    <p:extLst>
      <p:ext uri="{BB962C8B-B14F-4D97-AF65-F5344CB8AC3E}">
        <p14:creationId xmlns:p14="http://schemas.microsoft.com/office/powerpoint/2010/main" val="4001175218"/>
      </p:ext>
    </p:extLst>
  </p:cSld>
  <p:clrMapOvr>
    <a:masterClrMapping/>
  </p:clrMapOvr>
  <mc:AlternateContent xmlns:mc="http://schemas.openxmlformats.org/markup-compatibility/2006" xmlns:p14="http://schemas.microsoft.com/office/powerpoint/2010/main">
    <mc:Choice Requires="p14">
      <p:transition spd="slow" p14:dur="2000" advTm="43898"/>
    </mc:Choice>
    <mc:Fallback xmlns="">
      <p:transition spd="slow" advTm="43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par>
                                <p:cTn id="11" presetID="10" presetClass="entr" presetSubtype="0" fill="hold" grpId="0" nodeType="withEffect">
                                  <p:stCondLst>
                                    <p:cond delay="25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10" presetClass="entr" presetSubtype="0" fill="hold" nodeType="afterEffect">
                                  <p:stCondLst>
                                    <p:cond delay="250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fade">
                                      <p:cBhvr>
                                        <p:cTn id="23" dur="1250"/>
                                        <p:tgtEl>
                                          <p:spTgt spid="6">
                                            <p:txEl>
                                              <p:pRg st="1" end="1"/>
                                            </p:txEl>
                                          </p:spTgt>
                                        </p:tgtEl>
                                      </p:cBhvr>
                                    </p:animEffect>
                                  </p:childTnLst>
                                </p:cTn>
                              </p:par>
                            </p:childTnLst>
                          </p:cTn>
                        </p:par>
                        <p:par>
                          <p:cTn id="24" fill="hold">
                            <p:stCondLst>
                              <p:cond delay="4250"/>
                            </p:stCondLst>
                            <p:childTnLst>
                              <p:par>
                                <p:cTn id="25" presetID="10" presetClass="entr" presetSubtype="0" fill="hold" nodeType="afterEffect">
                                  <p:stCondLst>
                                    <p:cond delay="250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fade">
                                      <p:cBhvr>
                                        <p:cTn id="27" dur="1250"/>
                                        <p:tgtEl>
                                          <p:spTgt spid="6">
                                            <p:txEl>
                                              <p:pRg st="2" end="2"/>
                                            </p:txEl>
                                          </p:spTgt>
                                        </p:tgtEl>
                                      </p:cBhvr>
                                    </p:animEffect>
                                  </p:childTnLst>
                                </p:cTn>
                              </p:par>
                            </p:childTnLst>
                          </p:cTn>
                        </p:par>
                        <p:par>
                          <p:cTn id="28" fill="hold">
                            <p:stCondLst>
                              <p:cond delay="8000"/>
                            </p:stCondLst>
                            <p:childTnLst>
                              <p:par>
                                <p:cTn id="29" presetID="10" presetClass="entr" presetSubtype="0" fill="hold" nodeType="afterEffect">
                                  <p:stCondLst>
                                    <p:cond delay="2500"/>
                                  </p:stCondLst>
                                  <p:childTnLst>
                                    <p:set>
                                      <p:cBhvr>
                                        <p:cTn id="30" dur="1" fill="hold">
                                          <p:stCondLst>
                                            <p:cond delay="0"/>
                                          </p:stCondLst>
                                        </p:cTn>
                                        <p:tgtEl>
                                          <p:spTgt spid="6">
                                            <p:txEl>
                                              <p:pRg st="3" end="3"/>
                                            </p:txEl>
                                          </p:spTgt>
                                        </p:tgtEl>
                                        <p:attrNameLst>
                                          <p:attrName>style.visibility</p:attrName>
                                        </p:attrNameLst>
                                      </p:cBhvr>
                                      <p:to>
                                        <p:strVal val="visible"/>
                                      </p:to>
                                    </p:set>
                                    <p:animEffect transition="in" filter="fade">
                                      <p:cBhvr>
                                        <p:cTn id="31" dur="1250"/>
                                        <p:tgtEl>
                                          <p:spTgt spid="6">
                                            <p:txEl>
                                              <p:pRg st="3" end="3"/>
                                            </p:txEl>
                                          </p:spTgt>
                                        </p:tgtEl>
                                      </p:cBhvr>
                                    </p:animEffect>
                                  </p:childTnLst>
                                </p:cTn>
                              </p:par>
                            </p:childTnLst>
                          </p:cTn>
                        </p:par>
                        <p:par>
                          <p:cTn id="32" fill="hold">
                            <p:stCondLst>
                              <p:cond delay="11750"/>
                            </p:stCondLst>
                            <p:childTnLst>
                              <p:par>
                                <p:cTn id="33" presetID="10" presetClass="entr" presetSubtype="0" fill="hold" nodeType="afterEffect">
                                  <p:stCondLst>
                                    <p:cond delay="250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125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magin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382" y="1224941"/>
            <a:ext cx="5901959" cy="4343400"/>
          </a:xfrm>
          <a:prstGeom prst="rect">
            <a:avLst/>
          </a:prstGeom>
        </p:spPr>
      </p:pic>
      <p:sp>
        <p:nvSpPr>
          <p:cNvPr id="4" name="Rettangolo 3"/>
          <p:cNvSpPr/>
          <p:nvPr/>
        </p:nvSpPr>
        <p:spPr>
          <a:xfrm>
            <a:off x="76200" y="1227692"/>
            <a:ext cx="2094564" cy="5217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rgbClr val="FF0000"/>
                </a:solidFill>
              </a:rPr>
              <a:t>Demographic</a:t>
            </a:r>
          </a:p>
        </p:txBody>
      </p:sp>
      <p:sp>
        <p:nvSpPr>
          <p:cNvPr id="27" name="Rettangolo 26"/>
          <p:cNvSpPr/>
          <p:nvPr/>
        </p:nvSpPr>
        <p:spPr>
          <a:xfrm>
            <a:off x="76200" y="2190717"/>
            <a:ext cx="2105215" cy="53660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rgbClr val="FF0000"/>
                </a:solidFill>
              </a:rPr>
              <a:t>   Socioeconomic</a:t>
            </a:r>
          </a:p>
          <a:p>
            <a:pPr algn="ctr"/>
            <a:r>
              <a:rPr lang="it-IT" b="1" dirty="0">
                <a:solidFill>
                  <a:srgbClr val="FF0000"/>
                </a:solidFill>
              </a:rPr>
              <a:t>SEIFA DECILE</a:t>
            </a:r>
          </a:p>
        </p:txBody>
      </p:sp>
      <p:sp>
        <p:nvSpPr>
          <p:cNvPr id="29" name="Rettangolo 28"/>
          <p:cNvSpPr/>
          <p:nvPr/>
        </p:nvSpPr>
        <p:spPr>
          <a:xfrm>
            <a:off x="76200" y="2957914"/>
            <a:ext cx="2095089" cy="57286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t> </a:t>
            </a:r>
            <a:r>
              <a:rPr lang="it-IT" b="1" dirty="0">
                <a:solidFill>
                  <a:srgbClr val="FF0000"/>
                </a:solidFill>
              </a:rPr>
              <a:t>Remoteness ARIA+</a:t>
            </a:r>
          </a:p>
        </p:txBody>
      </p:sp>
      <p:sp>
        <p:nvSpPr>
          <p:cNvPr id="31" name="Rettangolo 30"/>
          <p:cNvSpPr/>
          <p:nvPr/>
        </p:nvSpPr>
        <p:spPr>
          <a:xfrm>
            <a:off x="228600" y="3770312"/>
            <a:ext cx="1981200" cy="381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chemeClr val="accent6">
                    <a:lumMod val="75000"/>
                  </a:schemeClr>
                </a:solidFill>
              </a:rPr>
              <a:t>Individual Data</a:t>
            </a:r>
          </a:p>
        </p:txBody>
      </p:sp>
      <p:cxnSp>
        <p:nvCxnSpPr>
          <p:cNvPr id="20" name="Connettore 1 19"/>
          <p:cNvCxnSpPr/>
          <p:nvPr/>
        </p:nvCxnSpPr>
        <p:spPr>
          <a:xfrm>
            <a:off x="1981200" y="4432353"/>
            <a:ext cx="1371600" cy="976299"/>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Connettore 1 37"/>
          <p:cNvCxnSpPr/>
          <p:nvPr/>
        </p:nvCxnSpPr>
        <p:spPr>
          <a:xfrm flipV="1">
            <a:off x="1981200" y="4319353"/>
            <a:ext cx="381000" cy="13594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41" name="Connettore 1 40"/>
          <p:cNvCxnSpPr/>
          <p:nvPr/>
        </p:nvCxnSpPr>
        <p:spPr>
          <a:xfrm flipV="1">
            <a:off x="3299564" y="2767270"/>
            <a:ext cx="1350110" cy="485283"/>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Connettore 1 47"/>
          <p:cNvCxnSpPr/>
          <p:nvPr/>
        </p:nvCxnSpPr>
        <p:spPr>
          <a:xfrm>
            <a:off x="3393498" y="2461085"/>
            <a:ext cx="1232925" cy="30618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Connettore 1 19"/>
          <p:cNvCxnSpPr/>
          <p:nvPr/>
        </p:nvCxnSpPr>
        <p:spPr>
          <a:xfrm flipV="1">
            <a:off x="3330519" y="4432353"/>
            <a:ext cx="1241481" cy="966968"/>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Connettore 1 40"/>
          <p:cNvCxnSpPr/>
          <p:nvPr/>
        </p:nvCxnSpPr>
        <p:spPr>
          <a:xfrm flipV="1">
            <a:off x="3289663" y="3621885"/>
            <a:ext cx="1282337" cy="697468"/>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Connettore 1 19"/>
          <p:cNvCxnSpPr/>
          <p:nvPr/>
        </p:nvCxnSpPr>
        <p:spPr>
          <a:xfrm>
            <a:off x="2041581" y="3614270"/>
            <a:ext cx="1235019" cy="705083"/>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Connettore 1 19"/>
          <p:cNvCxnSpPr/>
          <p:nvPr/>
        </p:nvCxnSpPr>
        <p:spPr>
          <a:xfrm>
            <a:off x="2018153" y="2768518"/>
            <a:ext cx="1281411" cy="484035"/>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Connettore 1 47"/>
          <p:cNvCxnSpPr>
            <a:cxnSpLocks/>
          </p:cNvCxnSpPr>
          <p:nvPr/>
        </p:nvCxnSpPr>
        <p:spPr>
          <a:xfrm>
            <a:off x="2874038" y="2533276"/>
            <a:ext cx="165329" cy="619535"/>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Connettore 1 42"/>
          <p:cNvCxnSpPr/>
          <p:nvPr/>
        </p:nvCxnSpPr>
        <p:spPr>
          <a:xfrm flipV="1">
            <a:off x="1998519" y="2655518"/>
            <a:ext cx="406663" cy="12033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Connettore 1 19"/>
          <p:cNvCxnSpPr/>
          <p:nvPr/>
        </p:nvCxnSpPr>
        <p:spPr>
          <a:xfrm>
            <a:off x="2039730" y="1978420"/>
            <a:ext cx="1326506" cy="26881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Connettore 1 42"/>
          <p:cNvCxnSpPr/>
          <p:nvPr/>
        </p:nvCxnSpPr>
        <p:spPr>
          <a:xfrm flipV="1">
            <a:off x="2486215" y="2449991"/>
            <a:ext cx="725297" cy="179589"/>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Connettore 1 47"/>
          <p:cNvCxnSpPr/>
          <p:nvPr/>
        </p:nvCxnSpPr>
        <p:spPr>
          <a:xfrm>
            <a:off x="3284693" y="1773660"/>
            <a:ext cx="1287307" cy="177034"/>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Connettore 1 47"/>
          <p:cNvCxnSpPr/>
          <p:nvPr/>
        </p:nvCxnSpPr>
        <p:spPr>
          <a:xfrm>
            <a:off x="3460811" y="3230767"/>
            <a:ext cx="1111189" cy="381787"/>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96" name="Immagine 5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9580" y="5036260"/>
            <a:ext cx="1800200" cy="509795"/>
          </a:xfrm>
          <a:prstGeom prst="rect">
            <a:avLst/>
          </a:prstGeom>
        </p:spPr>
      </p:pic>
      <p:sp>
        <p:nvSpPr>
          <p:cNvPr id="121" name="Rettangolo arrotondato 21"/>
          <p:cNvSpPr/>
          <p:nvPr/>
        </p:nvSpPr>
        <p:spPr>
          <a:xfrm>
            <a:off x="5040312" y="545202"/>
            <a:ext cx="3687492" cy="57261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t-IT" b="1" dirty="0"/>
          </a:p>
        </p:txBody>
      </p:sp>
      <p:sp>
        <p:nvSpPr>
          <p:cNvPr id="122" name="TextBox 40"/>
          <p:cNvSpPr txBox="1">
            <a:spLocks noChangeArrowheads="1"/>
          </p:cNvSpPr>
          <p:nvPr/>
        </p:nvSpPr>
        <p:spPr bwMode="auto">
          <a:xfrm>
            <a:off x="5652120" y="548680"/>
            <a:ext cx="273219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800" b="1" dirty="0">
                <a:solidFill>
                  <a:srgbClr val="FFFF00"/>
                </a:solidFill>
              </a:rPr>
              <a:t>SA3 VARIABLES</a:t>
            </a:r>
          </a:p>
        </p:txBody>
      </p:sp>
      <p:sp>
        <p:nvSpPr>
          <p:cNvPr id="123" name="Rettangolo arrotondato 21"/>
          <p:cNvSpPr/>
          <p:nvPr/>
        </p:nvSpPr>
        <p:spPr>
          <a:xfrm>
            <a:off x="365356" y="550143"/>
            <a:ext cx="4095650" cy="57261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t-IT" b="1" dirty="0"/>
          </a:p>
        </p:txBody>
      </p:sp>
      <p:sp>
        <p:nvSpPr>
          <p:cNvPr id="124" name="TextBox 40"/>
          <p:cNvSpPr txBox="1">
            <a:spLocks noChangeArrowheads="1"/>
          </p:cNvSpPr>
          <p:nvPr/>
        </p:nvSpPr>
        <p:spPr bwMode="auto">
          <a:xfrm>
            <a:off x="380372" y="646309"/>
            <a:ext cx="46332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400" b="1" dirty="0">
                <a:solidFill>
                  <a:srgbClr val="FF0000"/>
                </a:solidFill>
              </a:rPr>
              <a:t>SA3 – FEATURES DIMENSIONS</a:t>
            </a:r>
          </a:p>
        </p:txBody>
      </p:sp>
      <p:sp>
        <p:nvSpPr>
          <p:cNvPr id="125" name="TextBox 124"/>
          <p:cNvSpPr txBox="1"/>
          <p:nvPr/>
        </p:nvSpPr>
        <p:spPr>
          <a:xfrm>
            <a:off x="935092" y="4442952"/>
            <a:ext cx="1274708" cy="646331"/>
          </a:xfrm>
          <a:prstGeom prst="rect">
            <a:avLst/>
          </a:prstGeom>
          <a:noFill/>
        </p:spPr>
        <p:txBody>
          <a:bodyPr wrap="none" rtlCol="0">
            <a:spAutoFit/>
          </a:bodyPr>
          <a:lstStyle/>
          <a:p>
            <a:r>
              <a:rPr lang="en-AU" dirty="0"/>
              <a:t>Population</a:t>
            </a:r>
          </a:p>
          <a:p>
            <a:pPr algn="ctr"/>
            <a:r>
              <a:rPr lang="en-AU" dirty="0"/>
              <a:t>Counts</a:t>
            </a:r>
          </a:p>
        </p:txBody>
      </p:sp>
      <p:cxnSp>
        <p:nvCxnSpPr>
          <p:cNvPr id="129" name="Connettore 1 47"/>
          <p:cNvCxnSpPr>
            <a:cxnSpLocks/>
          </p:cNvCxnSpPr>
          <p:nvPr/>
        </p:nvCxnSpPr>
        <p:spPr>
          <a:xfrm flipH="1">
            <a:off x="3639713" y="2440517"/>
            <a:ext cx="202723" cy="689872"/>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Freeform: Shape 14"/>
          <p:cNvSpPr/>
          <p:nvPr/>
        </p:nvSpPr>
        <p:spPr>
          <a:xfrm>
            <a:off x="3368842" y="1937084"/>
            <a:ext cx="1263316" cy="818148"/>
          </a:xfrm>
          <a:custGeom>
            <a:avLst/>
            <a:gdLst>
              <a:gd name="connsiteX0" fmla="*/ 1263316 w 1263316"/>
              <a:gd name="connsiteY0" fmla="*/ 0 h 818148"/>
              <a:gd name="connsiteX1" fmla="*/ 1263316 w 1263316"/>
              <a:gd name="connsiteY1" fmla="*/ 818148 h 818148"/>
              <a:gd name="connsiteX2" fmla="*/ 0 w 1263316"/>
              <a:gd name="connsiteY2" fmla="*/ 493295 h 818148"/>
              <a:gd name="connsiteX3" fmla="*/ 0 w 1263316"/>
              <a:gd name="connsiteY3" fmla="*/ 288758 h 818148"/>
              <a:gd name="connsiteX4" fmla="*/ 1263316 w 1263316"/>
              <a:gd name="connsiteY4" fmla="*/ 0 h 818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3316" h="818148">
                <a:moveTo>
                  <a:pt x="1263316" y="0"/>
                </a:moveTo>
                <a:lnTo>
                  <a:pt x="1263316" y="818148"/>
                </a:lnTo>
                <a:lnTo>
                  <a:pt x="0" y="493295"/>
                </a:lnTo>
                <a:lnTo>
                  <a:pt x="0" y="288758"/>
                </a:lnTo>
                <a:lnTo>
                  <a:pt x="126331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p:cNvSpPr/>
          <p:nvPr/>
        </p:nvSpPr>
        <p:spPr>
          <a:xfrm>
            <a:off x="3501189" y="2831312"/>
            <a:ext cx="1143000" cy="789524"/>
          </a:xfrm>
          <a:custGeom>
            <a:avLst/>
            <a:gdLst>
              <a:gd name="connsiteX0" fmla="*/ 0 w 1143000"/>
              <a:gd name="connsiteY0" fmla="*/ 397043 h 806116"/>
              <a:gd name="connsiteX1" fmla="*/ 1143000 w 1143000"/>
              <a:gd name="connsiteY1" fmla="*/ 806116 h 806116"/>
              <a:gd name="connsiteX2" fmla="*/ 1143000 w 1143000"/>
              <a:gd name="connsiteY2" fmla="*/ 0 h 806116"/>
              <a:gd name="connsiteX3" fmla="*/ 0 w 1143000"/>
              <a:gd name="connsiteY3" fmla="*/ 397043 h 806116"/>
            </a:gdLst>
            <a:ahLst/>
            <a:cxnLst>
              <a:cxn ang="0">
                <a:pos x="connsiteX0" y="connsiteY0"/>
              </a:cxn>
              <a:cxn ang="0">
                <a:pos x="connsiteX1" y="connsiteY1"/>
              </a:cxn>
              <a:cxn ang="0">
                <a:pos x="connsiteX2" y="connsiteY2"/>
              </a:cxn>
              <a:cxn ang="0">
                <a:pos x="connsiteX3" y="connsiteY3"/>
              </a:cxn>
            </a:cxnLst>
            <a:rect l="l" t="t" r="r" b="b"/>
            <a:pathLst>
              <a:path w="1143000" h="806116">
                <a:moveTo>
                  <a:pt x="0" y="397043"/>
                </a:moveTo>
                <a:lnTo>
                  <a:pt x="1143000" y="806116"/>
                </a:lnTo>
                <a:lnTo>
                  <a:pt x="1143000" y="0"/>
                </a:lnTo>
                <a:lnTo>
                  <a:pt x="0" y="3970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p:cNvSpPr/>
          <p:nvPr/>
        </p:nvSpPr>
        <p:spPr>
          <a:xfrm>
            <a:off x="3862137" y="3609474"/>
            <a:ext cx="782052" cy="803687"/>
          </a:xfrm>
          <a:custGeom>
            <a:avLst/>
            <a:gdLst>
              <a:gd name="connsiteX0" fmla="*/ 782052 w 782052"/>
              <a:gd name="connsiteY0" fmla="*/ 0 h 806116"/>
              <a:gd name="connsiteX1" fmla="*/ 770021 w 782052"/>
              <a:gd name="connsiteY1" fmla="*/ 806116 h 806116"/>
              <a:gd name="connsiteX2" fmla="*/ 541421 w 782052"/>
              <a:gd name="connsiteY2" fmla="*/ 733926 h 806116"/>
              <a:gd name="connsiteX3" fmla="*/ 529389 w 782052"/>
              <a:gd name="connsiteY3" fmla="*/ 577516 h 806116"/>
              <a:gd name="connsiteX4" fmla="*/ 397042 w 782052"/>
              <a:gd name="connsiteY4" fmla="*/ 661737 h 806116"/>
              <a:gd name="connsiteX5" fmla="*/ 324852 w 782052"/>
              <a:gd name="connsiteY5" fmla="*/ 613610 h 806116"/>
              <a:gd name="connsiteX6" fmla="*/ 288758 w 782052"/>
              <a:gd name="connsiteY6" fmla="*/ 493295 h 806116"/>
              <a:gd name="connsiteX7" fmla="*/ 168442 w 782052"/>
              <a:gd name="connsiteY7" fmla="*/ 565484 h 806116"/>
              <a:gd name="connsiteX8" fmla="*/ 0 w 782052"/>
              <a:gd name="connsiteY8" fmla="*/ 481263 h 806116"/>
              <a:gd name="connsiteX9" fmla="*/ 782052 w 782052"/>
              <a:gd name="connsiteY9" fmla="*/ 0 h 806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2052" h="806116">
                <a:moveTo>
                  <a:pt x="782052" y="0"/>
                </a:moveTo>
                <a:lnTo>
                  <a:pt x="770021" y="806116"/>
                </a:lnTo>
                <a:lnTo>
                  <a:pt x="541421" y="733926"/>
                </a:lnTo>
                <a:lnTo>
                  <a:pt x="529389" y="577516"/>
                </a:lnTo>
                <a:lnTo>
                  <a:pt x="397042" y="661737"/>
                </a:lnTo>
                <a:lnTo>
                  <a:pt x="324852" y="613610"/>
                </a:lnTo>
                <a:lnTo>
                  <a:pt x="288758" y="493295"/>
                </a:lnTo>
                <a:lnTo>
                  <a:pt x="168442" y="565484"/>
                </a:lnTo>
                <a:lnTo>
                  <a:pt x="0" y="481263"/>
                </a:lnTo>
                <a:lnTo>
                  <a:pt x="782052"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p:cNvSpPr/>
          <p:nvPr/>
        </p:nvSpPr>
        <p:spPr>
          <a:xfrm>
            <a:off x="3404295" y="4425337"/>
            <a:ext cx="2009273" cy="1167063"/>
          </a:xfrm>
          <a:custGeom>
            <a:avLst/>
            <a:gdLst>
              <a:gd name="connsiteX0" fmla="*/ 0 w 2009273"/>
              <a:gd name="connsiteY0" fmla="*/ 1143000 h 1167063"/>
              <a:gd name="connsiteX1" fmla="*/ 2009273 w 2009273"/>
              <a:gd name="connsiteY1" fmla="*/ 1167063 h 1167063"/>
              <a:gd name="connsiteX2" fmla="*/ 1227221 w 2009273"/>
              <a:gd name="connsiteY2" fmla="*/ 0 h 1167063"/>
              <a:gd name="connsiteX3" fmla="*/ 0 w 2009273"/>
              <a:gd name="connsiteY3" fmla="*/ 1143000 h 1167063"/>
            </a:gdLst>
            <a:ahLst/>
            <a:cxnLst>
              <a:cxn ang="0">
                <a:pos x="connsiteX0" y="connsiteY0"/>
              </a:cxn>
              <a:cxn ang="0">
                <a:pos x="connsiteX1" y="connsiteY1"/>
              </a:cxn>
              <a:cxn ang="0">
                <a:pos x="connsiteX2" y="connsiteY2"/>
              </a:cxn>
              <a:cxn ang="0">
                <a:pos x="connsiteX3" y="connsiteY3"/>
              </a:cxn>
            </a:cxnLst>
            <a:rect l="l" t="t" r="r" b="b"/>
            <a:pathLst>
              <a:path w="2009273" h="1167063">
                <a:moveTo>
                  <a:pt x="0" y="1143000"/>
                </a:moveTo>
                <a:lnTo>
                  <a:pt x="2009273" y="1167063"/>
                </a:lnTo>
                <a:lnTo>
                  <a:pt x="1227221" y="0"/>
                </a:lnTo>
                <a:lnTo>
                  <a:pt x="0" y="1143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8" name="Connettore 1 19"/>
          <p:cNvCxnSpPr>
            <a:cxnSpLocks/>
          </p:cNvCxnSpPr>
          <p:nvPr/>
        </p:nvCxnSpPr>
        <p:spPr>
          <a:xfrm>
            <a:off x="2909665" y="4137501"/>
            <a:ext cx="205349" cy="1106454"/>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Connettore 1 19"/>
          <p:cNvCxnSpPr>
            <a:cxnSpLocks/>
          </p:cNvCxnSpPr>
          <p:nvPr/>
        </p:nvCxnSpPr>
        <p:spPr>
          <a:xfrm flipH="1">
            <a:off x="3501189" y="4120897"/>
            <a:ext cx="107548" cy="1121407"/>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Connettore 1 40"/>
          <p:cNvCxnSpPr>
            <a:cxnSpLocks/>
          </p:cNvCxnSpPr>
          <p:nvPr/>
        </p:nvCxnSpPr>
        <p:spPr>
          <a:xfrm flipV="1">
            <a:off x="2467686" y="3214111"/>
            <a:ext cx="651701" cy="24592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Connettore 1 19"/>
          <p:cNvCxnSpPr>
            <a:cxnSpLocks/>
          </p:cNvCxnSpPr>
          <p:nvPr/>
        </p:nvCxnSpPr>
        <p:spPr>
          <a:xfrm>
            <a:off x="2799637" y="3292308"/>
            <a:ext cx="264103" cy="912094"/>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 name="Connettore 1 19"/>
          <p:cNvCxnSpPr>
            <a:cxnSpLocks/>
          </p:cNvCxnSpPr>
          <p:nvPr/>
        </p:nvCxnSpPr>
        <p:spPr>
          <a:xfrm flipH="1">
            <a:off x="3461776" y="3286301"/>
            <a:ext cx="195375" cy="942442"/>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 name="Connettore 1 40"/>
          <p:cNvCxnSpPr/>
          <p:nvPr/>
        </p:nvCxnSpPr>
        <p:spPr>
          <a:xfrm flipV="1">
            <a:off x="3313598" y="1938277"/>
            <a:ext cx="1320162" cy="299584"/>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Connettore 1 40"/>
          <p:cNvCxnSpPr>
            <a:cxnSpLocks/>
          </p:cNvCxnSpPr>
          <p:nvPr/>
        </p:nvCxnSpPr>
        <p:spPr>
          <a:xfrm flipV="1">
            <a:off x="2461856" y="1769257"/>
            <a:ext cx="851742" cy="102773"/>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Connettore 1 40"/>
          <p:cNvCxnSpPr>
            <a:cxnSpLocks/>
          </p:cNvCxnSpPr>
          <p:nvPr/>
        </p:nvCxnSpPr>
        <p:spPr>
          <a:xfrm flipV="1">
            <a:off x="2025541" y="1903663"/>
            <a:ext cx="319538" cy="49659"/>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Freeform: Shape 44"/>
          <p:cNvSpPr/>
          <p:nvPr/>
        </p:nvSpPr>
        <p:spPr>
          <a:xfrm>
            <a:off x="2177716" y="1419726"/>
            <a:ext cx="336884" cy="553453"/>
          </a:xfrm>
          <a:custGeom>
            <a:avLst/>
            <a:gdLst>
              <a:gd name="connsiteX0" fmla="*/ 12031 w 336884"/>
              <a:gd name="connsiteY0" fmla="*/ 0 h 553453"/>
              <a:gd name="connsiteX1" fmla="*/ 336884 w 336884"/>
              <a:gd name="connsiteY1" fmla="*/ 553453 h 553453"/>
              <a:gd name="connsiteX2" fmla="*/ 0 w 336884"/>
              <a:gd name="connsiteY2" fmla="*/ 324853 h 553453"/>
              <a:gd name="connsiteX3" fmla="*/ 12031 w 336884"/>
              <a:gd name="connsiteY3" fmla="*/ 0 h 553453"/>
            </a:gdLst>
            <a:ahLst/>
            <a:cxnLst>
              <a:cxn ang="0">
                <a:pos x="connsiteX0" y="connsiteY0"/>
              </a:cxn>
              <a:cxn ang="0">
                <a:pos x="connsiteX1" y="connsiteY1"/>
              </a:cxn>
              <a:cxn ang="0">
                <a:pos x="connsiteX2" y="connsiteY2"/>
              </a:cxn>
              <a:cxn ang="0">
                <a:pos x="connsiteX3" y="connsiteY3"/>
              </a:cxn>
            </a:cxnLst>
            <a:rect l="l" t="t" r="r" b="b"/>
            <a:pathLst>
              <a:path w="336884" h="553453">
                <a:moveTo>
                  <a:pt x="12031" y="0"/>
                </a:moveTo>
                <a:lnTo>
                  <a:pt x="336884" y="553453"/>
                </a:lnTo>
                <a:lnTo>
                  <a:pt x="0" y="324853"/>
                </a:lnTo>
                <a:lnTo>
                  <a:pt x="12031" y="0"/>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Freeform: Shape 176"/>
          <p:cNvSpPr/>
          <p:nvPr/>
        </p:nvSpPr>
        <p:spPr>
          <a:xfrm>
            <a:off x="2161696" y="2173868"/>
            <a:ext cx="336884" cy="553453"/>
          </a:xfrm>
          <a:custGeom>
            <a:avLst/>
            <a:gdLst>
              <a:gd name="connsiteX0" fmla="*/ 12031 w 336884"/>
              <a:gd name="connsiteY0" fmla="*/ 0 h 553453"/>
              <a:gd name="connsiteX1" fmla="*/ 336884 w 336884"/>
              <a:gd name="connsiteY1" fmla="*/ 553453 h 553453"/>
              <a:gd name="connsiteX2" fmla="*/ 0 w 336884"/>
              <a:gd name="connsiteY2" fmla="*/ 324853 h 553453"/>
              <a:gd name="connsiteX3" fmla="*/ 12031 w 336884"/>
              <a:gd name="connsiteY3" fmla="*/ 0 h 553453"/>
            </a:gdLst>
            <a:ahLst/>
            <a:cxnLst>
              <a:cxn ang="0">
                <a:pos x="connsiteX0" y="connsiteY0"/>
              </a:cxn>
              <a:cxn ang="0">
                <a:pos x="connsiteX1" y="connsiteY1"/>
              </a:cxn>
              <a:cxn ang="0">
                <a:pos x="connsiteX2" y="connsiteY2"/>
              </a:cxn>
              <a:cxn ang="0">
                <a:pos x="connsiteX3" y="connsiteY3"/>
              </a:cxn>
            </a:cxnLst>
            <a:rect l="l" t="t" r="r" b="b"/>
            <a:pathLst>
              <a:path w="336884" h="553453">
                <a:moveTo>
                  <a:pt x="12031" y="0"/>
                </a:moveTo>
                <a:lnTo>
                  <a:pt x="336884" y="553453"/>
                </a:lnTo>
                <a:lnTo>
                  <a:pt x="0" y="324853"/>
                </a:lnTo>
                <a:lnTo>
                  <a:pt x="12031" y="0"/>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Freeform: Shape 177"/>
          <p:cNvSpPr/>
          <p:nvPr/>
        </p:nvSpPr>
        <p:spPr>
          <a:xfrm>
            <a:off x="2195736" y="2996952"/>
            <a:ext cx="336884" cy="553453"/>
          </a:xfrm>
          <a:custGeom>
            <a:avLst/>
            <a:gdLst>
              <a:gd name="connsiteX0" fmla="*/ 12031 w 336884"/>
              <a:gd name="connsiteY0" fmla="*/ 0 h 553453"/>
              <a:gd name="connsiteX1" fmla="*/ 336884 w 336884"/>
              <a:gd name="connsiteY1" fmla="*/ 553453 h 553453"/>
              <a:gd name="connsiteX2" fmla="*/ 0 w 336884"/>
              <a:gd name="connsiteY2" fmla="*/ 324853 h 553453"/>
              <a:gd name="connsiteX3" fmla="*/ 12031 w 336884"/>
              <a:gd name="connsiteY3" fmla="*/ 0 h 553453"/>
            </a:gdLst>
            <a:ahLst/>
            <a:cxnLst>
              <a:cxn ang="0">
                <a:pos x="connsiteX0" y="connsiteY0"/>
              </a:cxn>
              <a:cxn ang="0">
                <a:pos x="connsiteX1" y="connsiteY1"/>
              </a:cxn>
              <a:cxn ang="0">
                <a:pos x="connsiteX2" y="connsiteY2"/>
              </a:cxn>
              <a:cxn ang="0">
                <a:pos x="connsiteX3" y="connsiteY3"/>
              </a:cxn>
            </a:cxnLst>
            <a:rect l="l" t="t" r="r" b="b"/>
            <a:pathLst>
              <a:path w="336884" h="553453">
                <a:moveTo>
                  <a:pt x="12031" y="0"/>
                </a:moveTo>
                <a:lnTo>
                  <a:pt x="336884" y="553453"/>
                </a:lnTo>
                <a:lnTo>
                  <a:pt x="0" y="324853"/>
                </a:lnTo>
                <a:lnTo>
                  <a:pt x="12031" y="0"/>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Freeform: Shape 178"/>
          <p:cNvSpPr/>
          <p:nvPr/>
        </p:nvSpPr>
        <p:spPr>
          <a:xfrm>
            <a:off x="2205816" y="3767565"/>
            <a:ext cx="326803" cy="597540"/>
          </a:xfrm>
          <a:custGeom>
            <a:avLst/>
            <a:gdLst>
              <a:gd name="connsiteX0" fmla="*/ 12031 w 336884"/>
              <a:gd name="connsiteY0" fmla="*/ 0 h 553453"/>
              <a:gd name="connsiteX1" fmla="*/ 336884 w 336884"/>
              <a:gd name="connsiteY1" fmla="*/ 553453 h 553453"/>
              <a:gd name="connsiteX2" fmla="*/ 0 w 336884"/>
              <a:gd name="connsiteY2" fmla="*/ 324853 h 553453"/>
              <a:gd name="connsiteX3" fmla="*/ 12031 w 336884"/>
              <a:gd name="connsiteY3" fmla="*/ 0 h 553453"/>
            </a:gdLst>
            <a:ahLst/>
            <a:cxnLst>
              <a:cxn ang="0">
                <a:pos x="connsiteX0" y="connsiteY0"/>
              </a:cxn>
              <a:cxn ang="0">
                <a:pos x="connsiteX1" y="connsiteY1"/>
              </a:cxn>
              <a:cxn ang="0">
                <a:pos x="connsiteX2" y="connsiteY2"/>
              </a:cxn>
              <a:cxn ang="0">
                <a:pos x="connsiteX3" y="connsiteY3"/>
              </a:cxn>
            </a:cxnLst>
            <a:rect l="l" t="t" r="r" b="b"/>
            <a:pathLst>
              <a:path w="336884" h="553453">
                <a:moveTo>
                  <a:pt x="12031" y="0"/>
                </a:moveTo>
                <a:lnTo>
                  <a:pt x="336884" y="553453"/>
                </a:lnTo>
                <a:lnTo>
                  <a:pt x="0" y="324853"/>
                </a:lnTo>
                <a:lnTo>
                  <a:pt x="12031" y="0"/>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Connettore 54"/>
          <p:cNvSpPr/>
          <p:nvPr/>
        </p:nvSpPr>
        <p:spPr>
          <a:xfrm>
            <a:off x="2432715" y="4723033"/>
            <a:ext cx="341479" cy="30480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rgbClr val="FF0000"/>
                </a:solidFill>
              </a:rPr>
              <a:t>A</a:t>
            </a:r>
          </a:p>
        </p:txBody>
      </p:sp>
      <p:sp>
        <p:nvSpPr>
          <p:cNvPr id="181" name="Connettore 54"/>
          <p:cNvSpPr/>
          <p:nvPr/>
        </p:nvSpPr>
        <p:spPr>
          <a:xfrm>
            <a:off x="3137362" y="4563037"/>
            <a:ext cx="341479" cy="30480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rgbClr val="FF0000"/>
                </a:solidFill>
              </a:rPr>
              <a:t>B</a:t>
            </a:r>
          </a:p>
        </p:txBody>
      </p:sp>
      <p:sp>
        <p:nvSpPr>
          <p:cNvPr id="182" name="Connettore 54"/>
          <p:cNvSpPr/>
          <p:nvPr/>
        </p:nvSpPr>
        <p:spPr>
          <a:xfrm>
            <a:off x="3679621" y="4792330"/>
            <a:ext cx="341479" cy="30480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rgbClr val="FF0000"/>
                </a:solidFill>
              </a:rPr>
              <a:t>C</a:t>
            </a:r>
          </a:p>
        </p:txBody>
      </p:sp>
      <p:cxnSp>
        <p:nvCxnSpPr>
          <p:cNvPr id="183" name="Connettore 1 47"/>
          <p:cNvCxnSpPr>
            <a:cxnSpLocks/>
          </p:cNvCxnSpPr>
          <p:nvPr/>
        </p:nvCxnSpPr>
        <p:spPr>
          <a:xfrm>
            <a:off x="2891615" y="1818731"/>
            <a:ext cx="132138" cy="354546"/>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 name="Connettore 1 47"/>
          <p:cNvCxnSpPr>
            <a:cxnSpLocks/>
          </p:cNvCxnSpPr>
          <p:nvPr/>
        </p:nvCxnSpPr>
        <p:spPr>
          <a:xfrm flipH="1">
            <a:off x="3548500" y="1832293"/>
            <a:ext cx="131121" cy="34394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Rectangle 52"/>
          <p:cNvSpPr/>
          <p:nvPr/>
        </p:nvSpPr>
        <p:spPr>
          <a:xfrm>
            <a:off x="4596854" y="1239740"/>
            <a:ext cx="4402736" cy="50843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Rounded Corners 53"/>
          <p:cNvSpPr/>
          <p:nvPr/>
        </p:nvSpPr>
        <p:spPr>
          <a:xfrm>
            <a:off x="5040311" y="1278257"/>
            <a:ext cx="3880189" cy="1150263"/>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6" name="Connettore 54"/>
          <p:cNvSpPr/>
          <p:nvPr/>
        </p:nvSpPr>
        <p:spPr>
          <a:xfrm>
            <a:off x="6115044" y="1592173"/>
            <a:ext cx="341479" cy="314501"/>
          </a:xfrm>
          <a:prstGeom prst="flowChartConnec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1</a:t>
            </a:r>
          </a:p>
        </p:txBody>
      </p:sp>
      <p:sp>
        <p:nvSpPr>
          <p:cNvPr id="187" name="Connettore 54"/>
          <p:cNvSpPr/>
          <p:nvPr/>
        </p:nvSpPr>
        <p:spPr>
          <a:xfrm>
            <a:off x="6966825" y="1602331"/>
            <a:ext cx="341479" cy="314501"/>
          </a:xfrm>
          <a:prstGeom prst="flowChartConnec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2</a:t>
            </a:r>
          </a:p>
        </p:txBody>
      </p:sp>
      <p:sp>
        <p:nvSpPr>
          <p:cNvPr id="188" name="Connettore 54"/>
          <p:cNvSpPr/>
          <p:nvPr/>
        </p:nvSpPr>
        <p:spPr>
          <a:xfrm>
            <a:off x="7758913" y="1602331"/>
            <a:ext cx="341479" cy="314501"/>
          </a:xfrm>
          <a:prstGeom prst="flowChartConnec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3</a:t>
            </a:r>
          </a:p>
        </p:txBody>
      </p:sp>
      <p:sp>
        <p:nvSpPr>
          <p:cNvPr id="189" name="Connettore 54"/>
          <p:cNvSpPr/>
          <p:nvPr/>
        </p:nvSpPr>
        <p:spPr>
          <a:xfrm>
            <a:off x="8388424" y="1628800"/>
            <a:ext cx="341479" cy="314501"/>
          </a:xfrm>
          <a:prstGeom prst="flowChartConnec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4</a:t>
            </a:r>
          </a:p>
        </p:txBody>
      </p:sp>
      <p:sp>
        <p:nvSpPr>
          <p:cNvPr id="55" name="TextBox 54"/>
          <p:cNvSpPr txBox="1"/>
          <p:nvPr/>
        </p:nvSpPr>
        <p:spPr>
          <a:xfrm flipH="1">
            <a:off x="4954099" y="1229198"/>
            <a:ext cx="976326" cy="707886"/>
          </a:xfrm>
          <a:prstGeom prst="rect">
            <a:avLst/>
          </a:prstGeom>
          <a:noFill/>
        </p:spPr>
        <p:txBody>
          <a:bodyPr wrap="square" rtlCol="0">
            <a:spAutoFit/>
          </a:bodyPr>
          <a:lstStyle/>
          <a:p>
            <a:pPr algn="ctr"/>
            <a:r>
              <a:rPr lang="en-US" sz="2000" b="1" dirty="0">
                <a:solidFill>
                  <a:srgbClr val="FFFF00"/>
                </a:solidFill>
              </a:rPr>
              <a:t>Age</a:t>
            </a:r>
          </a:p>
          <a:p>
            <a:pPr algn="ctr"/>
            <a:r>
              <a:rPr lang="en-US" sz="2000" b="1" dirty="0">
                <a:solidFill>
                  <a:srgbClr val="FFFF00"/>
                </a:solidFill>
              </a:rPr>
              <a:t>Group</a:t>
            </a:r>
          </a:p>
        </p:txBody>
      </p:sp>
      <p:sp>
        <p:nvSpPr>
          <p:cNvPr id="190" name="TextBox 189"/>
          <p:cNvSpPr txBox="1"/>
          <p:nvPr/>
        </p:nvSpPr>
        <p:spPr>
          <a:xfrm>
            <a:off x="5885661" y="1260247"/>
            <a:ext cx="774571" cy="369332"/>
          </a:xfrm>
          <a:prstGeom prst="rect">
            <a:avLst/>
          </a:prstGeom>
          <a:noFill/>
        </p:spPr>
        <p:txBody>
          <a:bodyPr wrap="none" rtlCol="0">
            <a:spAutoFit/>
          </a:bodyPr>
          <a:lstStyle/>
          <a:p>
            <a:pPr algn="ctr"/>
            <a:r>
              <a:rPr lang="en-AU" b="1" dirty="0">
                <a:solidFill>
                  <a:schemeClr val="bg1"/>
                </a:solidFill>
                <a:effectLst>
                  <a:outerShdw blurRad="38100" dist="38100" dir="2700000" algn="tl">
                    <a:srgbClr val="000000">
                      <a:alpha val="43137"/>
                    </a:srgbClr>
                  </a:outerShdw>
                </a:effectLst>
              </a:rPr>
              <a:t>0 - 14</a:t>
            </a:r>
          </a:p>
        </p:txBody>
      </p:sp>
      <p:sp>
        <p:nvSpPr>
          <p:cNvPr id="191" name="TextBox 190"/>
          <p:cNvSpPr txBox="1"/>
          <p:nvPr/>
        </p:nvSpPr>
        <p:spPr>
          <a:xfrm>
            <a:off x="6635325" y="1266892"/>
            <a:ext cx="902811" cy="369332"/>
          </a:xfrm>
          <a:prstGeom prst="rect">
            <a:avLst/>
          </a:prstGeom>
          <a:noFill/>
        </p:spPr>
        <p:txBody>
          <a:bodyPr wrap="none" rtlCol="0">
            <a:spAutoFit/>
          </a:bodyPr>
          <a:lstStyle/>
          <a:p>
            <a:pPr algn="ctr"/>
            <a:r>
              <a:rPr lang="en-AU" b="1" dirty="0">
                <a:solidFill>
                  <a:schemeClr val="bg1"/>
                </a:solidFill>
                <a:effectLst>
                  <a:outerShdw blurRad="38100" dist="38100" dir="2700000" algn="tl">
                    <a:srgbClr val="000000">
                      <a:alpha val="43137"/>
                    </a:srgbClr>
                  </a:outerShdw>
                </a:effectLst>
              </a:rPr>
              <a:t>15 - 39</a:t>
            </a:r>
          </a:p>
        </p:txBody>
      </p:sp>
      <p:sp>
        <p:nvSpPr>
          <p:cNvPr id="192" name="TextBox 191"/>
          <p:cNvSpPr txBox="1"/>
          <p:nvPr/>
        </p:nvSpPr>
        <p:spPr>
          <a:xfrm>
            <a:off x="7538136" y="1266892"/>
            <a:ext cx="838691" cy="369332"/>
          </a:xfrm>
          <a:prstGeom prst="rect">
            <a:avLst/>
          </a:prstGeom>
          <a:noFill/>
        </p:spPr>
        <p:txBody>
          <a:bodyPr wrap="none" rtlCol="0">
            <a:spAutoFit/>
          </a:bodyPr>
          <a:lstStyle/>
          <a:p>
            <a:pPr algn="ctr"/>
            <a:r>
              <a:rPr lang="en-AU" b="1" dirty="0">
                <a:solidFill>
                  <a:schemeClr val="bg1"/>
                </a:solidFill>
                <a:effectLst>
                  <a:outerShdw blurRad="38100" dist="38100" dir="2700000" algn="tl">
                    <a:srgbClr val="000000">
                      <a:alpha val="43137"/>
                    </a:srgbClr>
                  </a:outerShdw>
                </a:effectLst>
              </a:rPr>
              <a:t>40 -64</a:t>
            </a:r>
          </a:p>
        </p:txBody>
      </p:sp>
      <p:sp>
        <p:nvSpPr>
          <p:cNvPr id="193" name="TextBox 192"/>
          <p:cNvSpPr txBox="1"/>
          <p:nvPr/>
        </p:nvSpPr>
        <p:spPr>
          <a:xfrm>
            <a:off x="8359671" y="1257776"/>
            <a:ext cx="639919" cy="369332"/>
          </a:xfrm>
          <a:prstGeom prst="rect">
            <a:avLst/>
          </a:prstGeom>
          <a:noFill/>
        </p:spPr>
        <p:txBody>
          <a:bodyPr wrap="none" rtlCol="0">
            <a:spAutoFit/>
          </a:bodyPr>
          <a:lstStyle/>
          <a:p>
            <a:pPr algn="ctr"/>
            <a:r>
              <a:rPr lang="en-AU" b="1" dirty="0">
                <a:solidFill>
                  <a:schemeClr val="bg1"/>
                </a:solidFill>
                <a:effectLst>
                  <a:outerShdw blurRad="38100" dist="38100" dir="2700000" algn="tl">
                    <a:srgbClr val="000000">
                      <a:alpha val="43137"/>
                    </a:srgbClr>
                  </a:outerShdw>
                </a:effectLst>
              </a:rPr>
              <a:t>64 +</a:t>
            </a:r>
          </a:p>
        </p:txBody>
      </p:sp>
      <p:pic>
        <p:nvPicPr>
          <p:cNvPr id="57" name="Graphic 56" descr="Group"/>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6593323" y="1656705"/>
            <a:ext cx="1047757" cy="931572"/>
          </a:xfrm>
          <a:prstGeom prst="rect">
            <a:avLst/>
          </a:prstGeom>
        </p:spPr>
      </p:pic>
      <p:pic>
        <p:nvPicPr>
          <p:cNvPr id="59" name="Graphic 58" descr="Person with Cane"/>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8244408" y="1905989"/>
            <a:ext cx="586011" cy="534576"/>
          </a:xfrm>
          <a:prstGeom prst="rect">
            <a:avLst/>
          </a:prstGeom>
        </p:spPr>
      </p:pic>
      <p:pic>
        <p:nvPicPr>
          <p:cNvPr id="69" name="Graphic 68" descr="Children"/>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5780372" y="1778977"/>
            <a:ext cx="820835" cy="820835"/>
          </a:xfrm>
          <a:prstGeom prst="rect">
            <a:avLst/>
          </a:prstGeom>
        </p:spPr>
      </p:pic>
      <p:pic>
        <p:nvPicPr>
          <p:cNvPr id="73" name="Graphic 72" descr="Two Men"/>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7611260" y="1832293"/>
            <a:ext cx="632513" cy="632513"/>
          </a:xfrm>
          <a:prstGeom prst="rect">
            <a:avLst/>
          </a:prstGeom>
        </p:spPr>
      </p:pic>
      <p:graphicFrame>
        <p:nvGraphicFramePr>
          <p:cNvPr id="194" name="Table 193"/>
          <p:cNvGraphicFramePr>
            <a:graphicFrameLocks noGrp="1"/>
          </p:cNvGraphicFramePr>
          <p:nvPr>
            <p:extLst>
              <p:ext uri="{D42A27DB-BD31-4B8C-83A1-F6EECF244321}">
                <p14:modId xmlns:p14="http://schemas.microsoft.com/office/powerpoint/2010/main" val="2172369285"/>
              </p:ext>
            </p:extLst>
          </p:nvPr>
        </p:nvGraphicFramePr>
        <p:xfrm>
          <a:off x="4652229" y="3214289"/>
          <a:ext cx="4408280" cy="477702"/>
        </p:xfrm>
        <a:graphic>
          <a:graphicData uri="http://schemas.openxmlformats.org/drawingml/2006/table">
            <a:tbl>
              <a:tblPr firstRow="1" bandRow="1">
                <a:tableStyleId>{5C22544A-7EE6-4342-B048-85BDC9FD1C3A}</a:tableStyleId>
              </a:tblPr>
              <a:tblGrid>
                <a:gridCol w="440828">
                  <a:extLst>
                    <a:ext uri="{9D8B030D-6E8A-4147-A177-3AD203B41FA5}">
                      <a16:colId xmlns:a16="http://schemas.microsoft.com/office/drawing/2014/main" xmlns="" val="2801463609"/>
                    </a:ext>
                  </a:extLst>
                </a:gridCol>
                <a:gridCol w="440828">
                  <a:extLst>
                    <a:ext uri="{9D8B030D-6E8A-4147-A177-3AD203B41FA5}">
                      <a16:colId xmlns:a16="http://schemas.microsoft.com/office/drawing/2014/main" xmlns="" val="2416060751"/>
                    </a:ext>
                  </a:extLst>
                </a:gridCol>
                <a:gridCol w="440828">
                  <a:extLst>
                    <a:ext uri="{9D8B030D-6E8A-4147-A177-3AD203B41FA5}">
                      <a16:colId xmlns:a16="http://schemas.microsoft.com/office/drawing/2014/main" xmlns="" val="1950344913"/>
                    </a:ext>
                  </a:extLst>
                </a:gridCol>
                <a:gridCol w="440828">
                  <a:extLst>
                    <a:ext uri="{9D8B030D-6E8A-4147-A177-3AD203B41FA5}">
                      <a16:colId xmlns:a16="http://schemas.microsoft.com/office/drawing/2014/main" xmlns="" val="1761277774"/>
                    </a:ext>
                  </a:extLst>
                </a:gridCol>
                <a:gridCol w="440828">
                  <a:extLst>
                    <a:ext uri="{9D8B030D-6E8A-4147-A177-3AD203B41FA5}">
                      <a16:colId xmlns:a16="http://schemas.microsoft.com/office/drawing/2014/main" xmlns="" val="4066296710"/>
                    </a:ext>
                  </a:extLst>
                </a:gridCol>
                <a:gridCol w="440828">
                  <a:extLst>
                    <a:ext uri="{9D8B030D-6E8A-4147-A177-3AD203B41FA5}">
                      <a16:colId xmlns:a16="http://schemas.microsoft.com/office/drawing/2014/main" xmlns="" val="2916828821"/>
                    </a:ext>
                  </a:extLst>
                </a:gridCol>
                <a:gridCol w="440828">
                  <a:extLst>
                    <a:ext uri="{9D8B030D-6E8A-4147-A177-3AD203B41FA5}">
                      <a16:colId xmlns:a16="http://schemas.microsoft.com/office/drawing/2014/main" xmlns="" val="2818043163"/>
                    </a:ext>
                  </a:extLst>
                </a:gridCol>
                <a:gridCol w="440828">
                  <a:extLst>
                    <a:ext uri="{9D8B030D-6E8A-4147-A177-3AD203B41FA5}">
                      <a16:colId xmlns:a16="http://schemas.microsoft.com/office/drawing/2014/main" xmlns="" val="4229569524"/>
                    </a:ext>
                  </a:extLst>
                </a:gridCol>
                <a:gridCol w="440828">
                  <a:extLst>
                    <a:ext uri="{9D8B030D-6E8A-4147-A177-3AD203B41FA5}">
                      <a16:colId xmlns:a16="http://schemas.microsoft.com/office/drawing/2014/main" xmlns="" val="808660015"/>
                    </a:ext>
                  </a:extLst>
                </a:gridCol>
                <a:gridCol w="440828">
                  <a:extLst>
                    <a:ext uri="{9D8B030D-6E8A-4147-A177-3AD203B41FA5}">
                      <a16:colId xmlns:a16="http://schemas.microsoft.com/office/drawing/2014/main" xmlns="" val="1979806907"/>
                    </a:ext>
                  </a:extLst>
                </a:gridCol>
              </a:tblGrid>
              <a:tr h="477702">
                <a:tc>
                  <a:txBody>
                    <a:bodyPr/>
                    <a:lstStyle/>
                    <a:p>
                      <a:r>
                        <a:rPr lang="en-AU" dirty="0"/>
                        <a:t>1</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0152"/>
                    </a:solidFill>
                  </a:tcPr>
                </a:tc>
                <a:tc>
                  <a:txBody>
                    <a:bodyPr/>
                    <a:lstStyle/>
                    <a:p>
                      <a:r>
                        <a:rPr lang="en-AU" dirty="0"/>
                        <a:t>2</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1B7D"/>
                    </a:solidFill>
                  </a:tcPr>
                </a:tc>
                <a:tc>
                  <a:txBody>
                    <a:bodyPr/>
                    <a:lstStyle/>
                    <a:p>
                      <a:r>
                        <a:rPr lang="en-AU" dirty="0"/>
                        <a:t>3</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77AE"/>
                    </a:solidFill>
                  </a:tcPr>
                </a:tc>
                <a:tc>
                  <a:txBody>
                    <a:bodyPr/>
                    <a:lstStyle/>
                    <a:p>
                      <a:pPr algn="ctr"/>
                      <a:r>
                        <a:rPr lang="en-AU" dirty="0">
                          <a:solidFill>
                            <a:schemeClr val="tx1"/>
                          </a:solidFill>
                        </a:rPr>
                        <a:t>4</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6DA"/>
                    </a:solidFill>
                  </a:tcPr>
                </a:tc>
                <a:tc>
                  <a:txBody>
                    <a:bodyPr/>
                    <a:lstStyle/>
                    <a:p>
                      <a:pPr algn="ctr"/>
                      <a:r>
                        <a:rPr lang="en-AU" dirty="0">
                          <a:solidFill>
                            <a:schemeClr val="tx1"/>
                          </a:solidFill>
                        </a:rPr>
                        <a:t>5</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0EF"/>
                    </a:solidFill>
                  </a:tcPr>
                </a:tc>
                <a:tc>
                  <a:txBody>
                    <a:bodyPr/>
                    <a:lstStyle/>
                    <a:p>
                      <a:pPr algn="ctr"/>
                      <a:r>
                        <a:rPr lang="en-AU" dirty="0">
                          <a:solidFill>
                            <a:schemeClr val="tx1"/>
                          </a:solidFill>
                        </a:rPr>
                        <a:t>6</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F5D0"/>
                    </a:solidFill>
                  </a:tcPr>
                </a:tc>
                <a:tc>
                  <a:txBody>
                    <a:bodyPr/>
                    <a:lstStyle/>
                    <a:p>
                      <a:pPr algn="ctr"/>
                      <a:r>
                        <a:rPr lang="en-AU" dirty="0">
                          <a:solidFill>
                            <a:schemeClr val="tx1"/>
                          </a:solidFill>
                        </a:rPr>
                        <a:t>7</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8E186"/>
                    </a:solidFill>
                  </a:tcPr>
                </a:tc>
                <a:tc>
                  <a:txBody>
                    <a:bodyPr/>
                    <a:lstStyle/>
                    <a:p>
                      <a:pPr algn="r"/>
                      <a:r>
                        <a:rPr lang="en-AU" dirty="0"/>
                        <a:t>8</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C41"/>
                    </a:solidFill>
                  </a:tcPr>
                </a:tc>
                <a:tc>
                  <a:txBody>
                    <a:bodyPr/>
                    <a:lstStyle/>
                    <a:p>
                      <a:pPr algn="r"/>
                      <a:r>
                        <a:rPr lang="en-AU" dirty="0"/>
                        <a:t>9</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D9221"/>
                    </a:solidFill>
                  </a:tcPr>
                </a:tc>
                <a:tc>
                  <a:txBody>
                    <a:bodyPr/>
                    <a:lstStyle/>
                    <a:p>
                      <a:pPr algn="r"/>
                      <a:r>
                        <a:rPr lang="en-AU" dirty="0"/>
                        <a:t>10</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76419"/>
                    </a:solidFill>
                  </a:tcPr>
                </a:tc>
                <a:extLst>
                  <a:ext uri="{0D108BD9-81ED-4DB2-BD59-A6C34878D82A}">
                    <a16:rowId xmlns:a16="http://schemas.microsoft.com/office/drawing/2014/main" xmlns="" val="1460981449"/>
                  </a:ext>
                </a:extLst>
              </a:tr>
            </a:tbl>
          </a:graphicData>
        </a:graphic>
      </p:graphicFrame>
      <p:sp>
        <p:nvSpPr>
          <p:cNvPr id="198" name="TextBox 197"/>
          <p:cNvSpPr txBox="1"/>
          <p:nvPr/>
        </p:nvSpPr>
        <p:spPr>
          <a:xfrm>
            <a:off x="4572000" y="3646440"/>
            <a:ext cx="885558" cy="400110"/>
          </a:xfrm>
          <a:prstGeom prst="rect">
            <a:avLst/>
          </a:prstGeom>
          <a:noFill/>
        </p:spPr>
        <p:txBody>
          <a:bodyPr wrap="square" rtlCol="0">
            <a:spAutoFit/>
          </a:bodyPr>
          <a:lstStyle/>
          <a:p>
            <a:r>
              <a:rPr lang="en-AU" sz="2000" b="1" dirty="0">
                <a:solidFill>
                  <a:srgbClr val="8E0152"/>
                </a:solidFill>
              </a:rPr>
              <a:t>MOST</a:t>
            </a:r>
          </a:p>
        </p:txBody>
      </p:sp>
      <p:sp>
        <p:nvSpPr>
          <p:cNvPr id="199" name="TextBox 198"/>
          <p:cNvSpPr txBox="1"/>
          <p:nvPr/>
        </p:nvSpPr>
        <p:spPr>
          <a:xfrm>
            <a:off x="8297937" y="3653408"/>
            <a:ext cx="884021" cy="400110"/>
          </a:xfrm>
          <a:prstGeom prst="rect">
            <a:avLst/>
          </a:prstGeom>
          <a:noFill/>
        </p:spPr>
        <p:txBody>
          <a:bodyPr wrap="square" rtlCol="0">
            <a:spAutoFit/>
          </a:bodyPr>
          <a:lstStyle/>
          <a:p>
            <a:r>
              <a:rPr lang="en-AU" sz="2000" b="1" dirty="0">
                <a:solidFill>
                  <a:srgbClr val="276419"/>
                </a:solidFill>
              </a:rPr>
              <a:t>LEAST</a:t>
            </a:r>
          </a:p>
        </p:txBody>
      </p:sp>
      <p:sp>
        <p:nvSpPr>
          <p:cNvPr id="200" name="TextBox 199"/>
          <p:cNvSpPr txBox="1"/>
          <p:nvPr/>
        </p:nvSpPr>
        <p:spPr>
          <a:xfrm>
            <a:off x="5913056" y="3676962"/>
            <a:ext cx="2152964" cy="400110"/>
          </a:xfrm>
          <a:prstGeom prst="rect">
            <a:avLst/>
          </a:prstGeom>
          <a:noFill/>
        </p:spPr>
        <p:txBody>
          <a:bodyPr wrap="square" rtlCol="0">
            <a:spAutoFit/>
          </a:bodyPr>
          <a:lstStyle/>
          <a:p>
            <a:r>
              <a:rPr lang="en-AU" sz="2000" b="1" dirty="0"/>
              <a:t>DISADVANTAGED</a:t>
            </a:r>
          </a:p>
        </p:txBody>
      </p:sp>
      <p:graphicFrame>
        <p:nvGraphicFramePr>
          <p:cNvPr id="201" name="Table 200"/>
          <p:cNvGraphicFramePr>
            <a:graphicFrameLocks noGrp="1"/>
          </p:cNvGraphicFramePr>
          <p:nvPr>
            <p:extLst>
              <p:ext uri="{D42A27DB-BD31-4B8C-83A1-F6EECF244321}">
                <p14:modId xmlns:p14="http://schemas.microsoft.com/office/powerpoint/2010/main" val="2518254254"/>
              </p:ext>
            </p:extLst>
          </p:nvPr>
        </p:nvGraphicFramePr>
        <p:xfrm>
          <a:off x="5592024" y="4725144"/>
          <a:ext cx="2940416" cy="1833600"/>
        </p:xfrm>
        <a:graphic>
          <a:graphicData uri="http://schemas.openxmlformats.org/drawingml/2006/table">
            <a:tbl>
              <a:tblPr firstRow="1" bandRow="1">
                <a:tableStyleId>{2D5ABB26-0587-4C30-8999-92F81FD0307C}</a:tableStyleId>
              </a:tblPr>
              <a:tblGrid>
                <a:gridCol w="513922">
                  <a:extLst>
                    <a:ext uri="{9D8B030D-6E8A-4147-A177-3AD203B41FA5}">
                      <a16:colId xmlns:a16="http://schemas.microsoft.com/office/drawing/2014/main" xmlns="" val="330790931"/>
                    </a:ext>
                  </a:extLst>
                </a:gridCol>
                <a:gridCol w="2426494">
                  <a:extLst>
                    <a:ext uri="{9D8B030D-6E8A-4147-A177-3AD203B41FA5}">
                      <a16:colId xmlns:a16="http://schemas.microsoft.com/office/drawing/2014/main" xmlns="" val="3526685256"/>
                    </a:ext>
                  </a:extLst>
                </a:gridCol>
              </a:tblGrid>
              <a:tr h="366720">
                <a:tc>
                  <a:txBody>
                    <a:bodyPr/>
                    <a:lstStyle/>
                    <a:p>
                      <a:r>
                        <a:rPr lang="en-US"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0D9"/>
                    </a:solidFill>
                  </a:tcPr>
                </a:tc>
                <a:tc>
                  <a:txBody>
                    <a:bodyPr/>
                    <a:lstStyle/>
                    <a:p>
                      <a:r>
                        <a:rPr lang="en-US" dirty="0"/>
                        <a:t>Major cities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330088224"/>
                  </a:ext>
                </a:extLst>
              </a:tr>
              <a:tr h="366720">
                <a:tc>
                  <a:txBody>
                    <a:bodyPr/>
                    <a:lstStyle/>
                    <a:p>
                      <a:r>
                        <a:rPr lang="en-US"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CC8A"/>
                    </a:solidFill>
                  </a:tcPr>
                </a:tc>
                <a:tc>
                  <a:txBody>
                    <a:bodyPr/>
                    <a:lstStyle/>
                    <a:p>
                      <a:r>
                        <a:rPr lang="en-US" dirty="0"/>
                        <a:t>Inner Regional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926919446"/>
                  </a:ext>
                </a:extLst>
              </a:tr>
              <a:tr h="366720">
                <a:tc>
                  <a:txBody>
                    <a:bodyPr/>
                    <a:lstStyle/>
                    <a:p>
                      <a:r>
                        <a:rPr lang="en-US" dirty="0">
                          <a:solidFill>
                            <a:schemeClr val="bg1"/>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8D59"/>
                    </a:solidFill>
                  </a:tcPr>
                </a:tc>
                <a:tc>
                  <a:txBody>
                    <a:bodyPr/>
                    <a:lstStyle/>
                    <a:p>
                      <a:r>
                        <a:rPr lang="en-US" dirty="0"/>
                        <a:t>Outer Regional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489410041"/>
                  </a:ext>
                </a:extLst>
              </a:tr>
              <a:tr h="366720">
                <a:tc>
                  <a:txBody>
                    <a:bodyPr/>
                    <a:lstStyle/>
                    <a:p>
                      <a:r>
                        <a:rPr lang="en-US" dirty="0">
                          <a:solidFill>
                            <a:schemeClr val="bg1"/>
                          </a:solidFill>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4A33"/>
                    </a:solidFill>
                  </a:tcPr>
                </a:tc>
                <a:tc>
                  <a:txBody>
                    <a:bodyPr/>
                    <a:lstStyle/>
                    <a:p>
                      <a:r>
                        <a:rPr lang="en-US" dirty="0"/>
                        <a:t>Remote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143899932"/>
                  </a:ext>
                </a:extLst>
              </a:tr>
              <a:tr h="366720">
                <a:tc>
                  <a:txBody>
                    <a:bodyPr/>
                    <a:lstStyle/>
                    <a:p>
                      <a:r>
                        <a:rPr lang="en-US" dirty="0">
                          <a:solidFill>
                            <a:schemeClr val="bg1"/>
                          </a:solidFill>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30000"/>
                    </a:solidFill>
                  </a:tcPr>
                </a:tc>
                <a:tc>
                  <a:txBody>
                    <a:bodyPr/>
                    <a:lstStyle/>
                    <a:p>
                      <a:r>
                        <a:rPr lang="en-US" dirty="0"/>
                        <a:t>Very remote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361983919"/>
                  </a:ext>
                </a:extLst>
              </a:tr>
            </a:tbl>
          </a:graphicData>
        </a:graphic>
      </p:graphicFrame>
      <p:pic>
        <p:nvPicPr>
          <p:cNvPr id="75" name="Immagine 54" descr="arrow_painted_pc_5117.png"/>
          <p:cNvPicPr>
            <a:picLocks noChangeAspect="1"/>
          </p:cNvPicPr>
          <p:nvPr/>
        </p:nvPicPr>
        <p:blipFill>
          <a:blip r:embed="rId13" cstate="print"/>
          <a:stretch>
            <a:fillRect/>
          </a:stretch>
        </p:blipFill>
        <p:spPr>
          <a:xfrm rot="19349402" flipH="1" flipV="1">
            <a:off x="2631390" y="582517"/>
            <a:ext cx="2008563" cy="2107412"/>
          </a:xfrm>
          <a:prstGeom prst="rect">
            <a:avLst/>
          </a:prstGeom>
        </p:spPr>
      </p:pic>
      <p:sp>
        <p:nvSpPr>
          <p:cNvPr id="76" name="TextBox 75"/>
          <p:cNvSpPr txBox="1"/>
          <p:nvPr/>
        </p:nvSpPr>
        <p:spPr>
          <a:xfrm>
            <a:off x="4984339" y="2708920"/>
            <a:ext cx="4216430" cy="523220"/>
          </a:xfrm>
          <a:prstGeom prst="rect">
            <a:avLst/>
          </a:prstGeom>
          <a:noFill/>
        </p:spPr>
        <p:txBody>
          <a:bodyPr wrap="square" rtlCol="0">
            <a:spAutoFit/>
          </a:bodyPr>
          <a:lstStyle/>
          <a:p>
            <a:r>
              <a:rPr lang="en-AU" sz="2800" b="1" dirty="0"/>
              <a:t>SEIFA – DECILE CATEGORY</a:t>
            </a:r>
          </a:p>
        </p:txBody>
      </p:sp>
      <p:pic>
        <p:nvPicPr>
          <p:cNvPr id="77" name="Immagine 54" descr="arrow_painted_pc_5117.png"/>
          <p:cNvPicPr>
            <a:picLocks noChangeAspect="1"/>
          </p:cNvPicPr>
          <p:nvPr/>
        </p:nvPicPr>
        <p:blipFill>
          <a:blip r:embed="rId13" cstate="print"/>
          <a:stretch>
            <a:fillRect/>
          </a:stretch>
        </p:blipFill>
        <p:spPr>
          <a:xfrm rot="19349402" flipH="1" flipV="1">
            <a:off x="2759394" y="1660923"/>
            <a:ext cx="2008563" cy="2107412"/>
          </a:xfrm>
          <a:prstGeom prst="rect">
            <a:avLst/>
          </a:prstGeom>
        </p:spPr>
      </p:pic>
      <p:sp>
        <p:nvSpPr>
          <p:cNvPr id="78" name="TextBox 77"/>
          <p:cNvSpPr txBox="1"/>
          <p:nvPr/>
        </p:nvSpPr>
        <p:spPr>
          <a:xfrm>
            <a:off x="5108098" y="4149120"/>
            <a:ext cx="4216430" cy="523220"/>
          </a:xfrm>
          <a:prstGeom prst="rect">
            <a:avLst/>
          </a:prstGeom>
          <a:noFill/>
        </p:spPr>
        <p:txBody>
          <a:bodyPr wrap="square" rtlCol="0">
            <a:spAutoFit/>
          </a:bodyPr>
          <a:lstStyle/>
          <a:p>
            <a:r>
              <a:rPr lang="en-AU" sz="2800" b="1" dirty="0"/>
              <a:t>ARIA+  – CLASSIFICATION</a:t>
            </a:r>
          </a:p>
        </p:txBody>
      </p:sp>
      <p:pic>
        <p:nvPicPr>
          <p:cNvPr id="79" name="Immagine 54" descr="arrow_painted_pc_5117.png"/>
          <p:cNvPicPr>
            <a:picLocks noChangeAspect="1"/>
          </p:cNvPicPr>
          <p:nvPr/>
        </p:nvPicPr>
        <p:blipFill>
          <a:blip r:embed="rId13" cstate="print"/>
          <a:stretch>
            <a:fillRect/>
          </a:stretch>
        </p:blipFill>
        <p:spPr>
          <a:xfrm rot="19806328" flipH="1" flipV="1">
            <a:off x="2911794" y="2944161"/>
            <a:ext cx="2008563" cy="2107412"/>
          </a:xfrm>
          <a:prstGeom prst="rect">
            <a:avLst/>
          </a:prstGeom>
        </p:spPr>
      </p:pic>
      <p:sp>
        <p:nvSpPr>
          <p:cNvPr id="2" name="TextBox 1"/>
          <p:cNvSpPr txBox="1"/>
          <p:nvPr/>
        </p:nvSpPr>
        <p:spPr>
          <a:xfrm>
            <a:off x="2606058" y="5323005"/>
            <a:ext cx="2260812" cy="707886"/>
          </a:xfrm>
          <a:prstGeom prst="rect">
            <a:avLst/>
          </a:prstGeom>
          <a:noFill/>
        </p:spPr>
        <p:txBody>
          <a:bodyPr wrap="none" rtlCol="0">
            <a:spAutoFit/>
          </a:bodyPr>
          <a:lstStyle/>
          <a:p>
            <a:r>
              <a:rPr lang="en-US" sz="4000" b="1" dirty="0"/>
              <a:t>SA3 AREA</a:t>
            </a:r>
          </a:p>
        </p:txBody>
      </p:sp>
      <p:sp>
        <p:nvSpPr>
          <p:cNvPr id="80" name="TextBox 79"/>
          <p:cNvSpPr txBox="1"/>
          <p:nvPr/>
        </p:nvSpPr>
        <p:spPr>
          <a:xfrm>
            <a:off x="4094484" y="4669274"/>
            <a:ext cx="991105" cy="707886"/>
          </a:xfrm>
          <a:prstGeom prst="rect">
            <a:avLst/>
          </a:prstGeom>
          <a:noFill/>
        </p:spPr>
        <p:txBody>
          <a:bodyPr wrap="none" rtlCol="0">
            <a:spAutoFit/>
          </a:bodyPr>
          <a:lstStyle/>
          <a:p>
            <a:r>
              <a:rPr lang="en-US" sz="4000" b="1" dirty="0">
                <a:solidFill>
                  <a:srgbClr val="FF0000"/>
                </a:solidFill>
              </a:rPr>
              <a:t>SA1</a:t>
            </a:r>
          </a:p>
        </p:txBody>
      </p:sp>
    </p:spTree>
    <p:extLst>
      <p:ext uri="{BB962C8B-B14F-4D97-AF65-F5344CB8AC3E}">
        <p14:creationId xmlns:p14="http://schemas.microsoft.com/office/powerpoint/2010/main" val="2208863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0"/>
                                        </p:tgtEl>
                                        <p:attrNameLst>
                                          <p:attrName>style.visibility</p:attrName>
                                        </p:attrNameLst>
                                      </p:cBhvr>
                                      <p:to>
                                        <p:strVal val="visible"/>
                                      </p:to>
                                    </p:set>
                                    <p:animEffect transition="in" filter="fade">
                                      <p:cBhvr>
                                        <p:cTn id="13" dur="500"/>
                                        <p:tgtEl>
                                          <p:spTgt spid="19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1"/>
                                        </p:tgtEl>
                                        <p:attrNameLst>
                                          <p:attrName>style.visibility</p:attrName>
                                        </p:attrNameLst>
                                      </p:cBhvr>
                                      <p:to>
                                        <p:strVal val="visible"/>
                                      </p:to>
                                    </p:set>
                                    <p:animEffect transition="in" filter="fade">
                                      <p:cBhvr>
                                        <p:cTn id="16" dur="500"/>
                                        <p:tgtEl>
                                          <p:spTgt spid="19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2"/>
                                        </p:tgtEl>
                                        <p:attrNameLst>
                                          <p:attrName>style.visibility</p:attrName>
                                        </p:attrNameLst>
                                      </p:cBhvr>
                                      <p:to>
                                        <p:strVal val="visible"/>
                                      </p:to>
                                    </p:set>
                                    <p:animEffect transition="in" filter="fade">
                                      <p:cBhvr>
                                        <p:cTn id="19" dur="500"/>
                                        <p:tgtEl>
                                          <p:spTgt spid="19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93"/>
                                        </p:tgtEl>
                                        <p:attrNameLst>
                                          <p:attrName>style.visibility</p:attrName>
                                        </p:attrNameLst>
                                      </p:cBhvr>
                                      <p:to>
                                        <p:strVal val="visible"/>
                                      </p:to>
                                    </p:set>
                                    <p:animEffect transition="in" filter="fade">
                                      <p:cBhvr>
                                        <p:cTn id="22" dur="500"/>
                                        <p:tgtEl>
                                          <p:spTgt spid="193"/>
                                        </p:tgtEl>
                                      </p:cBhvr>
                                    </p:animEffect>
                                  </p:childTnLst>
                                </p:cTn>
                              </p:par>
                            </p:childTnLst>
                          </p:cTn>
                        </p:par>
                        <p:par>
                          <p:cTn id="23" fill="hold">
                            <p:stCondLst>
                              <p:cond delay="500"/>
                            </p:stCondLst>
                            <p:childTnLst>
                              <p:par>
                                <p:cTn id="24" presetID="42" presetClass="entr" presetSubtype="0" fill="hold" nodeType="afterEffect">
                                  <p:stCondLst>
                                    <p:cond delay="0"/>
                                  </p:stCondLst>
                                  <p:childTnLst>
                                    <p:set>
                                      <p:cBhvr>
                                        <p:cTn id="25" dur="1" fill="hold">
                                          <p:stCondLst>
                                            <p:cond delay="0"/>
                                          </p:stCondLst>
                                        </p:cTn>
                                        <p:tgtEl>
                                          <p:spTgt spid="75"/>
                                        </p:tgtEl>
                                        <p:attrNameLst>
                                          <p:attrName>style.visibility</p:attrName>
                                        </p:attrNameLst>
                                      </p:cBhvr>
                                      <p:to>
                                        <p:strVal val="visible"/>
                                      </p:to>
                                    </p:set>
                                    <p:animEffect transition="in" filter="fade">
                                      <p:cBhvr>
                                        <p:cTn id="26" dur="1000"/>
                                        <p:tgtEl>
                                          <p:spTgt spid="75"/>
                                        </p:tgtEl>
                                      </p:cBhvr>
                                    </p:animEffect>
                                    <p:anim calcmode="lin" valueType="num">
                                      <p:cBhvr>
                                        <p:cTn id="27" dur="1000" fill="hold"/>
                                        <p:tgtEl>
                                          <p:spTgt spid="75"/>
                                        </p:tgtEl>
                                        <p:attrNameLst>
                                          <p:attrName>ppt_x</p:attrName>
                                        </p:attrNameLst>
                                      </p:cBhvr>
                                      <p:tavLst>
                                        <p:tav tm="0">
                                          <p:val>
                                            <p:strVal val="#ppt_x"/>
                                          </p:val>
                                        </p:tav>
                                        <p:tav tm="100000">
                                          <p:val>
                                            <p:strVal val="#ppt_x"/>
                                          </p:val>
                                        </p:tav>
                                      </p:tavLst>
                                    </p:anim>
                                    <p:anim calcmode="lin" valueType="num">
                                      <p:cBhvr>
                                        <p:cTn id="28" dur="1000" fill="hold"/>
                                        <p:tgtEl>
                                          <p:spTgt spid="75"/>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10" presetClass="entr" presetSubtype="0" fill="hold" grpId="0" nodeType="afterEffect">
                                  <p:stCondLst>
                                    <p:cond delay="0"/>
                                  </p:stCondLst>
                                  <p:childTnLst>
                                    <p:set>
                                      <p:cBhvr>
                                        <p:cTn id="31" dur="1" fill="hold">
                                          <p:stCondLst>
                                            <p:cond delay="0"/>
                                          </p:stCondLst>
                                        </p:cTn>
                                        <p:tgtEl>
                                          <p:spTgt spid="186"/>
                                        </p:tgtEl>
                                        <p:attrNameLst>
                                          <p:attrName>style.visibility</p:attrName>
                                        </p:attrNameLst>
                                      </p:cBhvr>
                                      <p:to>
                                        <p:strVal val="visible"/>
                                      </p:to>
                                    </p:set>
                                    <p:animEffect transition="in" filter="fade">
                                      <p:cBhvr>
                                        <p:cTn id="32" dur="500"/>
                                        <p:tgtEl>
                                          <p:spTgt spid="186"/>
                                        </p:tgtEl>
                                      </p:cBhvr>
                                    </p:animEffect>
                                  </p:childTnLst>
                                </p:cTn>
                              </p:par>
                              <p:par>
                                <p:cTn id="33" presetID="10" presetClass="entr" presetSubtype="0" fill="hold" nodeType="withEffect">
                                  <p:stCondLst>
                                    <p:cond delay="0"/>
                                  </p:stCondLst>
                                  <p:childTnLst>
                                    <p:set>
                                      <p:cBhvr>
                                        <p:cTn id="34" dur="1" fill="hold">
                                          <p:stCondLst>
                                            <p:cond delay="0"/>
                                          </p:stCondLst>
                                        </p:cTn>
                                        <p:tgtEl>
                                          <p:spTgt spid="69"/>
                                        </p:tgtEl>
                                        <p:attrNameLst>
                                          <p:attrName>style.visibility</p:attrName>
                                        </p:attrNameLst>
                                      </p:cBhvr>
                                      <p:to>
                                        <p:strVal val="visible"/>
                                      </p:to>
                                    </p:set>
                                    <p:animEffect transition="in" filter="fade">
                                      <p:cBhvr>
                                        <p:cTn id="35" dur="500"/>
                                        <p:tgtEl>
                                          <p:spTgt spid="6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87"/>
                                        </p:tgtEl>
                                        <p:attrNameLst>
                                          <p:attrName>style.visibility</p:attrName>
                                        </p:attrNameLst>
                                      </p:cBhvr>
                                      <p:to>
                                        <p:strVal val="visible"/>
                                      </p:to>
                                    </p:set>
                                    <p:animEffect transition="in" filter="fade">
                                      <p:cBhvr>
                                        <p:cTn id="38" dur="500"/>
                                        <p:tgtEl>
                                          <p:spTgt spid="187"/>
                                        </p:tgtEl>
                                      </p:cBhvr>
                                    </p:animEffect>
                                  </p:childTnLst>
                                </p:cTn>
                              </p:par>
                              <p:par>
                                <p:cTn id="39" presetID="10" presetClass="entr" presetSubtype="0" fill="hold" nodeType="withEffect">
                                  <p:stCondLst>
                                    <p:cond delay="0"/>
                                  </p:stCondLst>
                                  <p:childTnLst>
                                    <p:set>
                                      <p:cBhvr>
                                        <p:cTn id="40" dur="1" fill="hold">
                                          <p:stCondLst>
                                            <p:cond delay="0"/>
                                          </p:stCondLst>
                                        </p:cTn>
                                        <p:tgtEl>
                                          <p:spTgt spid="57"/>
                                        </p:tgtEl>
                                        <p:attrNameLst>
                                          <p:attrName>style.visibility</p:attrName>
                                        </p:attrNameLst>
                                      </p:cBhvr>
                                      <p:to>
                                        <p:strVal val="visible"/>
                                      </p:to>
                                    </p:set>
                                    <p:animEffect transition="in" filter="fade">
                                      <p:cBhvr>
                                        <p:cTn id="41" dur="500"/>
                                        <p:tgtEl>
                                          <p:spTgt spid="5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88"/>
                                        </p:tgtEl>
                                        <p:attrNameLst>
                                          <p:attrName>style.visibility</p:attrName>
                                        </p:attrNameLst>
                                      </p:cBhvr>
                                      <p:to>
                                        <p:strVal val="visible"/>
                                      </p:to>
                                    </p:set>
                                    <p:animEffect transition="in" filter="fade">
                                      <p:cBhvr>
                                        <p:cTn id="44" dur="500"/>
                                        <p:tgtEl>
                                          <p:spTgt spid="188"/>
                                        </p:tgtEl>
                                      </p:cBhvr>
                                    </p:animEffect>
                                  </p:childTnLst>
                                </p:cTn>
                              </p:par>
                              <p:par>
                                <p:cTn id="45" presetID="10" presetClass="entr" presetSubtype="0" fill="hold" nodeType="withEffect">
                                  <p:stCondLst>
                                    <p:cond delay="0"/>
                                  </p:stCondLst>
                                  <p:childTnLst>
                                    <p:set>
                                      <p:cBhvr>
                                        <p:cTn id="46" dur="1" fill="hold">
                                          <p:stCondLst>
                                            <p:cond delay="0"/>
                                          </p:stCondLst>
                                        </p:cTn>
                                        <p:tgtEl>
                                          <p:spTgt spid="73"/>
                                        </p:tgtEl>
                                        <p:attrNameLst>
                                          <p:attrName>style.visibility</p:attrName>
                                        </p:attrNameLst>
                                      </p:cBhvr>
                                      <p:to>
                                        <p:strVal val="visible"/>
                                      </p:to>
                                    </p:set>
                                    <p:animEffect transition="in" filter="fade">
                                      <p:cBhvr>
                                        <p:cTn id="47" dur="500"/>
                                        <p:tgtEl>
                                          <p:spTgt spid="73"/>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89"/>
                                        </p:tgtEl>
                                        <p:attrNameLst>
                                          <p:attrName>style.visibility</p:attrName>
                                        </p:attrNameLst>
                                      </p:cBhvr>
                                      <p:to>
                                        <p:strVal val="visible"/>
                                      </p:to>
                                    </p:set>
                                    <p:animEffect transition="in" filter="fade">
                                      <p:cBhvr>
                                        <p:cTn id="50" dur="500"/>
                                        <p:tgtEl>
                                          <p:spTgt spid="189"/>
                                        </p:tgtEl>
                                      </p:cBhvr>
                                    </p:animEffect>
                                  </p:childTnLst>
                                </p:cTn>
                              </p:par>
                              <p:par>
                                <p:cTn id="51" presetID="10" presetClass="entr" presetSubtype="0" fill="hold" nodeType="withEffect">
                                  <p:stCondLst>
                                    <p:cond delay="0"/>
                                  </p:stCondLst>
                                  <p:childTnLst>
                                    <p:set>
                                      <p:cBhvr>
                                        <p:cTn id="52" dur="1" fill="hold">
                                          <p:stCondLst>
                                            <p:cond delay="0"/>
                                          </p:stCondLst>
                                        </p:cTn>
                                        <p:tgtEl>
                                          <p:spTgt spid="59"/>
                                        </p:tgtEl>
                                        <p:attrNameLst>
                                          <p:attrName>style.visibility</p:attrName>
                                        </p:attrNameLst>
                                      </p:cBhvr>
                                      <p:to>
                                        <p:strVal val="visible"/>
                                      </p:to>
                                    </p:set>
                                    <p:animEffect transition="in" filter="fade">
                                      <p:cBhvr>
                                        <p:cTn id="53" dur="500"/>
                                        <p:tgtEl>
                                          <p:spTgt spid="59"/>
                                        </p:tgtEl>
                                      </p:cBhvr>
                                    </p:animEffect>
                                  </p:childTnLst>
                                </p:cTn>
                              </p:par>
                            </p:childTnLst>
                          </p:cTn>
                        </p:par>
                        <p:par>
                          <p:cTn id="54" fill="hold">
                            <p:stCondLst>
                              <p:cond delay="2000"/>
                            </p:stCondLst>
                            <p:childTnLst>
                              <p:par>
                                <p:cTn id="55" presetID="2" presetClass="entr" presetSubtype="4" fill="hold" grpId="0" nodeType="afterEffect">
                                  <p:stCondLst>
                                    <p:cond delay="0"/>
                                  </p:stCondLst>
                                  <p:childTnLst>
                                    <p:set>
                                      <p:cBhvr>
                                        <p:cTn id="56" dur="1" fill="hold">
                                          <p:stCondLst>
                                            <p:cond delay="0"/>
                                          </p:stCondLst>
                                        </p:cTn>
                                        <p:tgtEl>
                                          <p:spTgt spid="76"/>
                                        </p:tgtEl>
                                        <p:attrNameLst>
                                          <p:attrName>style.visibility</p:attrName>
                                        </p:attrNameLst>
                                      </p:cBhvr>
                                      <p:to>
                                        <p:strVal val="visible"/>
                                      </p:to>
                                    </p:set>
                                    <p:anim calcmode="lin" valueType="num">
                                      <p:cBhvr additive="base">
                                        <p:cTn id="57" dur="500" fill="hold"/>
                                        <p:tgtEl>
                                          <p:spTgt spid="76"/>
                                        </p:tgtEl>
                                        <p:attrNameLst>
                                          <p:attrName>ppt_x</p:attrName>
                                        </p:attrNameLst>
                                      </p:cBhvr>
                                      <p:tavLst>
                                        <p:tav tm="0">
                                          <p:val>
                                            <p:strVal val="#ppt_x"/>
                                          </p:val>
                                        </p:tav>
                                        <p:tav tm="100000">
                                          <p:val>
                                            <p:strVal val="#ppt_x"/>
                                          </p:val>
                                        </p:tav>
                                      </p:tavLst>
                                    </p:anim>
                                    <p:anim calcmode="lin" valueType="num">
                                      <p:cBhvr additive="base">
                                        <p:cTn id="58" dur="500" fill="hold"/>
                                        <p:tgtEl>
                                          <p:spTgt spid="76"/>
                                        </p:tgtEl>
                                        <p:attrNameLst>
                                          <p:attrName>ppt_y</p:attrName>
                                        </p:attrNameLst>
                                      </p:cBhvr>
                                      <p:tavLst>
                                        <p:tav tm="0">
                                          <p:val>
                                            <p:strVal val="1+#ppt_h/2"/>
                                          </p:val>
                                        </p:tav>
                                        <p:tav tm="100000">
                                          <p:val>
                                            <p:strVal val="#ppt_y"/>
                                          </p:val>
                                        </p:tav>
                                      </p:tavLst>
                                    </p:anim>
                                  </p:childTnLst>
                                </p:cTn>
                              </p:par>
                            </p:childTnLst>
                          </p:cTn>
                        </p:par>
                        <p:par>
                          <p:cTn id="59" fill="hold">
                            <p:stCondLst>
                              <p:cond delay="2500"/>
                            </p:stCondLst>
                            <p:childTnLst>
                              <p:par>
                                <p:cTn id="60" presetID="16" presetClass="entr" presetSubtype="21" fill="hold" nodeType="afterEffect">
                                  <p:stCondLst>
                                    <p:cond delay="0"/>
                                  </p:stCondLst>
                                  <p:childTnLst>
                                    <p:set>
                                      <p:cBhvr>
                                        <p:cTn id="61" dur="1" fill="hold">
                                          <p:stCondLst>
                                            <p:cond delay="0"/>
                                          </p:stCondLst>
                                        </p:cTn>
                                        <p:tgtEl>
                                          <p:spTgt spid="194"/>
                                        </p:tgtEl>
                                        <p:attrNameLst>
                                          <p:attrName>style.visibility</p:attrName>
                                        </p:attrNameLst>
                                      </p:cBhvr>
                                      <p:to>
                                        <p:strVal val="visible"/>
                                      </p:to>
                                    </p:set>
                                    <p:animEffect transition="in" filter="barn(inVertical)">
                                      <p:cBhvr>
                                        <p:cTn id="62" dur="500"/>
                                        <p:tgtEl>
                                          <p:spTgt spid="194"/>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98"/>
                                        </p:tgtEl>
                                        <p:attrNameLst>
                                          <p:attrName>style.visibility</p:attrName>
                                        </p:attrNameLst>
                                      </p:cBhvr>
                                      <p:to>
                                        <p:strVal val="visible"/>
                                      </p:to>
                                    </p:set>
                                    <p:animEffect transition="in" filter="fade">
                                      <p:cBhvr>
                                        <p:cTn id="65" dur="500"/>
                                        <p:tgtEl>
                                          <p:spTgt spid="198"/>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99"/>
                                        </p:tgtEl>
                                        <p:attrNameLst>
                                          <p:attrName>style.visibility</p:attrName>
                                        </p:attrNameLst>
                                      </p:cBhvr>
                                      <p:to>
                                        <p:strVal val="visible"/>
                                      </p:to>
                                    </p:set>
                                    <p:animEffect transition="in" filter="fade">
                                      <p:cBhvr>
                                        <p:cTn id="68" dur="500"/>
                                        <p:tgtEl>
                                          <p:spTgt spid="199"/>
                                        </p:tgtEl>
                                      </p:cBhvr>
                                    </p:animEffect>
                                  </p:childTnLst>
                                </p:cTn>
                              </p:par>
                            </p:childTnLst>
                          </p:cTn>
                        </p:par>
                        <p:par>
                          <p:cTn id="69" fill="hold">
                            <p:stCondLst>
                              <p:cond delay="3000"/>
                            </p:stCondLst>
                            <p:childTnLst>
                              <p:par>
                                <p:cTn id="70" presetID="16" presetClass="entr" presetSubtype="21" fill="hold" grpId="0" nodeType="afterEffect">
                                  <p:stCondLst>
                                    <p:cond delay="0"/>
                                  </p:stCondLst>
                                  <p:childTnLst>
                                    <p:set>
                                      <p:cBhvr>
                                        <p:cTn id="71" dur="1" fill="hold">
                                          <p:stCondLst>
                                            <p:cond delay="0"/>
                                          </p:stCondLst>
                                        </p:cTn>
                                        <p:tgtEl>
                                          <p:spTgt spid="200"/>
                                        </p:tgtEl>
                                        <p:attrNameLst>
                                          <p:attrName>style.visibility</p:attrName>
                                        </p:attrNameLst>
                                      </p:cBhvr>
                                      <p:to>
                                        <p:strVal val="visible"/>
                                      </p:to>
                                    </p:set>
                                    <p:animEffect transition="in" filter="barn(inVertical)">
                                      <p:cBhvr>
                                        <p:cTn id="72" dur="500"/>
                                        <p:tgtEl>
                                          <p:spTgt spid="200"/>
                                        </p:tgtEl>
                                      </p:cBhvr>
                                    </p:animEffect>
                                  </p:childTnLst>
                                </p:cTn>
                              </p:par>
                            </p:childTnLst>
                          </p:cTn>
                        </p:par>
                        <p:par>
                          <p:cTn id="73" fill="hold">
                            <p:stCondLst>
                              <p:cond delay="3500"/>
                            </p:stCondLst>
                            <p:childTnLst>
                              <p:par>
                                <p:cTn id="74" presetID="42" presetClass="entr" presetSubtype="0" fill="hold" nodeType="afterEffect">
                                  <p:stCondLst>
                                    <p:cond delay="0"/>
                                  </p:stCondLst>
                                  <p:childTnLst>
                                    <p:set>
                                      <p:cBhvr>
                                        <p:cTn id="75" dur="1" fill="hold">
                                          <p:stCondLst>
                                            <p:cond delay="0"/>
                                          </p:stCondLst>
                                        </p:cTn>
                                        <p:tgtEl>
                                          <p:spTgt spid="77"/>
                                        </p:tgtEl>
                                        <p:attrNameLst>
                                          <p:attrName>style.visibility</p:attrName>
                                        </p:attrNameLst>
                                      </p:cBhvr>
                                      <p:to>
                                        <p:strVal val="visible"/>
                                      </p:to>
                                    </p:set>
                                    <p:animEffect transition="in" filter="fade">
                                      <p:cBhvr>
                                        <p:cTn id="76" dur="1000"/>
                                        <p:tgtEl>
                                          <p:spTgt spid="77"/>
                                        </p:tgtEl>
                                      </p:cBhvr>
                                    </p:animEffect>
                                    <p:anim calcmode="lin" valueType="num">
                                      <p:cBhvr>
                                        <p:cTn id="77" dur="1000" fill="hold"/>
                                        <p:tgtEl>
                                          <p:spTgt spid="77"/>
                                        </p:tgtEl>
                                        <p:attrNameLst>
                                          <p:attrName>ppt_x</p:attrName>
                                        </p:attrNameLst>
                                      </p:cBhvr>
                                      <p:tavLst>
                                        <p:tav tm="0">
                                          <p:val>
                                            <p:strVal val="#ppt_x"/>
                                          </p:val>
                                        </p:tav>
                                        <p:tav tm="100000">
                                          <p:val>
                                            <p:strVal val="#ppt_x"/>
                                          </p:val>
                                        </p:tav>
                                      </p:tavLst>
                                    </p:anim>
                                    <p:anim calcmode="lin" valueType="num">
                                      <p:cBhvr>
                                        <p:cTn id="78" dur="1000" fill="hold"/>
                                        <p:tgtEl>
                                          <p:spTgt spid="77"/>
                                        </p:tgtEl>
                                        <p:attrNameLst>
                                          <p:attrName>ppt_y</p:attrName>
                                        </p:attrNameLst>
                                      </p:cBhvr>
                                      <p:tavLst>
                                        <p:tav tm="0">
                                          <p:val>
                                            <p:strVal val="#ppt_y+.1"/>
                                          </p:val>
                                        </p:tav>
                                        <p:tav tm="100000">
                                          <p:val>
                                            <p:strVal val="#ppt_y"/>
                                          </p:val>
                                        </p:tav>
                                      </p:tavLst>
                                    </p:anim>
                                  </p:childTnLst>
                                </p:cTn>
                              </p:par>
                            </p:childTnLst>
                          </p:cTn>
                        </p:par>
                        <p:par>
                          <p:cTn id="79" fill="hold">
                            <p:stCondLst>
                              <p:cond delay="4500"/>
                            </p:stCondLst>
                            <p:childTnLst>
                              <p:par>
                                <p:cTn id="80" presetID="2" presetClass="entr" presetSubtype="4" fill="hold" grpId="0" nodeType="afterEffect">
                                  <p:stCondLst>
                                    <p:cond delay="0"/>
                                  </p:stCondLst>
                                  <p:childTnLst>
                                    <p:set>
                                      <p:cBhvr>
                                        <p:cTn id="81" dur="1" fill="hold">
                                          <p:stCondLst>
                                            <p:cond delay="0"/>
                                          </p:stCondLst>
                                        </p:cTn>
                                        <p:tgtEl>
                                          <p:spTgt spid="78"/>
                                        </p:tgtEl>
                                        <p:attrNameLst>
                                          <p:attrName>style.visibility</p:attrName>
                                        </p:attrNameLst>
                                      </p:cBhvr>
                                      <p:to>
                                        <p:strVal val="visible"/>
                                      </p:to>
                                    </p:set>
                                    <p:anim calcmode="lin" valueType="num">
                                      <p:cBhvr additive="base">
                                        <p:cTn id="82" dur="500" fill="hold"/>
                                        <p:tgtEl>
                                          <p:spTgt spid="78"/>
                                        </p:tgtEl>
                                        <p:attrNameLst>
                                          <p:attrName>ppt_x</p:attrName>
                                        </p:attrNameLst>
                                      </p:cBhvr>
                                      <p:tavLst>
                                        <p:tav tm="0">
                                          <p:val>
                                            <p:strVal val="#ppt_x"/>
                                          </p:val>
                                        </p:tav>
                                        <p:tav tm="100000">
                                          <p:val>
                                            <p:strVal val="#ppt_x"/>
                                          </p:val>
                                        </p:tav>
                                      </p:tavLst>
                                    </p:anim>
                                    <p:anim calcmode="lin" valueType="num">
                                      <p:cBhvr additive="base">
                                        <p:cTn id="83" dur="500" fill="hold"/>
                                        <p:tgtEl>
                                          <p:spTgt spid="78"/>
                                        </p:tgtEl>
                                        <p:attrNameLst>
                                          <p:attrName>ppt_y</p:attrName>
                                        </p:attrNameLst>
                                      </p:cBhvr>
                                      <p:tavLst>
                                        <p:tav tm="0">
                                          <p:val>
                                            <p:strVal val="1+#ppt_h/2"/>
                                          </p:val>
                                        </p:tav>
                                        <p:tav tm="100000">
                                          <p:val>
                                            <p:strVal val="#ppt_y"/>
                                          </p:val>
                                        </p:tav>
                                      </p:tavLst>
                                    </p:anim>
                                  </p:childTnLst>
                                </p:cTn>
                              </p:par>
                            </p:childTnLst>
                          </p:cTn>
                        </p:par>
                        <p:par>
                          <p:cTn id="84" fill="hold">
                            <p:stCondLst>
                              <p:cond delay="5000"/>
                            </p:stCondLst>
                            <p:childTnLst>
                              <p:par>
                                <p:cTn id="85" presetID="22" presetClass="entr" presetSubtype="4" fill="hold" nodeType="afterEffect">
                                  <p:stCondLst>
                                    <p:cond delay="0"/>
                                  </p:stCondLst>
                                  <p:childTnLst>
                                    <p:set>
                                      <p:cBhvr>
                                        <p:cTn id="86" dur="1" fill="hold">
                                          <p:stCondLst>
                                            <p:cond delay="0"/>
                                          </p:stCondLst>
                                        </p:cTn>
                                        <p:tgtEl>
                                          <p:spTgt spid="201"/>
                                        </p:tgtEl>
                                        <p:attrNameLst>
                                          <p:attrName>style.visibility</p:attrName>
                                        </p:attrNameLst>
                                      </p:cBhvr>
                                      <p:to>
                                        <p:strVal val="visible"/>
                                      </p:to>
                                    </p:set>
                                    <p:animEffect transition="in" filter="wipe(down)">
                                      <p:cBhvr>
                                        <p:cTn id="87" dur="500"/>
                                        <p:tgtEl>
                                          <p:spTgt spid="201"/>
                                        </p:tgtEl>
                                      </p:cBhvr>
                                    </p:animEffect>
                                  </p:childTnLst>
                                </p:cTn>
                              </p:par>
                            </p:childTnLst>
                          </p:cTn>
                        </p:par>
                        <p:par>
                          <p:cTn id="88" fill="hold">
                            <p:stCondLst>
                              <p:cond delay="5500"/>
                            </p:stCondLst>
                            <p:childTnLst>
                              <p:par>
                                <p:cTn id="89" presetID="42" presetClass="entr" presetSubtype="0" fill="hold" nodeType="afterEffect">
                                  <p:stCondLst>
                                    <p:cond delay="0"/>
                                  </p:stCondLst>
                                  <p:childTnLst>
                                    <p:set>
                                      <p:cBhvr>
                                        <p:cTn id="90" dur="1" fill="hold">
                                          <p:stCondLst>
                                            <p:cond delay="0"/>
                                          </p:stCondLst>
                                        </p:cTn>
                                        <p:tgtEl>
                                          <p:spTgt spid="79"/>
                                        </p:tgtEl>
                                        <p:attrNameLst>
                                          <p:attrName>style.visibility</p:attrName>
                                        </p:attrNameLst>
                                      </p:cBhvr>
                                      <p:to>
                                        <p:strVal val="visible"/>
                                      </p:to>
                                    </p:set>
                                    <p:animEffect transition="in" filter="fade">
                                      <p:cBhvr>
                                        <p:cTn id="91" dur="1000"/>
                                        <p:tgtEl>
                                          <p:spTgt spid="79"/>
                                        </p:tgtEl>
                                      </p:cBhvr>
                                    </p:animEffect>
                                    <p:anim calcmode="lin" valueType="num">
                                      <p:cBhvr>
                                        <p:cTn id="92" dur="1000" fill="hold"/>
                                        <p:tgtEl>
                                          <p:spTgt spid="79"/>
                                        </p:tgtEl>
                                        <p:attrNameLst>
                                          <p:attrName>ppt_x</p:attrName>
                                        </p:attrNameLst>
                                      </p:cBhvr>
                                      <p:tavLst>
                                        <p:tav tm="0">
                                          <p:val>
                                            <p:strVal val="#ppt_x"/>
                                          </p:val>
                                        </p:tav>
                                        <p:tav tm="100000">
                                          <p:val>
                                            <p:strVal val="#ppt_x"/>
                                          </p:val>
                                        </p:tav>
                                      </p:tavLst>
                                    </p:anim>
                                    <p:anim calcmode="lin" valueType="num">
                                      <p:cBhvr>
                                        <p:cTn id="93" dur="1000" fill="hold"/>
                                        <p:tgtEl>
                                          <p:spTgt spid="7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186" grpId="0" animBg="1"/>
      <p:bldP spid="187" grpId="0" animBg="1"/>
      <p:bldP spid="188" grpId="0" animBg="1"/>
      <p:bldP spid="189" grpId="0" animBg="1"/>
      <p:bldP spid="55" grpId="0"/>
      <p:bldP spid="190" grpId="0"/>
      <p:bldP spid="191" grpId="0"/>
      <p:bldP spid="192" grpId="0"/>
      <p:bldP spid="193" grpId="0"/>
      <p:bldP spid="198" grpId="0"/>
      <p:bldP spid="199" grpId="0"/>
      <p:bldP spid="200" grpId="0"/>
      <p:bldP spid="76" grpId="0"/>
      <p:bldP spid="7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magin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382" y="1224941"/>
            <a:ext cx="5901959" cy="4343400"/>
          </a:xfrm>
          <a:prstGeom prst="rect">
            <a:avLst/>
          </a:prstGeom>
        </p:spPr>
      </p:pic>
      <p:sp>
        <p:nvSpPr>
          <p:cNvPr id="4" name="Rettangolo 3"/>
          <p:cNvSpPr/>
          <p:nvPr/>
        </p:nvSpPr>
        <p:spPr>
          <a:xfrm>
            <a:off x="76200" y="1227692"/>
            <a:ext cx="2094564" cy="5217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rgbClr val="FF0000"/>
                </a:solidFill>
              </a:rPr>
              <a:t>Demographic</a:t>
            </a:r>
          </a:p>
        </p:txBody>
      </p:sp>
      <p:sp>
        <p:nvSpPr>
          <p:cNvPr id="27" name="Rettangolo 26"/>
          <p:cNvSpPr/>
          <p:nvPr/>
        </p:nvSpPr>
        <p:spPr>
          <a:xfrm>
            <a:off x="76200" y="2190717"/>
            <a:ext cx="2105215" cy="53660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rgbClr val="FF0000"/>
                </a:solidFill>
              </a:rPr>
              <a:t>   Socioeconomic</a:t>
            </a:r>
          </a:p>
          <a:p>
            <a:pPr algn="ctr"/>
            <a:r>
              <a:rPr lang="it-IT" b="1" dirty="0">
                <a:solidFill>
                  <a:srgbClr val="FF0000"/>
                </a:solidFill>
              </a:rPr>
              <a:t>SEIFA DECILE</a:t>
            </a:r>
          </a:p>
        </p:txBody>
      </p:sp>
      <p:sp>
        <p:nvSpPr>
          <p:cNvPr id="29" name="Rettangolo 28"/>
          <p:cNvSpPr/>
          <p:nvPr/>
        </p:nvSpPr>
        <p:spPr>
          <a:xfrm>
            <a:off x="76200" y="2957914"/>
            <a:ext cx="2095089" cy="57286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t> </a:t>
            </a:r>
            <a:r>
              <a:rPr lang="it-IT" b="1" dirty="0">
                <a:solidFill>
                  <a:srgbClr val="FF0000"/>
                </a:solidFill>
              </a:rPr>
              <a:t>Remoteness ARIA+</a:t>
            </a:r>
          </a:p>
        </p:txBody>
      </p:sp>
      <p:sp>
        <p:nvSpPr>
          <p:cNvPr id="31" name="Rettangolo 30"/>
          <p:cNvSpPr/>
          <p:nvPr/>
        </p:nvSpPr>
        <p:spPr>
          <a:xfrm>
            <a:off x="228600" y="3770312"/>
            <a:ext cx="1981200" cy="381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chemeClr val="accent6">
                    <a:lumMod val="75000"/>
                  </a:schemeClr>
                </a:solidFill>
              </a:rPr>
              <a:t>Individual Data</a:t>
            </a:r>
          </a:p>
        </p:txBody>
      </p:sp>
      <p:cxnSp>
        <p:nvCxnSpPr>
          <p:cNvPr id="20" name="Connettore 1 19"/>
          <p:cNvCxnSpPr/>
          <p:nvPr/>
        </p:nvCxnSpPr>
        <p:spPr>
          <a:xfrm>
            <a:off x="1981200" y="4432353"/>
            <a:ext cx="1371600" cy="976299"/>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Connettore 1 37"/>
          <p:cNvCxnSpPr/>
          <p:nvPr/>
        </p:nvCxnSpPr>
        <p:spPr>
          <a:xfrm flipV="1">
            <a:off x="1981200" y="4319353"/>
            <a:ext cx="381000" cy="13594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41" name="Connettore 1 40"/>
          <p:cNvCxnSpPr/>
          <p:nvPr/>
        </p:nvCxnSpPr>
        <p:spPr>
          <a:xfrm flipV="1">
            <a:off x="3299564" y="2767270"/>
            <a:ext cx="1350110" cy="485283"/>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Connettore 1 47"/>
          <p:cNvCxnSpPr/>
          <p:nvPr/>
        </p:nvCxnSpPr>
        <p:spPr>
          <a:xfrm>
            <a:off x="3393498" y="2461085"/>
            <a:ext cx="1232925" cy="30618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Connettore 1 19"/>
          <p:cNvCxnSpPr/>
          <p:nvPr/>
        </p:nvCxnSpPr>
        <p:spPr>
          <a:xfrm flipV="1">
            <a:off x="3330519" y="4432353"/>
            <a:ext cx="1241481" cy="966968"/>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Connettore 1 40"/>
          <p:cNvCxnSpPr/>
          <p:nvPr/>
        </p:nvCxnSpPr>
        <p:spPr>
          <a:xfrm flipV="1">
            <a:off x="3289663" y="3621885"/>
            <a:ext cx="1282337" cy="697468"/>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Connettore 1 19"/>
          <p:cNvCxnSpPr/>
          <p:nvPr/>
        </p:nvCxnSpPr>
        <p:spPr>
          <a:xfrm>
            <a:off x="2041581" y="3614270"/>
            <a:ext cx="1235019" cy="705083"/>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Connettore 1 19"/>
          <p:cNvCxnSpPr/>
          <p:nvPr/>
        </p:nvCxnSpPr>
        <p:spPr>
          <a:xfrm>
            <a:off x="2018153" y="2768518"/>
            <a:ext cx="1281411" cy="484035"/>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Connettore 1 47"/>
          <p:cNvCxnSpPr>
            <a:cxnSpLocks/>
          </p:cNvCxnSpPr>
          <p:nvPr/>
        </p:nvCxnSpPr>
        <p:spPr>
          <a:xfrm>
            <a:off x="2874038" y="2533276"/>
            <a:ext cx="165329" cy="619535"/>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Connettore 1 42"/>
          <p:cNvCxnSpPr/>
          <p:nvPr/>
        </p:nvCxnSpPr>
        <p:spPr>
          <a:xfrm flipV="1">
            <a:off x="1998519" y="2655518"/>
            <a:ext cx="406663" cy="12033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Connettore 1 19"/>
          <p:cNvCxnSpPr/>
          <p:nvPr/>
        </p:nvCxnSpPr>
        <p:spPr>
          <a:xfrm>
            <a:off x="2039730" y="1978420"/>
            <a:ext cx="1326506" cy="26881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Connettore 1 42"/>
          <p:cNvCxnSpPr/>
          <p:nvPr/>
        </p:nvCxnSpPr>
        <p:spPr>
          <a:xfrm flipV="1">
            <a:off x="2486215" y="2449991"/>
            <a:ext cx="725297" cy="179589"/>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Connettore 1 47"/>
          <p:cNvCxnSpPr/>
          <p:nvPr/>
        </p:nvCxnSpPr>
        <p:spPr>
          <a:xfrm>
            <a:off x="3284693" y="1773660"/>
            <a:ext cx="1287307" cy="177034"/>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Connettore 1 47"/>
          <p:cNvCxnSpPr/>
          <p:nvPr/>
        </p:nvCxnSpPr>
        <p:spPr>
          <a:xfrm>
            <a:off x="3460811" y="3230767"/>
            <a:ext cx="1111189" cy="381787"/>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96" name="Immagine 5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9580" y="5036260"/>
            <a:ext cx="1800200" cy="509795"/>
          </a:xfrm>
          <a:prstGeom prst="rect">
            <a:avLst/>
          </a:prstGeom>
        </p:spPr>
      </p:pic>
      <p:sp>
        <p:nvSpPr>
          <p:cNvPr id="121" name="Rettangolo arrotondato 21"/>
          <p:cNvSpPr/>
          <p:nvPr/>
        </p:nvSpPr>
        <p:spPr>
          <a:xfrm>
            <a:off x="5040312" y="545202"/>
            <a:ext cx="3687492" cy="57261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t-IT" b="1" dirty="0"/>
          </a:p>
        </p:txBody>
      </p:sp>
      <p:sp>
        <p:nvSpPr>
          <p:cNvPr id="122" name="TextBox 40"/>
          <p:cNvSpPr txBox="1">
            <a:spLocks noChangeArrowheads="1"/>
          </p:cNvSpPr>
          <p:nvPr/>
        </p:nvSpPr>
        <p:spPr bwMode="auto">
          <a:xfrm>
            <a:off x="5886202" y="616415"/>
            <a:ext cx="262068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800" b="1" dirty="0">
                <a:solidFill>
                  <a:srgbClr val="FFFF00"/>
                </a:solidFill>
              </a:rPr>
              <a:t>SA3 VARIABLES</a:t>
            </a:r>
          </a:p>
        </p:txBody>
      </p:sp>
      <p:sp>
        <p:nvSpPr>
          <p:cNvPr id="123" name="Rettangolo arrotondato 21"/>
          <p:cNvSpPr/>
          <p:nvPr/>
        </p:nvSpPr>
        <p:spPr>
          <a:xfrm>
            <a:off x="365356" y="550143"/>
            <a:ext cx="4095650" cy="57261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t-IT" b="1" dirty="0"/>
          </a:p>
        </p:txBody>
      </p:sp>
      <p:sp>
        <p:nvSpPr>
          <p:cNvPr id="124" name="TextBox 40"/>
          <p:cNvSpPr txBox="1">
            <a:spLocks noChangeArrowheads="1"/>
          </p:cNvSpPr>
          <p:nvPr/>
        </p:nvSpPr>
        <p:spPr bwMode="auto">
          <a:xfrm>
            <a:off x="380372" y="646309"/>
            <a:ext cx="41498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400" b="1" dirty="0">
                <a:solidFill>
                  <a:srgbClr val="FF0000"/>
                </a:solidFill>
              </a:rPr>
              <a:t>SA3 – FEATURES DIMENSIONS</a:t>
            </a:r>
          </a:p>
        </p:txBody>
      </p:sp>
      <p:sp>
        <p:nvSpPr>
          <p:cNvPr id="125" name="TextBox 124"/>
          <p:cNvSpPr txBox="1"/>
          <p:nvPr/>
        </p:nvSpPr>
        <p:spPr>
          <a:xfrm>
            <a:off x="935092" y="4442952"/>
            <a:ext cx="1274708" cy="646331"/>
          </a:xfrm>
          <a:prstGeom prst="rect">
            <a:avLst/>
          </a:prstGeom>
          <a:noFill/>
        </p:spPr>
        <p:txBody>
          <a:bodyPr wrap="none" rtlCol="0">
            <a:spAutoFit/>
          </a:bodyPr>
          <a:lstStyle/>
          <a:p>
            <a:r>
              <a:rPr lang="en-AU" dirty="0"/>
              <a:t>Population</a:t>
            </a:r>
          </a:p>
          <a:p>
            <a:pPr algn="ctr"/>
            <a:r>
              <a:rPr lang="en-AU" dirty="0"/>
              <a:t>Counts</a:t>
            </a:r>
          </a:p>
        </p:txBody>
      </p:sp>
      <p:sp>
        <p:nvSpPr>
          <p:cNvPr id="19" name="Freeform: Shape 18"/>
          <p:cNvSpPr/>
          <p:nvPr/>
        </p:nvSpPr>
        <p:spPr>
          <a:xfrm>
            <a:off x="3404295" y="4425337"/>
            <a:ext cx="2009273" cy="1167063"/>
          </a:xfrm>
          <a:custGeom>
            <a:avLst/>
            <a:gdLst>
              <a:gd name="connsiteX0" fmla="*/ 0 w 2009273"/>
              <a:gd name="connsiteY0" fmla="*/ 1143000 h 1167063"/>
              <a:gd name="connsiteX1" fmla="*/ 2009273 w 2009273"/>
              <a:gd name="connsiteY1" fmla="*/ 1167063 h 1167063"/>
              <a:gd name="connsiteX2" fmla="*/ 1227221 w 2009273"/>
              <a:gd name="connsiteY2" fmla="*/ 0 h 1167063"/>
              <a:gd name="connsiteX3" fmla="*/ 0 w 2009273"/>
              <a:gd name="connsiteY3" fmla="*/ 1143000 h 1167063"/>
            </a:gdLst>
            <a:ahLst/>
            <a:cxnLst>
              <a:cxn ang="0">
                <a:pos x="connsiteX0" y="connsiteY0"/>
              </a:cxn>
              <a:cxn ang="0">
                <a:pos x="connsiteX1" y="connsiteY1"/>
              </a:cxn>
              <a:cxn ang="0">
                <a:pos x="connsiteX2" y="connsiteY2"/>
              </a:cxn>
              <a:cxn ang="0">
                <a:pos x="connsiteX3" y="connsiteY3"/>
              </a:cxn>
            </a:cxnLst>
            <a:rect l="l" t="t" r="r" b="b"/>
            <a:pathLst>
              <a:path w="2009273" h="1167063">
                <a:moveTo>
                  <a:pt x="0" y="1143000"/>
                </a:moveTo>
                <a:lnTo>
                  <a:pt x="2009273" y="1167063"/>
                </a:lnTo>
                <a:lnTo>
                  <a:pt x="1227221" y="0"/>
                </a:lnTo>
                <a:lnTo>
                  <a:pt x="0" y="1143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8" name="Connettore 1 19"/>
          <p:cNvCxnSpPr>
            <a:cxnSpLocks/>
          </p:cNvCxnSpPr>
          <p:nvPr/>
        </p:nvCxnSpPr>
        <p:spPr>
          <a:xfrm>
            <a:off x="2909665" y="4137501"/>
            <a:ext cx="205349" cy="1106454"/>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Connettore 1 40"/>
          <p:cNvCxnSpPr>
            <a:cxnSpLocks/>
          </p:cNvCxnSpPr>
          <p:nvPr/>
        </p:nvCxnSpPr>
        <p:spPr>
          <a:xfrm flipV="1">
            <a:off x="2467686" y="3214111"/>
            <a:ext cx="651701" cy="24592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Connettore 1 19"/>
          <p:cNvCxnSpPr>
            <a:cxnSpLocks/>
          </p:cNvCxnSpPr>
          <p:nvPr/>
        </p:nvCxnSpPr>
        <p:spPr>
          <a:xfrm>
            <a:off x="2799637" y="3292308"/>
            <a:ext cx="264103" cy="912094"/>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 name="Connettore 1 40"/>
          <p:cNvCxnSpPr/>
          <p:nvPr/>
        </p:nvCxnSpPr>
        <p:spPr>
          <a:xfrm flipV="1">
            <a:off x="3313598" y="1938277"/>
            <a:ext cx="1320162" cy="299584"/>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Connettore 1 40"/>
          <p:cNvCxnSpPr>
            <a:cxnSpLocks/>
          </p:cNvCxnSpPr>
          <p:nvPr/>
        </p:nvCxnSpPr>
        <p:spPr>
          <a:xfrm flipV="1">
            <a:off x="2461856" y="1769257"/>
            <a:ext cx="851742" cy="102773"/>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Connettore 1 40"/>
          <p:cNvCxnSpPr>
            <a:cxnSpLocks/>
          </p:cNvCxnSpPr>
          <p:nvPr/>
        </p:nvCxnSpPr>
        <p:spPr>
          <a:xfrm flipV="1">
            <a:off x="2025541" y="1903663"/>
            <a:ext cx="319538" cy="49659"/>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Freeform: Shape 44"/>
          <p:cNvSpPr/>
          <p:nvPr/>
        </p:nvSpPr>
        <p:spPr>
          <a:xfrm>
            <a:off x="2177716" y="1419726"/>
            <a:ext cx="336884" cy="553453"/>
          </a:xfrm>
          <a:custGeom>
            <a:avLst/>
            <a:gdLst>
              <a:gd name="connsiteX0" fmla="*/ 12031 w 336884"/>
              <a:gd name="connsiteY0" fmla="*/ 0 h 553453"/>
              <a:gd name="connsiteX1" fmla="*/ 336884 w 336884"/>
              <a:gd name="connsiteY1" fmla="*/ 553453 h 553453"/>
              <a:gd name="connsiteX2" fmla="*/ 0 w 336884"/>
              <a:gd name="connsiteY2" fmla="*/ 324853 h 553453"/>
              <a:gd name="connsiteX3" fmla="*/ 12031 w 336884"/>
              <a:gd name="connsiteY3" fmla="*/ 0 h 553453"/>
            </a:gdLst>
            <a:ahLst/>
            <a:cxnLst>
              <a:cxn ang="0">
                <a:pos x="connsiteX0" y="connsiteY0"/>
              </a:cxn>
              <a:cxn ang="0">
                <a:pos x="connsiteX1" y="connsiteY1"/>
              </a:cxn>
              <a:cxn ang="0">
                <a:pos x="connsiteX2" y="connsiteY2"/>
              </a:cxn>
              <a:cxn ang="0">
                <a:pos x="connsiteX3" y="connsiteY3"/>
              </a:cxn>
            </a:cxnLst>
            <a:rect l="l" t="t" r="r" b="b"/>
            <a:pathLst>
              <a:path w="336884" h="553453">
                <a:moveTo>
                  <a:pt x="12031" y="0"/>
                </a:moveTo>
                <a:lnTo>
                  <a:pt x="336884" y="553453"/>
                </a:lnTo>
                <a:lnTo>
                  <a:pt x="0" y="324853"/>
                </a:lnTo>
                <a:lnTo>
                  <a:pt x="12031" y="0"/>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Freeform: Shape 176"/>
          <p:cNvSpPr/>
          <p:nvPr/>
        </p:nvSpPr>
        <p:spPr>
          <a:xfrm>
            <a:off x="2161696" y="2173868"/>
            <a:ext cx="336884" cy="553453"/>
          </a:xfrm>
          <a:custGeom>
            <a:avLst/>
            <a:gdLst>
              <a:gd name="connsiteX0" fmla="*/ 12031 w 336884"/>
              <a:gd name="connsiteY0" fmla="*/ 0 h 553453"/>
              <a:gd name="connsiteX1" fmla="*/ 336884 w 336884"/>
              <a:gd name="connsiteY1" fmla="*/ 553453 h 553453"/>
              <a:gd name="connsiteX2" fmla="*/ 0 w 336884"/>
              <a:gd name="connsiteY2" fmla="*/ 324853 h 553453"/>
              <a:gd name="connsiteX3" fmla="*/ 12031 w 336884"/>
              <a:gd name="connsiteY3" fmla="*/ 0 h 553453"/>
            </a:gdLst>
            <a:ahLst/>
            <a:cxnLst>
              <a:cxn ang="0">
                <a:pos x="connsiteX0" y="connsiteY0"/>
              </a:cxn>
              <a:cxn ang="0">
                <a:pos x="connsiteX1" y="connsiteY1"/>
              </a:cxn>
              <a:cxn ang="0">
                <a:pos x="connsiteX2" y="connsiteY2"/>
              </a:cxn>
              <a:cxn ang="0">
                <a:pos x="connsiteX3" y="connsiteY3"/>
              </a:cxn>
            </a:cxnLst>
            <a:rect l="l" t="t" r="r" b="b"/>
            <a:pathLst>
              <a:path w="336884" h="553453">
                <a:moveTo>
                  <a:pt x="12031" y="0"/>
                </a:moveTo>
                <a:lnTo>
                  <a:pt x="336884" y="553453"/>
                </a:lnTo>
                <a:lnTo>
                  <a:pt x="0" y="324853"/>
                </a:lnTo>
                <a:lnTo>
                  <a:pt x="12031" y="0"/>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Freeform: Shape 177"/>
          <p:cNvSpPr/>
          <p:nvPr/>
        </p:nvSpPr>
        <p:spPr>
          <a:xfrm>
            <a:off x="2195736" y="2996952"/>
            <a:ext cx="336884" cy="553453"/>
          </a:xfrm>
          <a:custGeom>
            <a:avLst/>
            <a:gdLst>
              <a:gd name="connsiteX0" fmla="*/ 12031 w 336884"/>
              <a:gd name="connsiteY0" fmla="*/ 0 h 553453"/>
              <a:gd name="connsiteX1" fmla="*/ 336884 w 336884"/>
              <a:gd name="connsiteY1" fmla="*/ 553453 h 553453"/>
              <a:gd name="connsiteX2" fmla="*/ 0 w 336884"/>
              <a:gd name="connsiteY2" fmla="*/ 324853 h 553453"/>
              <a:gd name="connsiteX3" fmla="*/ 12031 w 336884"/>
              <a:gd name="connsiteY3" fmla="*/ 0 h 553453"/>
            </a:gdLst>
            <a:ahLst/>
            <a:cxnLst>
              <a:cxn ang="0">
                <a:pos x="connsiteX0" y="connsiteY0"/>
              </a:cxn>
              <a:cxn ang="0">
                <a:pos x="connsiteX1" y="connsiteY1"/>
              </a:cxn>
              <a:cxn ang="0">
                <a:pos x="connsiteX2" y="connsiteY2"/>
              </a:cxn>
              <a:cxn ang="0">
                <a:pos x="connsiteX3" y="connsiteY3"/>
              </a:cxn>
            </a:cxnLst>
            <a:rect l="l" t="t" r="r" b="b"/>
            <a:pathLst>
              <a:path w="336884" h="553453">
                <a:moveTo>
                  <a:pt x="12031" y="0"/>
                </a:moveTo>
                <a:lnTo>
                  <a:pt x="336884" y="553453"/>
                </a:lnTo>
                <a:lnTo>
                  <a:pt x="0" y="324853"/>
                </a:lnTo>
                <a:lnTo>
                  <a:pt x="12031" y="0"/>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Freeform: Shape 178"/>
          <p:cNvSpPr/>
          <p:nvPr/>
        </p:nvSpPr>
        <p:spPr>
          <a:xfrm>
            <a:off x="2205816" y="3767565"/>
            <a:ext cx="326803" cy="597540"/>
          </a:xfrm>
          <a:custGeom>
            <a:avLst/>
            <a:gdLst>
              <a:gd name="connsiteX0" fmla="*/ 12031 w 336884"/>
              <a:gd name="connsiteY0" fmla="*/ 0 h 553453"/>
              <a:gd name="connsiteX1" fmla="*/ 336884 w 336884"/>
              <a:gd name="connsiteY1" fmla="*/ 553453 h 553453"/>
              <a:gd name="connsiteX2" fmla="*/ 0 w 336884"/>
              <a:gd name="connsiteY2" fmla="*/ 324853 h 553453"/>
              <a:gd name="connsiteX3" fmla="*/ 12031 w 336884"/>
              <a:gd name="connsiteY3" fmla="*/ 0 h 553453"/>
            </a:gdLst>
            <a:ahLst/>
            <a:cxnLst>
              <a:cxn ang="0">
                <a:pos x="connsiteX0" y="connsiteY0"/>
              </a:cxn>
              <a:cxn ang="0">
                <a:pos x="connsiteX1" y="connsiteY1"/>
              </a:cxn>
              <a:cxn ang="0">
                <a:pos x="connsiteX2" y="connsiteY2"/>
              </a:cxn>
              <a:cxn ang="0">
                <a:pos x="connsiteX3" y="connsiteY3"/>
              </a:cxn>
            </a:cxnLst>
            <a:rect l="l" t="t" r="r" b="b"/>
            <a:pathLst>
              <a:path w="336884" h="553453">
                <a:moveTo>
                  <a:pt x="12031" y="0"/>
                </a:moveTo>
                <a:lnTo>
                  <a:pt x="336884" y="553453"/>
                </a:lnTo>
                <a:lnTo>
                  <a:pt x="0" y="324853"/>
                </a:lnTo>
                <a:lnTo>
                  <a:pt x="12031" y="0"/>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Connettore 54"/>
          <p:cNvSpPr/>
          <p:nvPr/>
        </p:nvSpPr>
        <p:spPr>
          <a:xfrm>
            <a:off x="2432715" y="4723033"/>
            <a:ext cx="341479" cy="30480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rgbClr val="FF0000"/>
                </a:solidFill>
              </a:rPr>
              <a:t>A</a:t>
            </a:r>
          </a:p>
        </p:txBody>
      </p:sp>
      <p:cxnSp>
        <p:nvCxnSpPr>
          <p:cNvPr id="183" name="Connettore 1 47"/>
          <p:cNvCxnSpPr>
            <a:cxnSpLocks/>
          </p:cNvCxnSpPr>
          <p:nvPr/>
        </p:nvCxnSpPr>
        <p:spPr>
          <a:xfrm>
            <a:off x="2891615" y="1818731"/>
            <a:ext cx="132138" cy="354546"/>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flipH="1">
            <a:off x="4954099" y="1229198"/>
            <a:ext cx="976326" cy="707886"/>
          </a:xfrm>
          <a:prstGeom prst="rect">
            <a:avLst/>
          </a:prstGeom>
          <a:noFill/>
        </p:spPr>
        <p:txBody>
          <a:bodyPr wrap="square" rtlCol="0">
            <a:spAutoFit/>
          </a:bodyPr>
          <a:lstStyle/>
          <a:p>
            <a:pPr algn="ctr"/>
            <a:r>
              <a:rPr lang="en-US" sz="2000" b="1" dirty="0">
                <a:solidFill>
                  <a:schemeClr val="bg1"/>
                </a:solidFill>
              </a:rPr>
              <a:t>Age</a:t>
            </a:r>
          </a:p>
          <a:p>
            <a:pPr algn="ctr"/>
            <a:r>
              <a:rPr lang="en-US" sz="2000" b="1" dirty="0">
                <a:solidFill>
                  <a:schemeClr val="bg1"/>
                </a:solidFill>
              </a:rPr>
              <a:t>Group</a:t>
            </a:r>
          </a:p>
        </p:txBody>
      </p:sp>
      <p:sp>
        <p:nvSpPr>
          <p:cNvPr id="72" name="Rectangle 71"/>
          <p:cNvSpPr/>
          <p:nvPr/>
        </p:nvSpPr>
        <p:spPr>
          <a:xfrm>
            <a:off x="4408931" y="2929786"/>
            <a:ext cx="1112148" cy="11910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6" name="Connettore 54"/>
          <p:cNvSpPr/>
          <p:nvPr/>
        </p:nvSpPr>
        <p:spPr>
          <a:xfrm>
            <a:off x="2417193" y="3455366"/>
            <a:ext cx="341479" cy="30480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rgbClr val="FF0000"/>
                </a:solidFill>
              </a:rPr>
              <a:t>A</a:t>
            </a:r>
          </a:p>
        </p:txBody>
      </p:sp>
      <p:sp>
        <p:nvSpPr>
          <p:cNvPr id="77" name="Connettore 54"/>
          <p:cNvSpPr/>
          <p:nvPr/>
        </p:nvSpPr>
        <p:spPr>
          <a:xfrm>
            <a:off x="2440348" y="2541939"/>
            <a:ext cx="341479" cy="30480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rgbClr val="FF0000"/>
                </a:solidFill>
              </a:rPr>
              <a:t>A</a:t>
            </a:r>
          </a:p>
        </p:txBody>
      </p:sp>
      <p:sp>
        <p:nvSpPr>
          <p:cNvPr id="78" name="Connettore 54"/>
          <p:cNvSpPr/>
          <p:nvPr/>
        </p:nvSpPr>
        <p:spPr>
          <a:xfrm>
            <a:off x="2453845" y="1699463"/>
            <a:ext cx="341479" cy="30480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rgbClr val="FF0000"/>
                </a:solidFill>
              </a:rPr>
              <a:t>A</a:t>
            </a:r>
          </a:p>
        </p:txBody>
      </p:sp>
      <p:pic>
        <p:nvPicPr>
          <p:cNvPr id="80" name="Picture 7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25788" y="1807185"/>
            <a:ext cx="2268224" cy="4042480"/>
          </a:xfrm>
          <a:prstGeom prst="rect">
            <a:avLst/>
          </a:prstGeom>
        </p:spPr>
      </p:pic>
      <p:graphicFrame>
        <p:nvGraphicFramePr>
          <p:cNvPr id="86" name="Table 85"/>
          <p:cNvGraphicFramePr>
            <a:graphicFrameLocks noGrp="1"/>
          </p:cNvGraphicFramePr>
          <p:nvPr>
            <p:extLst>
              <p:ext uri="{D42A27DB-BD31-4B8C-83A1-F6EECF244321}">
                <p14:modId xmlns:p14="http://schemas.microsoft.com/office/powerpoint/2010/main" val="4272489653"/>
              </p:ext>
            </p:extLst>
          </p:nvPr>
        </p:nvGraphicFramePr>
        <p:xfrm>
          <a:off x="4643310" y="4448146"/>
          <a:ext cx="2160938" cy="1828800"/>
        </p:xfrm>
        <a:graphic>
          <a:graphicData uri="http://schemas.openxmlformats.org/drawingml/2006/table">
            <a:tbl>
              <a:tblPr firstRow="1" bandRow="1">
                <a:tableStyleId>{2D5ABB26-0587-4C30-8999-92F81FD0307C}</a:tableStyleId>
              </a:tblPr>
              <a:tblGrid>
                <a:gridCol w="377686">
                  <a:extLst>
                    <a:ext uri="{9D8B030D-6E8A-4147-A177-3AD203B41FA5}">
                      <a16:colId xmlns:a16="http://schemas.microsoft.com/office/drawing/2014/main" xmlns="" val="330790931"/>
                    </a:ext>
                  </a:extLst>
                </a:gridCol>
                <a:gridCol w="1783252">
                  <a:extLst>
                    <a:ext uri="{9D8B030D-6E8A-4147-A177-3AD203B41FA5}">
                      <a16:colId xmlns:a16="http://schemas.microsoft.com/office/drawing/2014/main" xmlns="" val="3526685256"/>
                    </a:ext>
                  </a:extLst>
                </a:gridCol>
              </a:tblGrid>
              <a:tr h="302818">
                <a:tc>
                  <a:txBody>
                    <a:bodyPr/>
                    <a:lstStyle/>
                    <a:p>
                      <a:r>
                        <a:rPr lang="en-US"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0D9"/>
                    </a:solidFill>
                  </a:tcPr>
                </a:tc>
                <a:tc>
                  <a:txBody>
                    <a:bodyPr/>
                    <a:lstStyle/>
                    <a:p>
                      <a:r>
                        <a:rPr lang="en-US" sz="1600" dirty="0"/>
                        <a:t>Major cities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330088224"/>
                  </a:ext>
                </a:extLst>
              </a:tr>
              <a:tr h="302818">
                <a:tc>
                  <a:txBody>
                    <a:bodyPr/>
                    <a:lstStyle/>
                    <a:p>
                      <a:r>
                        <a:rPr lang="en-US"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CC8A"/>
                    </a:solidFill>
                  </a:tcPr>
                </a:tc>
                <a:tc>
                  <a:txBody>
                    <a:bodyPr/>
                    <a:lstStyle/>
                    <a:p>
                      <a:r>
                        <a:rPr lang="en-US" sz="1600" dirty="0"/>
                        <a:t>Inner Regional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926919446"/>
                  </a:ext>
                </a:extLst>
              </a:tr>
              <a:tr h="302818">
                <a:tc>
                  <a:txBody>
                    <a:bodyPr/>
                    <a:lstStyle/>
                    <a:p>
                      <a:r>
                        <a:rPr lang="en-US" dirty="0">
                          <a:solidFill>
                            <a:schemeClr val="bg1"/>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8D59"/>
                    </a:solidFill>
                  </a:tcPr>
                </a:tc>
                <a:tc>
                  <a:txBody>
                    <a:bodyPr/>
                    <a:lstStyle/>
                    <a:p>
                      <a:r>
                        <a:rPr lang="en-US" sz="1600" dirty="0"/>
                        <a:t>Outer Regional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489410041"/>
                  </a:ext>
                </a:extLst>
              </a:tr>
              <a:tr h="302818">
                <a:tc>
                  <a:txBody>
                    <a:bodyPr/>
                    <a:lstStyle/>
                    <a:p>
                      <a:r>
                        <a:rPr lang="en-US" dirty="0">
                          <a:solidFill>
                            <a:schemeClr val="bg1"/>
                          </a:solidFill>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4A33"/>
                    </a:solidFill>
                  </a:tcPr>
                </a:tc>
                <a:tc>
                  <a:txBody>
                    <a:bodyPr/>
                    <a:lstStyle/>
                    <a:p>
                      <a:r>
                        <a:rPr lang="en-US" sz="1600" b="1" dirty="0"/>
                        <a:t>Remote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4143899932"/>
                  </a:ext>
                </a:extLst>
              </a:tr>
              <a:tr h="302818">
                <a:tc>
                  <a:txBody>
                    <a:bodyPr/>
                    <a:lstStyle/>
                    <a:p>
                      <a:r>
                        <a:rPr lang="en-US" dirty="0">
                          <a:solidFill>
                            <a:schemeClr val="bg1"/>
                          </a:solidFill>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30000"/>
                    </a:solidFill>
                  </a:tcPr>
                </a:tc>
                <a:tc>
                  <a:txBody>
                    <a:bodyPr/>
                    <a:lstStyle/>
                    <a:p>
                      <a:r>
                        <a:rPr lang="en-US" sz="1600" dirty="0"/>
                        <a:t>Very remote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361983919"/>
                  </a:ext>
                </a:extLst>
              </a:tr>
            </a:tbl>
          </a:graphicData>
        </a:graphic>
      </p:graphicFrame>
      <p:graphicFrame>
        <p:nvGraphicFramePr>
          <p:cNvPr id="87" name="Table 86"/>
          <p:cNvGraphicFramePr>
            <a:graphicFrameLocks noGrp="1"/>
          </p:cNvGraphicFramePr>
          <p:nvPr>
            <p:extLst>
              <p:ext uri="{D42A27DB-BD31-4B8C-83A1-F6EECF244321}">
                <p14:modId xmlns:p14="http://schemas.microsoft.com/office/powerpoint/2010/main" val="3137851655"/>
              </p:ext>
            </p:extLst>
          </p:nvPr>
        </p:nvGraphicFramePr>
        <p:xfrm>
          <a:off x="4628216" y="1216180"/>
          <a:ext cx="4408280" cy="518160"/>
        </p:xfrm>
        <a:graphic>
          <a:graphicData uri="http://schemas.openxmlformats.org/drawingml/2006/table">
            <a:tbl>
              <a:tblPr firstRow="1" bandRow="1">
                <a:tableStyleId>{5C22544A-7EE6-4342-B048-85BDC9FD1C3A}</a:tableStyleId>
              </a:tblPr>
              <a:tblGrid>
                <a:gridCol w="440828">
                  <a:extLst>
                    <a:ext uri="{9D8B030D-6E8A-4147-A177-3AD203B41FA5}">
                      <a16:colId xmlns:a16="http://schemas.microsoft.com/office/drawing/2014/main" xmlns="" val="2801463609"/>
                    </a:ext>
                  </a:extLst>
                </a:gridCol>
                <a:gridCol w="440828">
                  <a:extLst>
                    <a:ext uri="{9D8B030D-6E8A-4147-A177-3AD203B41FA5}">
                      <a16:colId xmlns:a16="http://schemas.microsoft.com/office/drawing/2014/main" xmlns="" val="2416060751"/>
                    </a:ext>
                  </a:extLst>
                </a:gridCol>
                <a:gridCol w="440828">
                  <a:extLst>
                    <a:ext uri="{9D8B030D-6E8A-4147-A177-3AD203B41FA5}">
                      <a16:colId xmlns:a16="http://schemas.microsoft.com/office/drawing/2014/main" xmlns="" val="1950344913"/>
                    </a:ext>
                  </a:extLst>
                </a:gridCol>
                <a:gridCol w="440828">
                  <a:extLst>
                    <a:ext uri="{9D8B030D-6E8A-4147-A177-3AD203B41FA5}">
                      <a16:colId xmlns:a16="http://schemas.microsoft.com/office/drawing/2014/main" xmlns="" val="1761277774"/>
                    </a:ext>
                  </a:extLst>
                </a:gridCol>
                <a:gridCol w="440828">
                  <a:extLst>
                    <a:ext uri="{9D8B030D-6E8A-4147-A177-3AD203B41FA5}">
                      <a16:colId xmlns:a16="http://schemas.microsoft.com/office/drawing/2014/main" xmlns="" val="4066296710"/>
                    </a:ext>
                  </a:extLst>
                </a:gridCol>
                <a:gridCol w="440828">
                  <a:extLst>
                    <a:ext uri="{9D8B030D-6E8A-4147-A177-3AD203B41FA5}">
                      <a16:colId xmlns:a16="http://schemas.microsoft.com/office/drawing/2014/main" xmlns="" val="2916828821"/>
                    </a:ext>
                  </a:extLst>
                </a:gridCol>
                <a:gridCol w="440828">
                  <a:extLst>
                    <a:ext uri="{9D8B030D-6E8A-4147-A177-3AD203B41FA5}">
                      <a16:colId xmlns:a16="http://schemas.microsoft.com/office/drawing/2014/main" xmlns="" val="2818043163"/>
                    </a:ext>
                  </a:extLst>
                </a:gridCol>
                <a:gridCol w="440828">
                  <a:extLst>
                    <a:ext uri="{9D8B030D-6E8A-4147-A177-3AD203B41FA5}">
                      <a16:colId xmlns:a16="http://schemas.microsoft.com/office/drawing/2014/main" xmlns="" val="4229569524"/>
                    </a:ext>
                  </a:extLst>
                </a:gridCol>
                <a:gridCol w="440828">
                  <a:extLst>
                    <a:ext uri="{9D8B030D-6E8A-4147-A177-3AD203B41FA5}">
                      <a16:colId xmlns:a16="http://schemas.microsoft.com/office/drawing/2014/main" xmlns="" val="808660015"/>
                    </a:ext>
                  </a:extLst>
                </a:gridCol>
                <a:gridCol w="440828">
                  <a:extLst>
                    <a:ext uri="{9D8B030D-6E8A-4147-A177-3AD203B41FA5}">
                      <a16:colId xmlns:a16="http://schemas.microsoft.com/office/drawing/2014/main" xmlns="" val="1979806907"/>
                    </a:ext>
                  </a:extLst>
                </a:gridCol>
              </a:tblGrid>
              <a:tr h="477702">
                <a:tc>
                  <a:txBody>
                    <a:bodyPr/>
                    <a:lstStyle/>
                    <a:p>
                      <a:r>
                        <a:rPr lang="en-AU" sz="2800" dirty="0">
                          <a:solidFill>
                            <a:srgbClr val="FFFF00"/>
                          </a:solidFill>
                        </a:rPr>
                        <a:t>1</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0152"/>
                    </a:solidFill>
                  </a:tcPr>
                </a:tc>
                <a:tc>
                  <a:txBody>
                    <a:bodyPr/>
                    <a:lstStyle/>
                    <a:p>
                      <a:r>
                        <a:rPr lang="en-AU" dirty="0"/>
                        <a:t>2</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1B7D"/>
                    </a:solidFill>
                  </a:tcPr>
                </a:tc>
                <a:tc>
                  <a:txBody>
                    <a:bodyPr/>
                    <a:lstStyle/>
                    <a:p>
                      <a:r>
                        <a:rPr lang="en-AU" dirty="0"/>
                        <a:t>3</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77AE"/>
                    </a:solidFill>
                  </a:tcPr>
                </a:tc>
                <a:tc>
                  <a:txBody>
                    <a:bodyPr/>
                    <a:lstStyle/>
                    <a:p>
                      <a:pPr algn="ctr"/>
                      <a:r>
                        <a:rPr lang="en-AU" dirty="0">
                          <a:solidFill>
                            <a:schemeClr val="tx1"/>
                          </a:solidFill>
                        </a:rPr>
                        <a:t>4</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6DA"/>
                    </a:solidFill>
                  </a:tcPr>
                </a:tc>
                <a:tc>
                  <a:txBody>
                    <a:bodyPr/>
                    <a:lstStyle/>
                    <a:p>
                      <a:pPr algn="ctr"/>
                      <a:r>
                        <a:rPr lang="en-AU" dirty="0">
                          <a:solidFill>
                            <a:schemeClr val="tx1"/>
                          </a:solidFill>
                        </a:rPr>
                        <a:t>5</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0EF"/>
                    </a:solidFill>
                  </a:tcPr>
                </a:tc>
                <a:tc>
                  <a:txBody>
                    <a:bodyPr/>
                    <a:lstStyle/>
                    <a:p>
                      <a:pPr algn="ctr"/>
                      <a:r>
                        <a:rPr lang="en-AU" dirty="0">
                          <a:solidFill>
                            <a:schemeClr val="tx1"/>
                          </a:solidFill>
                        </a:rPr>
                        <a:t>6</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F5D0"/>
                    </a:solidFill>
                  </a:tcPr>
                </a:tc>
                <a:tc>
                  <a:txBody>
                    <a:bodyPr/>
                    <a:lstStyle/>
                    <a:p>
                      <a:pPr algn="ctr"/>
                      <a:r>
                        <a:rPr lang="en-AU" dirty="0">
                          <a:solidFill>
                            <a:schemeClr val="tx1"/>
                          </a:solidFill>
                        </a:rPr>
                        <a:t>7</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8E186"/>
                    </a:solidFill>
                  </a:tcPr>
                </a:tc>
                <a:tc>
                  <a:txBody>
                    <a:bodyPr/>
                    <a:lstStyle/>
                    <a:p>
                      <a:pPr algn="r"/>
                      <a:r>
                        <a:rPr lang="en-AU" dirty="0"/>
                        <a:t>8</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C41"/>
                    </a:solidFill>
                  </a:tcPr>
                </a:tc>
                <a:tc>
                  <a:txBody>
                    <a:bodyPr/>
                    <a:lstStyle/>
                    <a:p>
                      <a:pPr algn="r"/>
                      <a:r>
                        <a:rPr lang="en-AU" dirty="0"/>
                        <a:t>9</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D9221"/>
                    </a:solidFill>
                  </a:tcPr>
                </a:tc>
                <a:tc>
                  <a:txBody>
                    <a:bodyPr/>
                    <a:lstStyle/>
                    <a:p>
                      <a:pPr algn="r"/>
                      <a:r>
                        <a:rPr lang="en-AU" dirty="0"/>
                        <a:t>10</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76419"/>
                    </a:solidFill>
                  </a:tcPr>
                </a:tc>
                <a:extLst>
                  <a:ext uri="{0D108BD9-81ED-4DB2-BD59-A6C34878D82A}">
                    <a16:rowId xmlns:a16="http://schemas.microsoft.com/office/drawing/2014/main" xmlns="" val="1460981449"/>
                  </a:ext>
                </a:extLst>
              </a:tr>
            </a:tbl>
          </a:graphicData>
        </a:graphic>
      </p:graphicFrame>
      <p:sp>
        <p:nvSpPr>
          <p:cNvPr id="90" name="Connettore 54"/>
          <p:cNvSpPr/>
          <p:nvPr/>
        </p:nvSpPr>
        <p:spPr>
          <a:xfrm>
            <a:off x="4540570" y="2838094"/>
            <a:ext cx="341479" cy="30480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rgbClr val="FF0000"/>
                </a:solidFill>
              </a:rPr>
              <a:t>A</a:t>
            </a:r>
          </a:p>
        </p:txBody>
      </p:sp>
      <p:sp>
        <p:nvSpPr>
          <p:cNvPr id="91" name="Connettore 54"/>
          <p:cNvSpPr/>
          <p:nvPr/>
        </p:nvSpPr>
        <p:spPr>
          <a:xfrm>
            <a:off x="6991803" y="1808025"/>
            <a:ext cx="341479" cy="30480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rgbClr val="FF0000"/>
                </a:solidFill>
              </a:rPr>
              <a:t>A</a:t>
            </a:r>
          </a:p>
        </p:txBody>
      </p:sp>
      <p:sp>
        <p:nvSpPr>
          <p:cNvPr id="92" name="Rettangolo arrotondato 21"/>
          <p:cNvSpPr/>
          <p:nvPr/>
        </p:nvSpPr>
        <p:spPr>
          <a:xfrm>
            <a:off x="5356164" y="1810435"/>
            <a:ext cx="1446909" cy="2609340"/>
          </a:xfrm>
          <a:prstGeom prst="roundRect">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b="1" dirty="0"/>
              <a:t>AGE      </a:t>
            </a:r>
            <a:r>
              <a:rPr lang="it-IT" b="1" dirty="0">
                <a:solidFill>
                  <a:srgbClr val="FFFF00"/>
                </a:solidFill>
              </a:rPr>
              <a:t>ERP</a:t>
            </a:r>
          </a:p>
          <a:p>
            <a:pPr>
              <a:lnSpc>
                <a:spcPct val="150000"/>
              </a:lnSpc>
            </a:pPr>
            <a:r>
              <a:rPr lang="it-IT" b="1" dirty="0"/>
              <a:t>0 – 14     </a:t>
            </a:r>
            <a:r>
              <a:rPr lang="it-IT" b="1" dirty="0">
                <a:solidFill>
                  <a:srgbClr val="FFFF00"/>
                </a:solidFill>
              </a:rPr>
              <a:t>0</a:t>
            </a:r>
            <a:r>
              <a:rPr lang="it-IT" b="1" dirty="0"/>
              <a:t>  </a:t>
            </a:r>
          </a:p>
          <a:p>
            <a:pPr>
              <a:lnSpc>
                <a:spcPct val="150000"/>
              </a:lnSpc>
            </a:pPr>
            <a:r>
              <a:rPr lang="it-IT" b="1" dirty="0"/>
              <a:t>15 -39    </a:t>
            </a:r>
            <a:r>
              <a:rPr lang="it-IT" b="1" dirty="0">
                <a:solidFill>
                  <a:srgbClr val="FFFF00"/>
                </a:solidFill>
              </a:rPr>
              <a:t>10 </a:t>
            </a:r>
            <a:r>
              <a:rPr lang="it-IT" b="1" dirty="0"/>
              <a:t> </a:t>
            </a:r>
          </a:p>
          <a:p>
            <a:pPr>
              <a:lnSpc>
                <a:spcPct val="150000"/>
              </a:lnSpc>
            </a:pPr>
            <a:r>
              <a:rPr lang="it-IT" b="1" dirty="0"/>
              <a:t>40 -64    </a:t>
            </a:r>
            <a:r>
              <a:rPr lang="it-IT" b="1" dirty="0">
                <a:solidFill>
                  <a:srgbClr val="FFFF00"/>
                </a:solidFill>
              </a:rPr>
              <a:t>15</a:t>
            </a:r>
          </a:p>
          <a:p>
            <a:pPr>
              <a:lnSpc>
                <a:spcPct val="150000"/>
              </a:lnSpc>
            </a:pPr>
            <a:r>
              <a:rPr lang="it-IT" b="1" dirty="0"/>
              <a:t>65 up      </a:t>
            </a:r>
            <a:r>
              <a:rPr lang="it-IT" b="1" dirty="0">
                <a:solidFill>
                  <a:srgbClr val="FFFF00"/>
                </a:solidFill>
              </a:rPr>
              <a:t>0</a:t>
            </a:r>
          </a:p>
        </p:txBody>
      </p:sp>
      <p:cxnSp>
        <p:nvCxnSpPr>
          <p:cNvPr id="6" name="Straight Arrow Connector 5"/>
          <p:cNvCxnSpPr>
            <a:cxnSpLocks/>
          </p:cNvCxnSpPr>
          <p:nvPr/>
        </p:nvCxnSpPr>
        <p:spPr>
          <a:xfrm>
            <a:off x="4798076" y="3132530"/>
            <a:ext cx="522380" cy="24135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a:cxnSpLocks/>
          </p:cNvCxnSpPr>
          <p:nvPr/>
        </p:nvCxnSpPr>
        <p:spPr>
          <a:xfrm flipV="1">
            <a:off x="4697496" y="1826032"/>
            <a:ext cx="83817" cy="101317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827328" y="4680932"/>
            <a:ext cx="1220206" cy="1200329"/>
          </a:xfrm>
          <a:prstGeom prst="rect">
            <a:avLst/>
          </a:prstGeom>
          <a:noFill/>
        </p:spPr>
        <p:txBody>
          <a:bodyPr wrap="none" rtlCol="0">
            <a:spAutoFit/>
          </a:bodyPr>
          <a:lstStyle/>
          <a:p>
            <a:r>
              <a:rPr lang="en-US" sz="3600" b="1" dirty="0">
                <a:solidFill>
                  <a:srgbClr val="FF0000"/>
                </a:solidFill>
              </a:rPr>
              <a:t>303# </a:t>
            </a:r>
          </a:p>
          <a:p>
            <a:r>
              <a:rPr lang="en-US" sz="3600" b="1" dirty="0">
                <a:solidFill>
                  <a:srgbClr val="FF0000"/>
                </a:solidFill>
              </a:rPr>
              <a:t>SA1s</a:t>
            </a:r>
          </a:p>
        </p:txBody>
      </p:sp>
      <p:sp>
        <p:nvSpPr>
          <p:cNvPr id="14" name="Rectangle: Rounded Corners 13"/>
          <p:cNvSpPr/>
          <p:nvPr/>
        </p:nvSpPr>
        <p:spPr>
          <a:xfrm>
            <a:off x="155540" y="5704323"/>
            <a:ext cx="4186421" cy="1036801"/>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00"/>
                </a:solidFill>
                <a:effectLst>
                  <a:outerShdw blurRad="38100" dist="38100" dir="2700000" algn="tl">
                    <a:srgbClr val="000000">
                      <a:alpha val="43137"/>
                    </a:srgbClr>
                  </a:outerShdw>
                </a:effectLst>
              </a:rPr>
              <a:t>SA1 within SA3 are usually between</a:t>
            </a:r>
          </a:p>
          <a:p>
            <a:pPr algn="ctr"/>
            <a:r>
              <a:rPr lang="en-US" sz="2400" b="1" dirty="0">
                <a:solidFill>
                  <a:srgbClr val="FFFF00"/>
                </a:solidFill>
                <a:effectLst>
                  <a:outerShdw blurRad="38100" dist="38100" dir="2700000" algn="tl">
                    <a:srgbClr val="000000">
                      <a:alpha val="43137"/>
                    </a:srgbClr>
                  </a:outerShdw>
                </a:effectLst>
              </a:rPr>
              <a:t>50 - 350</a:t>
            </a:r>
          </a:p>
        </p:txBody>
      </p:sp>
      <p:sp>
        <p:nvSpPr>
          <p:cNvPr id="99" name="Freeform: Shape 98"/>
          <p:cNvSpPr/>
          <p:nvPr/>
        </p:nvSpPr>
        <p:spPr>
          <a:xfrm>
            <a:off x="3368842" y="1937084"/>
            <a:ext cx="1263316" cy="818148"/>
          </a:xfrm>
          <a:custGeom>
            <a:avLst/>
            <a:gdLst>
              <a:gd name="connsiteX0" fmla="*/ 1263316 w 1263316"/>
              <a:gd name="connsiteY0" fmla="*/ 0 h 818148"/>
              <a:gd name="connsiteX1" fmla="*/ 1263316 w 1263316"/>
              <a:gd name="connsiteY1" fmla="*/ 818148 h 818148"/>
              <a:gd name="connsiteX2" fmla="*/ 0 w 1263316"/>
              <a:gd name="connsiteY2" fmla="*/ 493295 h 818148"/>
              <a:gd name="connsiteX3" fmla="*/ 0 w 1263316"/>
              <a:gd name="connsiteY3" fmla="*/ 288758 h 818148"/>
              <a:gd name="connsiteX4" fmla="*/ 1263316 w 1263316"/>
              <a:gd name="connsiteY4" fmla="*/ 0 h 818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3316" h="818148">
                <a:moveTo>
                  <a:pt x="1263316" y="0"/>
                </a:moveTo>
                <a:lnTo>
                  <a:pt x="1263316" y="818148"/>
                </a:lnTo>
                <a:lnTo>
                  <a:pt x="0" y="493295"/>
                </a:lnTo>
                <a:lnTo>
                  <a:pt x="0" y="288758"/>
                </a:lnTo>
                <a:lnTo>
                  <a:pt x="126331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Shape 99"/>
          <p:cNvSpPr/>
          <p:nvPr/>
        </p:nvSpPr>
        <p:spPr>
          <a:xfrm>
            <a:off x="3501189" y="2831312"/>
            <a:ext cx="1143000" cy="789524"/>
          </a:xfrm>
          <a:custGeom>
            <a:avLst/>
            <a:gdLst>
              <a:gd name="connsiteX0" fmla="*/ 0 w 1143000"/>
              <a:gd name="connsiteY0" fmla="*/ 397043 h 806116"/>
              <a:gd name="connsiteX1" fmla="*/ 1143000 w 1143000"/>
              <a:gd name="connsiteY1" fmla="*/ 806116 h 806116"/>
              <a:gd name="connsiteX2" fmla="*/ 1143000 w 1143000"/>
              <a:gd name="connsiteY2" fmla="*/ 0 h 806116"/>
              <a:gd name="connsiteX3" fmla="*/ 0 w 1143000"/>
              <a:gd name="connsiteY3" fmla="*/ 397043 h 806116"/>
            </a:gdLst>
            <a:ahLst/>
            <a:cxnLst>
              <a:cxn ang="0">
                <a:pos x="connsiteX0" y="connsiteY0"/>
              </a:cxn>
              <a:cxn ang="0">
                <a:pos x="connsiteX1" y="connsiteY1"/>
              </a:cxn>
              <a:cxn ang="0">
                <a:pos x="connsiteX2" y="connsiteY2"/>
              </a:cxn>
              <a:cxn ang="0">
                <a:pos x="connsiteX3" y="connsiteY3"/>
              </a:cxn>
            </a:cxnLst>
            <a:rect l="l" t="t" r="r" b="b"/>
            <a:pathLst>
              <a:path w="1143000" h="806116">
                <a:moveTo>
                  <a:pt x="0" y="397043"/>
                </a:moveTo>
                <a:lnTo>
                  <a:pt x="1143000" y="806116"/>
                </a:lnTo>
                <a:lnTo>
                  <a:pt x="1143000" y="0"/>
                </a:lnTo>
                <a:lnTo>
                  <a:pt x="0" y="3970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Freeform: Shape 100"/>
          <p:cNvSpPr/>
          <p:nvPr/>
        </p:nvSpPr>
        <p:spPr>
          <a:xfrm>
            <a:off x="3862137" y="3609474"/>
            <a:ext cx="782052" cy="803687"/>
          </a:xfrm>
          <a:custGeom>
            <a:avLst/>
            <a:gdLst>
              <a:gd name="connsiteX0" fmla="*/ 782052 w 782052"/>
              <a:gd name="connsiteY0" fmla="*/ 0 h 806116"/>
              <a:gd name="connsiteX1" fmla="*/ 770021 w 782052"/>
              <a:gd name="connsiteY1" fmla="*/ 806116 h 806116"/>
              <a:gd name="connsiteX2" fmla="*/ 541421 w 782052"/>
              <a:gd name="connsiteY2" fmla="*/ 733926 h 806116"/>
              <a:gd name="connsiteX3" fmla="*/ 529389 w 782052"/>
              <a:gd name="connsiteY3" fmla="*/ 577516 h 806116"/>
              <a:gd name="connsiteX4" fmla="*/ 397042 w 782052"/>
              <a:gd name="connsiteY4" fmla="*/ 661737 h 806116"/>
              <a:gd name="connsiteX5" fmla="*/ 324852 w 782052"/>
              <a:gd name="connsiteY5" fmla="*/ 613610 h 806116"/>
              <a:gd name="connsiteX6" fmla="*/ 288758 w 782052"/>
              <a:gd name="connsiteY6" fmla="*/ 493295 h 806116"/>
              <a:gd name="connsiteX7" fmla="*/ 168442 w 782052"/>
              <a:gd name="connsiteY7" fmla="*/ 565484 h 806116"/>
              <a:gd name="connsiteX8" fmla="*/ 0 w 782052"/>
              <a:gd name="connsiteY8" fmla="*/ 481263 h 806116"/>
              <a:gd name="connsiteX9" fmla="*/ 782052 w 782052"/>
              <a:gd name="connsiteY9" fmla="*/ 0 h 806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2052" h="806116">
                <a:moveTo>
                  <a:pt x="782052" y="0"/>
                </a:moveTo>
                <a:lnTo>
                  <a:pt x="770021" y="806116"/>
                </a:lnTo>
                <a:lnTo>
                  <a:pt x="541421" y="733926"/>
                </a:lnTo>
                <a:lnTo>
                  <a:pt x="529389" y="577516"/>
                </a:lnTo>
                <a:lnTo>
                  <a:pt x="397042" y="661737"/>
                </a:lnTo>
                <a:lnTo>
                  <a:pt x="324852" y="613610"/>
                </a:lnTo>
                <a:lnTo>
                  <a:pt x="288758" y="493295"/>
                </a:lnTo>
                <a:lnTo>
                  <a:pt x="168442" y="565484"/>
                </a:lnTo>
                <a:lnTo>
                  <a:pt x="0" y="481263"/>
                </a:lnTo>
                <a:lnTo>
                  <a:pt x="782052"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4603556" y="1193836"/>
            <a:ext cx="2232951" cy="51874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p:cNvSpPr/>
          <p:nvPr/>
        </p:nvSpPr>
        <p:spPr>
          <a:xfrm>
            <a:off x="6712131" y="1202364"/>
            <a:ext cx="2381432" cy="5470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9450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500"/>
                                        <p:tgtEl>
                                          <p:spTgt spid="9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0"/>
                                        </p:tgtEl>
                                        <p:attrNameLst>
                                          <p:attrName>style.visibility</p:attrName>
                                        </p:attrNameLst>
                                      </p:cBhvr>
                                      <p:to>
                                        <p:strVal val="visible"/>
                                      </p:to>
                                    </p:set>
                                    <p:animEffect transition="in" filter="fade">
                                      <p:cBhvr>
                                        <p:cTn id="11" dur="500"/>
                                        <p:tgtEl>
                                          <p:spTgt spid="90"/>
                                        </p:tgtEl>
                                      </p:cBhvr>
                                    </p:animEffect>
                                  </p:childTnLst>
                                </p:cTn>
                              </p:par>
                            </p:childTnLst>
                          </p:cTn>
                        </p:par>
                        <p:par>
                          <p:cTn id="12" fill="hold">
                            <p:stCondLst>
                              <p:cond delay="1500"/>
                            </p:stCondLst>
                            <p:childTnLst>
                              <p:par>
                                <p:cTn id="13" presetID="16" presetClass="entr" presetSubtype="21" fill="hold" nodeType="afterEffect">
                                  <p:stCondLst>
                                    <p:cond delay="0"/>
                                  </p:stCondLst>
                                  <p:childTnLst>
                                    <p:set>
                                      <p:cBhvr>
                                        <p:cTn id="14" dur="1" fill="hold">
                                          <p:stCondLst>
                                            <p:cond delay="0"/>
                                          </p:stCondLst>
                                        </p:cTn>
                                        <p:tgtEl>
                                          <p:spTgt spid="87"/>
                                        </p:tgtEl>
                                        <p:attrNameLst>
                                          <p:attrName>style.visibility</p:attrName>
                                        </p:attrNameLst>
                                      </p:cBhvr>
                                      <p:to>
                                        <p:strVal val="visible"/>
                                      </p:to>
                                    </p:set>
                                    <p:animEffect transition="in" filter="barn(inVertical)">
                                      <p:cBhvr>
                                        <p:cTn id="15" dur="500"/>
                                        <p:tgtEl>
                                          <p:spTgt spid="87"/>
                                        </p:tgtEl>
                                      </p:cBhvr>
                                    </p:animEffect>
                                  </p:childTnLst>
                                </p:cTn>
                              </p:par>
                            </p:childTnLst>
                          </p:cTn>
                        </p:par>
                        <p:par>
                          <p:cTn id="16" fill="hold">
                            <p:stCondLst>
                              <p:cond delay="2500"/>
                            </p:stCondLst>
                            <p:childTnLst>
                              <p:par>
                                <p:cTn id="17" presetID="16" presetClass="entr" presetSubtype="21" fill="hold" grpId="0" nodeType="afterEffect">
                                  <p:stCondLst>
                                    <p:cond delay="0"/>
                                  </p:stCondLst>
                                  <p:childTnLst>
                                    <p:set>
                                      <p:cBhvr>
                                        <p:cTn id="18" dur="1" fill="hold">
                                          <p:stCondLst>
                                            <p:cond delay="0"/>
                                          </p:stCondLst>
                                        </p:cTn>
                                        <p:tgtEl>
                                          <p:spTgt spid="92"/>
                                        </p:tgtEl>
                                        <p:attrNameLst>
                                          <p:attrName>style.visibility</p:attrName>
                                        </p:attrNameLst>
                                      </p:cBhvr>
                                      <p:to>
                                        <p:strVal val="visible"/>
                                      </p:to>
                                    </p:set>
                                    <p:animEffect transition="in" filter="barn(inVertical)">
                                      <p:cBhvr>
                                        <p:cTn id="19" dur="500"/>
                                        <p:tgtEl>
                                          <p:spTgt spid="92"/>
                                        </p:tgtEl>
                                      </p:cBhvr>
                                    </p:animEffect>
                                  </p:childTnLst>
                                </p:cTn>
                              </p:par>
                            </p:childTnLst>
                          </p:cTn>
                        </p:par>
                        <p:par>
                          <p:cTn id="20" fill="hold">
                            <p:stCondLst>
                              <p:cond delay="3500"/>
                            </p:stCondLst>
                            <p:childTnLst>
                              <p:par>
                                <p:cTn id="21" presetID="16" presetClass="entr" presetSubtype="21" fill="hold" nodeType="afterEffect">
                                  <p:stCondLst>
                                    <p:cond delay="0"/>
                                  </p:stCondLst>
                                  <p:childTnLst>
                                    <p:set>
                                      <p:cBhvr>
                                        <p:cTn id="22" dur="1" fill="hold">
                                          <p:stCondLst>
                                            <p:cond delay="0"/>
                                          </p:stCondLst>
                                        </p:cTn>
                                        <p:tgtEl>
                                          <p:spTgt spid="86"/>
                                        </p:tgtEl>
                                        <p:attrNameLst>
                                          <p:attrName>style.visibility</p:attrName>
                                        </p:attrNameLst>
                                      </p:cBhvr>
                                      <p:to>
                                        <p:strVal val="visible"/>
                                      </p:to>
                                    </p:set>
                                    <p:animEffect transition="in" filter="barn(inVertical)">
                                      <p:cBhvr>
                                        <p:cTn id="23" dur="500"/>
                                        <p:tgtEl>
                                          <p:spTgt spid="86"/>
                                        </p:tgtEl>
                                      </p:cBhvr>
                                    </p:animEffect>
                                  </p:childTnLst>
                                </p:cTn>
                              </p:par>
                            </p:childTnLst>
                          </p:cTn>
                        </p:par>
                        <p:par>
                          <p:cTn id="24" fill="hold">
                            <p:stCondLst>
                              <p:cond delay="4000"/>
                            </p:stCondLst>
                            <p:childTnLst>
                              <p:par>
                                <p:cTn id="25" presetID="1" presetClass="exit" presetSubtype="0" fill="hold" grpId="0" nodeType="afterEffect">
                                  <p:stCondLst>
                                    <p:cond delay="0"/>
                                  </p:stCondLst>
                                  <p:childTnLst>
                                    <p:set>
                                      <p:cBhvr>
                                        <p:cTn id="26" dur="1" fill="hold">
                                          <p:stCondLst>
                                            <p:cond delay="0"/>
                                          </p:stCondLst>
                                        </p:cTn>
                                        <p:tgtEl>
                                          <p:spTgt spid="99"/>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100"/>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101"/>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102"/>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104"/>
                                        </p:tgtEl>
                                        <p:attrNameLst>
                                          <p:attrName>style.visibility</p:attrName>
                                        </p:attrNameLst>
                                      </p:cBhvr>
                                      <p:to>
                                        <p:strVal val="hidden"/>
                                      </p:to>
                                    </p:set>
                                  </p:childTnLst>
                                </p:cTn>
                              </p:par>
                            </p:childTnLst>
                          </p:cTn>
                        </p:par>
                        <p:par>
                          <p:cTn id="35" fill="hold">
                            <p:stCondLst>
                              <p:cond delay="4000"/>
                            </p:stCondLst>
                            <p:childTnLst>
                              <p:par>
                                <p:cTn id="36" presetID="16" presetClass="entr" presetSubtype="21" fill="hold" nodeType="afterEffect">
                                  <p:stCondLst>
                                    <p:cond delay="0"/>
                                  </p:stCondLst>
                                  <p:childTnLst>
                                    <p:set>
                                      <p:cBhvr>
                                        <p:cTn id="37" dur="1" fill="hold">
                                          <p:stCondLst>
                                            <p:cond delay="0"/>
                                          </p:stCondLst>
                                        </p:cTn>
                                        <p:tgtEl>
                                          <p:spTgt spid="94"/>
                                        </p:tgtEl>
                                        <p:attrNameLst>
                                          <p:attrName>style.visibility</p:attrName>
                                        </p:attrNameLst>
                                      </p:cBhvr>
                                      <p:to>
                                        <p:strVal val="visible"/>
                                      </p:to>
                                    </p:set>
                                    <p:animEffect transition="in" filter="barn(inVertical)">
                                      <p:cBhvr>
                                        <p:cTn id="38" dur="500"/>
                                        <p:tgtEl>
                                          <p:spTgt spid="94"/>
                                        </p:tgtEl>
                                      </p:cBhvr>
                                    </p:animEffect>
                                  </p:childTnLst>
                                </p:cTn>
                              </p:par>
                            </p:childTnLst>
                          </p:cTn>
                        </p:par>
                        <p:par>
                          <p:cTn id="39" fill="hold">
                            <p:stCondLst>
                              <p:cond delay="4500"/>
                            </p:stCondLst>
                            <p:childTnLst>
                              <p:par>
                                <p:cTn id="40" presetID="16" presetClass="entr" presetSubtype="21" fill="hold" grpId="0" nodeType="afterEffect">
                                  <p:stCondLst>
                                    <p:cond delay="0"/>
                                  </p:stCondLst>
                                  <p:childTnLst>
                                    <p:set>
                                      <p:cBhvr>
                                        <p:cTn id="41" dur="1" fill="hold">
                                          <p:stCondLst>
                                            <p:cond delay="0"/>
                                          </p:stCondLst>
                                        </p:cTn>
                                        <p:tgtEl>
                                          <p:spTgt spid="72"/>
                                        </p:tgtEl>
                                        <p:attrNameLst>
                                          <p:attrName>style.visibility</p:attrName>
                                        </p:attrNameLst>
                                      </p:cBhvr>
                                      <p:to>
                                        <p:strVal val="visible"/>
                                      </p:to>
                                    </p:set>
                                    <p:animEffect transition="in" filter="barn(inVertical)">
                                      <p:cBhvr>
                                        <p:cTn id="42" dur="500"/>
                                        <p:tgtEl>
                                          <p:spTgt spid="72"/>
                                        </p:tgtEl>
                                      </p:cBhvr>
                                    </p:animEffect>
                                  </p:childTnLst>
                                </p:cTn>
                              </p:par>
                            </p:childTnLst>
                          </p:cTn>
                        </p:par>
                        <p:par>
                          <p:cTn id="43" fill="hold">
                            <p:stCondLst>
                              <p:cond delay="5000"/>
                            </p:stCondLst>
                            <p:childTnLst>
                              <p:par>
                                <p:cTn id="44" presetID="16" presetClass="entr" presetSubtype="21" fill="hold" nodeType="after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barn(inVertical)">
                                      <p:cBhvr>
                                        <p:cTn id="46" dur="500"/>
                                        <p:tgtEl>
                                          <p:spTgt spid="6"/>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ppt_x"/>
                                          </p:val>
                                        </p:tav>
                                        <p:tav tm="100000">
                                          <p:val>
                                            <p:strVal val="#ppt_x"/>
                                          </p:val>
                                        </p:tav>
                                      </p:tavLst>
                                    </p:anim>
                                    <p:anim calcmode="lin" valueType="num">
                                      <p:cBhvr additive="base">
                                        <p:cTn id="52" dur="500" fill="hold"/>
                                        <p:tgtEl>
                                          <p:spTgt spid="13"/>
                                        </p:tgtEl>
                                        <p:attrNameLst>
                                          <p:attrName>ppt_y</p:attrName>
                                        </p:attrNameLst>
                                      </p:cBhvr>
                                      <p:tavLst>
                                        <p:tav tm="0">
                                          <p:val>
                                            <p:strVal val="1+#ppt_h/2"/>
                                          </p:val>
                                        </p:tav>
                                        <p:tav tm="100000">
                                          <p:val>
                                            <p:strVal val="#ppt_y"/>
                                          </p:val>
                                        </p:tav>
                                      </p:tavLst>
                                    </p:anim>
                                  </p:childTnLst>
                                </p:cTn>
                              </p:par>
                            </p:childTnLst>
                          </p:cTn>
                        </p:par>
                        <p:par>
                          <p:cTn id="53" fill="hold">
                            <p:stCondLst>
                              <p:cond delay="500"/>
                            </p:stCondLst>
                            <p:childTnLst>
                              <p:par>
                                <p:cTn id="54" presetID="16" presetClass="entr" presetSubtype="21" fill="hold" grpId="0" nodeType="after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barn(inVertical)">
                                      <p:cBhvr>
                                        <p:cTn id="5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90" grpId="0" animBg="1"/>
      <p:bldP spid="91" grpId="0" animBg="1"/>
      <p:bldP spid="92" grpId="0" animBg="1"/>
      <p:bldP spid="13" grpId="0"/>
      <p:bldP spid="14" grpId="0" animBg="1"/>
      <p:bldP spid="99" grpId="0" animBg="1"/>
      <p:bldP spid="100" grpId="0" animBg="1"/>
      <p:bldP spid="101" grpId="0" animBg="1"/>
      <p:bldP spid="102" grpId="0" animBg="1"/>
      <p:bldP spid="10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_AMO_UNIQUEIDENTIFIER" val="Empty"/>
  <p:tag name="_AMO_REPORTCONTROLSVISIBLE" val="Empty"/>
</p:tagLst>
</file>

<file path=ppt/tags/tag10.xml><?xml version="1.0" encoding="utf-8"?>
<p:tagLst xmlns:a="http://schemas.openxmlformats.org/drawingml/2006/main" xmlns:r="http://schemas.openxmlformats.org/officeDocument/2006/relationships" xmlns:p="http://schemas.openxmlformats.org/presentationml/2006/main">
  <p:tag name="TIMING" val="|21.7"/>
</p:tagLst>
</file>

<file path=ppt/tags/tag11.xml><?xml version="1.0" encoding="utf-8"?>
<p:tagLst xmlns:a="http://schemas.openxmlformats.org/drawingml/2006/main" xmlns:r="http://schemas.openxmlformats.org/officeDocument/2006/relationships" xmlns:p="http://schemas.openxmlformats.org/presentationml/2006/main">
  <p:tag name="TIMING" val="|15.4|10.7"/>
</p:tagLst>
</file>

<file path=ppt/tags/tag12.xml><?xml version="1.0" encoding="utf-8"?>
<p:tagLst xmlns:a="http://schemas.openxmlformats.org/drawingml/2006/main" xmlns:r="http://schemas.openxmlformats.org/officeDocument/2006/relationships" xmlns:p="http://schemas.openxmlformats.org/presentationml/2006/main">
  <p:tag name="TIMING" val="|11|65.2|0.9|12.9"/>
</p:tagLst>
</file>

<file path=ppt/tags/tag13.xml><?xml version="1.0" encoding="utf-8"?>
<p:tagLst xmlns:a="http://schemas.openxmlformats.org/drawingml/2006/main" xmlns:r="http://schemas.openxmlformats.org/officeDocument/2006/relationships" xmlns:p="http://schemas.openxmlformats.org/presentationml/2006/main">
  <p:tag name="TIMING" val="|1.5"/>
</p:tagLst>
</file>

<file path=ppt/tags/tag2.xml><?xml version="1.0" encoding="utf-8"?>
<p:tagLst xmlns:a="http://schemas.openxmlformats.org/drawingml/2006/main" xmlns:r="http://schemas.openxmlformats.org/officeDocument/2006/relationships" xmlns:p="http://schemas.openxmlformats.org/presentationml/2006/main">
  <p:tag name="TIMING" val="|0.9"/>
</p:tagLst>
</file>

<file path=ppt/tags/tag3.xml><?xml version="1.0" encoding="utf-8"?>
<p:tagLst xmlns:a="http://schemas.openxmlformats.org/drawingml/2006/main" xmlns:r="http://schemas.openxmlformats.org/officeDocument/2006/relationships" xmlns:p="http://schemas.openxmlformats.org/presentationml/2006/main">
  <p:tag name="TIMING" val="|3.9|5.1|4.5"/>
</p:tagLst>
</file>

<file path=ppt/tags/tag4.xml><?xml version="1.0" encoding="utf-8"?>
<p:tagLst xmlns:a="http://schemas.openxmlformats.org/drawingml/2006/main" xmlns:r="http://schemas.openxmlformats.org/officeDocument/2006/relationships" xmlns:p="http://schemas.openxmlformats.org/presentationml/2006/main">
  <p:tag name="TIMING" val="|0.9"/>
</p:tagLst>
</file>

<file path=ppt/tags/tag5.xml><?xml version="1.0" encoding="utf-8"?>
<p:tagLst xmlns:a="http://schemas.openxmlformats.org/drawingml/2006/main" xmlns:r="http://schemas.openxmlformats.org/officeDocument/2006/relationships" xmlns:p="http://schemas.openxmlformats.org/presentationml/2006/main">
  <p:tag name="TIMING" val="|17"/>
</p:tagLst>
</file>

<file path=ppt/tags/tag6.xml><?xml version="1.0" encoding="utf-8"?>
<p:tagLst xmlns:a="http://schemas.openxmlformats.org/drawingml/2006/main" xmlns:r="http://schemas.openxmlformats.org/officeDocument/2006/relationships" xmlns:p="http://schemas.openxmlformats.org/presentationml/2006/main">
  <p:tag name="TIMING" val="|14.1|0.7"/>
</p:tagLst>
</file>

<file path=ppt/tags/tag7.xml><?xml version="1.0" encoding="utf-8"?>
<p:tagLst xmlns:a="http://schemas.openxmlformats.org/drawingml/2006/main" xmlns:r="http://schemas.openxmlformats.org/officeDocument/2006/relationships" xmlns:p="http://schemas.openxmlformats.org/presentationml/2006/main">
  <p:tag name="TIMING" val="|21.3|6.9|3.3"/>
</p:tagLst>
</file>

<file path=ppt/tags/tag8.xml><?xml version="1.0" encoding="utf-8"?>
<p:tagLst xmlns:a="http://schemas.openxmlformats.org/drawingml/2006/main" xmlns:r="http://schemas.openxmlformats.org/officeDocument/2006/relationships" xmlns:p="http://schemas.openxmlformats.org/presentationml/2006/main">
  <p:tag name="TIMING" val="|3|9.8|10.8|13.5"/>
</p:tagLst>
</file>

<file path=ppt/tags/tag9.xml><?xml version="1.0" encoding="utf-8"?>
<p:tagLst xmlns:a="http://schemas.openxmlformats.org/drawingml/2006/main" xmlns:r="http://schemas.openxmlformats.org/officeDocument/2006/relationships" xmlns:p="http://schemas.openxmlformats.org/presentationml/2006/main">
  <p:tag name="TIMING" val="|13.3|37.1|21.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14498</TotalTime>
  <Words>4024</Words>
  <Application>Microsoft Office PowerPoint</Application>
  <PresentationFormat>On-screen Show (4:3)</PresentationFormat>
  <Paragraphs>768</Paragraphs>
  <Slides>25</Slides>
  <Notes>25</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 Development of Tools for  the Analysis of  Geographic Variation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Dept Health And Ageing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PINZARI, Ludovico</dc:creator>
  <cp:lastModifiedBy>Ludovico.Pinzari</cp:lastModifiedBy>
  <cp:revision>882</cp:revision>
  <cp:lastPrinted>2016-02-29T04:11:32Z</cp:lastPrinted>
  <dcterms:created xsi:type="dcterms:W3CDTF">2016-02-24T07:27:49Z</dcterms:created>
  <dcterms:modified xsi:type="dcterms:W3CDTF">2017-05-17T00:04:08Z</dcterms:modified>
</cp:coreProperties>
</file>